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0"/>
  </p:notesMasterIdLst>
  <p:sldIdLst>
    <p:sldId id="257" r:id="rId2"/>
    <p:sldId id="258" r:id="rId3"/>
    <p:sldId id="277" r:id="rId4"/>
    <p:sldId id="278" r:id="rId5"/>
    <p:sldId id="284" r:id="rId6"/>
    <p:sldId id="287" r:id="rId7"/>
    <p:sldId id="311" r:id="rId8"/>
    <p:sldId id="301" r:id="rId9"/>
    <p:sldId id="306" r:id="rId10"/>
    <p:sldId id="302" r:id="rId11"/>
    <p:sldId id="307" r:id="rId12"/>
    <p:sldId id="303" r:id="rId13"/>
    <p:sldId id="308" r:id="rId14"/>
    <p:sldId id="304" r:id="rId15"/>
    <p:sldId id="309" r:id="rId16"/>
    <p:sldId id="312" r:id="rId17"/>
    <p:sldId id="313" r:id="rId18"/>
    <p:sldId id="2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57C"/>
    <a:srgbClr val="38D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D572C-42B4-7241-A6FF-2ACA19690916}" v="830" dt="2023-06-24T19:41:10.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73190"/>
  </p:normalViewPr>
  <p:slideViewPr>
    <p:cSldViewPr snapToGrid="0">
      <p:cViewPr varScale="1">
        <p:scale>
          <a:sx n="56" d="100"/>
          <a:sy n="56" d="100"/>
        </p:scale>
        <p:origin x="1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C45E3-2F36-4A40-AA91-49A093AD4CC7}" type="datetimeFigureOut">
              <a:rPr lang="en-US" smtClean="0"/>
              <a:t>6/25/2023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195EC-2A27-4C49-92DB-E1916BD0A071}" type="slidenum">
              <a:rPr lang="en-US" smtClean="0"/>
              <a:t>‹#›</a:t>
            </a:fld>
            <a:endParaRPr lang="en-US"/>
          </a:p>
        </p:txBody>
      </p:sp>
    </p:spTree>
    <p:extLst>
      <p:ext uri="{BB962C8B-B14F-4D97-AF65-F5344CB8AC3E}">
        <p14:creationId xmlns:p14="http://schemas.microsoft.com/office/powerpoint/2010/main" val="88782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wants to show us in His Word</a:t>
            </a:r>
          </a:p>
          <a:p>
            <a:r>
              <a:rPr lang="en-US" dirty="0"/>
              <a:t>How a reset happens: marriage, church &amp; a community</a:t>
            </a:r>
          </a:p>
          <a:p>
            <a:r>
              <a:rPr lang="en-US" dirty="0"/>
              <a:t>Remember last week – these disciples (MORE accurate)</a:t>
            </a:r>
          </a:p>
          <a:p>
            <a:r>
              <a:rPr lang="en-US" dirty="0"/>
              <a:t>Hadn’t been filled with the Holy Spirit – but now what is next</a:t>
            </a:r>
          </a:p>
          <a:p>
            <a:r>
              <a:rPr lang="en-US" dirty="0"/>
              <a:t>REAL RESET: BEGIN AGAIN W? NEW POWER OVER OLD THINGS</a:t>
            </a:r>
          </a:p>
        </p:txBody>
      </p:sp>
      <p:sp>
        <p:nvSpPr>
          <p:cNvPr id="4" name="Slide Number Placeholder 3"/>
          <p:cNvSpPr>
            <a:spLocks noGrp="1"/>
          </p:cNvSpPr>
          <p:nvPr>
            <p:ph type="sldNum" sz="quarter" idx="5"/>
          </p:nvPr>
        </p:nvSpPr>
        <p:spPr/>
        <p:txBody>
          <a:bodyPr/>
          <a:lstStyle/>
          <a:p>
            <a:fld id="{6EC195EC-2A27-4C49-92DB-E1916BD0A071}" type="slidenum">
              <a:rPr lang="en-US" smtClean="0"/>
              <a:t>1</a:t>
            </a:fld>
            <a:endParaRPr lang="en-US"/>
          </a:p>
        </p:txBody>
      </p:sp>
    </p:spTree>
    <p:extLst>
      <p:ext uri="{BB962C8B-B14F-4D97-AF65-F5344CB8AC3E}">
        <p14:creationId xmlns:p14="http://schemas.microsoft.com/office/powerpoint/2010/main" val="1923882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last time you renounced the world? Cost you?</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got rid of a priority of the world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CAN’T RESET WITHOUT RENOUNCING</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Exact opposite of pride month / renounce in own life</a:t>
            </a:r>
          </a:p>
          <a:p>
            <a:pPr marL="0" marR="0">
              <a:spcBef>
                <a:spcPts val="0"/>
              </a:spcBef>
              <a:spcAft>
                <a:spcPts val="0"/>
              </a:spcAft>
            </a:pPr>
            <a:r>
              <a:rPr lang="en-US" sz="1800" kern="100" dirty="0">
                <a:effectLst/>
                <a:latin typeface="Calibri" panose="020F0502020204030204" pitchFamily="34" charset="0"/>
                <a:cs typeface="Times New Roman" panose="02020603050405020304" pitchFamily="18" charset="0"/>
              </a:rPr>
              <a:t>LUKE 14:33 | TITUS 3:11-14</a:t>
            </a:r>
          </a:p>
        </p:txBody>
      </p:sp>
      <p:sp>
        <p:nvSpPr>
          <p:cNvPr id="4" name="Slide Number Placeholder 3"/>
          <p:cNvSpPr>
            <a:spLocks noGrp="1"/>
          </p:cNvSpPr>
          <p:nvPr>
            <p:ph type="sldNum" sz="quarter" idx="5"/>
          </p:nvPr>
        </p:nvSpPr>
        <p:spPr/>
        <p:txBody>
          <a:bodyPr/>
          <a:lstStyle/>
          <a:p>
            <a:fld id="{6EC195EC-2A27-4C49-92DB-E1916BD0A071}" type="slidenum">
              <a:rPr lang="en-US" smtClean="0"/>
              <a:t>12</a:t>
            </a:fld>
            <a:endParaRPr lang="en-US"/>
          </a:p>
        </p:txBody>
      </p:sp>
    </p:spTree>
    <p:extLst>
      <p:ext uri="{BB962C8B-B14F-4D97-AF65-F5344CB8AC3E}">
        <p14:creationId xmlns:p14="http://schemas.microsoft.com/office/powerpoint/2010/main" val="988313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Ephesians repented and change!</a:t>
            </a:r>
          </a:p>
          <a:p>
            <a:pPr marL="171450" indent="-171450">
              <a:buFontTx/>
              <a:buChar char="-"/>
            </a:pPr>
            <a:r>
              <a:rPr lang="en-US" dirty="0" err="1"/>
              <a:t>Youre</a:t>
            </a:r>
            <a:r>
              <a:rPr lang="en-US" dirty="0"/>
              <a:t> greatest witness may be your apology</a:t>
            </a:r>
          </a:p>
        </p:txBody>
      </p:sp>
      <p:sp>
        <p:nvSpPr>
          <p:cNvPr id="4" name="Slide Number Placeholder 3"/>
          <p:cNvSpPr>
            <a:spLocks noGrp="1"/>
          </p:cNvSpPr>
          <p:nvPr>
            <p:ph type="sldNum" sz="quarter" idx="5"/>
          </p:nvPr>
        </p:nvSpPr>
        <p:spPr/>
        <p:txBody>
          <a:bodyPr/>
          <a:lstStyle/>
          <a:p>
            <a:fld id="{6EC195EC-2A27-4C49-92DB-E1916BD0A071}" type="slidenum">
              <a:rPr lang="en-US" smtClean="0"/>
              <a:t>13</a:t>
            </a:fld>
            <a:endParaRPr lang="en-US"/>
          </a:p>
        </p:txBody>
      </p:sp>
    </p:spTree>
    <p:extLst>
      <p:ext uri="{BB962C8B-B14F-4D97-AF65-F5344CB8AC3E}">
        <p14:creationId xmlns:p14="http://schemas.microsoft.com/office/powerpoint/2010/main" val="117417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workplace | Apartment Complex | Neighborhood</a:t>
            </a:r>
          </a:p>
          <a:p>
            <a:r>
              <a:rPr lang="en-US"/>
              <a:t>That’s your </a:t>
            </a:r>
            <a:r>
              <a:rPr lang="en-US" err="1"/>
              <a:t>missionfield</a:t>
            </a:r>
            <a:endParaRPr lang="en-US"/>
          </a:p>
          <a:p>
            <a:r>
              <a:rPr lang="en-US"/>
              <a:t>Your relationships are there for a REASON</a:t>
            </a:r>
          </a:p>
          <a:p>
            <a:r>
              <a:rPr lang="en-US"/>
              <a:t>God can reset and save – looks something like this</a:t>
            </a:r>
          </a:p>
        </p:txBody>
      </p:sp>
      <p:sp>
        <p:nvSpPr>
          <p:cNvPr id="4" name="Slide Number Placeholder 3"/>
          <p:cNvSpPr>
            <a:spLocks noGrp="1"/>
          </p:cNvSpPr>
          <p:nvPr>
            <p:ph type="sldNum" sz="quarter" idx="5"/>
          </p:nvPr>
        </p:nvSpPr>
        <p:spPr/>
        <p:txBody>
          <a:bodyPr/>
          <a:lstStyle/>
          <a:p>
            <a:fld id="{6EC195EC-2A27-4C49-92DB-E1916BD0A071}" type="slidenum">
              <a:rPr lang="en-US" smtClean="0"/>
              <a:t>14</a:t>
            </a:fld>
            <a:endParaRPr lang="en-US"/>
          </a:p>
        </p:txBody>
      </p:sp>
    </p:spTree>
    <p:extLst>
      <p:ext uri="{BB962C8B-B14F-4D97-AF65-F5344CB8AC3E}">
        <p14:creationId xmlns:p14="http://schemas.microsoft.com/office/powerpoint/2010/main" val="219779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15</a:t>
            </a:fld>
            <a:endParaRPr lang="en-US"/>
          </a:p>
        </p:txBody>
      </p:sp>
    </p:spTree>
    <p:extLst>
      <p:ext uri="{BB962C8B-B14F-4D97-AF65-F5344CB8AC3E}">
        <p14:creationId xmlns:p14="http://schemas.microsoft.com/office/powerpoint/2010/main" val="2756975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solidFill>
                  <a:srgbClr val="FE457C"/>
                </a:solidFill>
              </a:rPr>
              <a:t>We do our part and then ask the Holy Spirit to do the rest!</a:t>
            </a:r>
          </a:p>
          <a:p>
            <a:endParaRPr lang="en-US" sz="1200" b="0">
              <a:solidFill>
                <a:srgbClr val="FE457C"/>
              </a:solidFill>
            </a:endParaRPr>
          </a:p>
          <a:p>
            <a:r>
              <a:rPr lang="en-US" sz="1200" b="0">
                <a:solidFill>
                  <a:srgbClr val="FE457C"/>
                </a:solidFill>
              </a:rPr>
              <a:t>We don’t have to be perfect or qualified.</a:t>
            </a:r>
          </a:p>
          <a:p>
            <a:r>
              <a:rPr lang="en-US" sz="1200" b="0">
                <a:solidFill>
                  <a:srgbClr val="FE457C"/>
                </a:solidFill>
              </a:rPr>
              <a:t>God reset me</a:t>
            </a:r>
          </a:p>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16</a:t>
            </a:fld>
            <a:endParaRPr lang="en-US"/>
          </a:p>
        </p:txBody>
      </p:sp>
    </p:spTree>
    <p:extLst>
      <p:ext uri="{BB962C8B-B14F-4D97-AF65-F5344CB8AC3E}">
        <p14:creationId xmlns:p14="http://schemas.microsoft.com/office/powerpoint/2010/main" val="4209915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solidFill>
                  <a:srgbClr val="FE457C"/>
                </a:solidFill>
              </a:rPr>
              <a:t>We do our part and then ask the Holy Spirit to do the rest!</a:t>
            </a:r>
          </a:p>
          <a:p>
            <a:endParaRPr lang="en-US" sz="1200" b="0">
              <a:solidFill>
                <a:srgbClr val="FE457C"/>
              </a:solidFill>
            </a:endParaRPr>
          </a:p>
          <a:p>
            <a:r>
              <a:rPr lang="en-US" sz="1200" b="0">
                <a:solidFill>
                  <a:srgbClr val="FE457C"/>
                </a:solidFill>
              </a:rPr>
              <a:t>We don’t have to be perfect or qualified.</a:t>
            </a:r>
          </a:p>
          <a:p>
            <a:r>
              <a:rPr lang="en-US" sz="1200" b="0">
                <a:solidFill>
                  <a:srgbClr val="FE457C"/>
                </a:solidFill>
              </a:rPr>
              <a:t>God reset me</a:t>
            </a:r>
          </a:p>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17</a:t>
            </a:fld>
            <a:endParaRPr lang="en-US"/>
          </a:p>
        </p:txBody>
      </p:sp>
    </p:spTree>
    <p:extLst>
      <p:ext uri="{BB962C8B-B14F-4D97-AF65-F5344CB8AC3E}">
        <p14:creationId xmlns:p14="http://schemas.microsoft.com/office/powerpoint/2010/main" val="1328663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18</a:t>
            </a:fld>
            <a:endParaRPr lang="en-US"/>
          </a:p>
        </p:txBody>
      </p:sp>
    </p:spTree>
    <p:extLst>
      <p:ext uri="{BB962C8B-B14F-4D97-AF65-F5344CB8AC3E}">
        <p14:creationId xmlns:p14="http://schemas.microsoft.com/office/powerpoint/2010/main" val="223320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2</a:t>
            </a:fld>
            <a:endParaRPr lang="en-US"/>
          </a:p>
        </p:txBody>
      </p:sp>
    </p:spTree>
    <p:extLst>
      <p:ext uri="{BB962C8B-B14F-4D97-AF65-F5344CB8AC3E}">
        <p14:creationId xmlns:p14="http://schemas.microsoft.com/office/powerpoint/2010/main" val="138563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reset – to begin again and start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happens to these believers – happens in the city and beyond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LIKE SURGERY</a:t>
            </a:r>
          </a:p>
          <a:p>
            <a:r>
              <a:rPr lang="en-US" dirty="0"/>
              <a:t>We prepare but can’t do it ourselves</a:t>
            </a:r>
          </a:p>
          <a:p>
            <a:r>
              <a:rPr lang="en-US" dirty="0"/>
              <a:t>GET REAL ABOUT THESE THINGS: REAL RESET</a:t>
            </a:r>
          </a:p>
          <a:p>
            <a:endParaRPr lang="en-US" dirty="0"/>
          </a:p>
        </p:txBody>
      </p:sp>
      <p:sp>
        <p:nvSpPr>
          <p:cNvPr id="4" name="Slide Number Placeholder 3"/>
          <p:cNvSpPr>
            <a:spLocks noGrp="1"/>
          </p:cNvSpPr>
          <p:nvPr>
            <p:ph type="sldNum" sz="quarter" idx="5"/>
          </p:nvPr>
        </p:nvSpPr>
        <p:spPr/>
        <p:txBody>
          <a:bodyPr/>
          <a:lstStyle/>
          <a:p>
            <a:fld id="{6EC195EC-2A27-4C49-92DB-E1916BD0A071}" type="slidenum">
              <a:rPr lang="en-US" smtClean="0"/>
              <a:t>5</a:t>
            </a:fld>
            <a:endParaRPr lang="en-US"/>
          </a:p>
        </p:txBody>
      </p:sp>
    </p:spTree>
    <p:extLst>
      <p:ext uri="{BB962C8B-B14F-4D97-AF65-F5344CB8AC3E}">
        <p14:creationId xmlns:p14="http://schemas.microsoft.com/office/powerpoint/2010/main" val="380584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day during lunch studied God’s Word</a:t>
            </a:r>
          </a:p>
          <a:p>
            <a:r>
              <a:rPr lang="en-US"/>
              <a:t>THIS IS WHAT WE RESET TO: 1 Tim 3:16</a:t>
            </a:r>
          </a:p>
          <a:p>
            <a:r>
              <a:rPr lang="en-US"/>
              <a:t>I want a new start! To do the same old thing?!</a:t>
            </a:r>
          </a:p>
          <a:p>
            <a:r>
              <a:rPr lang="en-US"/>
              <a:t>God’s Word is the only real reset.</a:t>
            </a:r>
          </a:p>
          <a:p>
            <a:r>
              <a:rPr lang="en-US"/>
              <a:t>You have to decide – I need this / I don’t know it how I should</a:t>
            </a:r>
          </a:p>
        </p:txBody>
      </p:sp>
      <p:sp>
        <p:nvSpPr>
          <p:cNvPr id="4" name="Slide Number Placeholder 3"/>
          <p:cNvSpPr>
            <a:spLocks noGrp="1"/>
          </p:cNvSpPr>
          <p:nvPr>
            <p:ph type="sldNum" sz="quarter" idx="5"/>
          </p:nvPr>
        </p:nvSpPr>
        <p:spPr/>
        <p:txBody>
          <a:bodyPr/>
          <a:lstStyle/>
          <a:p>
            <a:fld id="{6EC195EC-2A27-4C49-92DB-E1916BD0A071}" type="slidenum">
              <a:rPr lang="en-US" smtClean="0"/>
              <a:t>6</a:t>
            </a:fld>
            <a:endParaRPr lang="en-US"/>
          </a:p>
        </p:txBody>
      </p:sp>
    </p:spTree>
    <p:extLst>
      <p:ext uri="{BB962C8B-B14F-4D97-AF65-F5344CB8AC3E}">
        <p14:creationId xmlns:p14="http://schemas.microsoft.com/office/powerpoint/2010/main" val="85449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it gets real  - to be devoted</a:t>
            </a:r>
          </a:p>
          <a:p>
            <a:r>
              <a:rPr lang="en-US" dirty="0"/>
              <a:t>To the way of life your heart/marriage  doesn’t know. </a:t>
            </a:r>
          </a:p>
          <a:p>
            <a:r>
              <a:rPr lang="en-US" dirty="0"/>
              <a:t>RESET: Clear it all / start with the ORGINAL PROGRAM</a:t>
            </a:r>
          </a:p>
          <a:p>
            <a:r>
              <a:rPr lang="en-US" dirty="0"/>
              <a:t>- Difference between believing in God &amp; Devoted to Bible</a:t>
            </a:r>
          </a:p>
          <a:p>
            <a:r>
              <a:rPr lang="en-US" dirty="0"/>
              <a:t>- Person in long struggle, “I talk to God every day”</a:t>
            </a:r>
          </a:p>
          <a:p>
            <a:endParaRPr lang="en-US" dirty="0"/>
          </a:p>
        </p:txBody>
      </p:sp>
      <p:sp>
        <p:nvSpPr>
          <p:cNvPr id="4" name="Slide Number Placeholder 3"/>
          <p:cNvSpPr>
            <a:spLocks noGrp="1"/>
          </p:cNvSpPr>
          <p:nvPr>
            <p:ph type="sldNum" sz="quarter" idx="5"/>
          </p:nvPr>
        </p:nvSpPr>
        <p:spPr/>
        <p:txBody>
          <a:bodyPr/>
          <a:lstStyle/>
          <a:p>
            <a:fld id="{6EC195EC-2A27-4C49-92DB-E1916BD0A071}" type="slidenum">
              <a:rPr lang="en-US" smtClean="0"/>
              <a:t>7</a:t>
            </a:fld>
            <a:endParaRPr lang="en-US"/>
          </a:p>
        </p:txBody>
      </p:sp>
    </p:spTree>
    <p:extLst>
      <p:ext uri="{BB962C8B-B14F-4D97-AF65-F5344CB8AC3E}">
        <p14:creationId xmlns:p14="http://schemas.microsoft.com/office/powerpoint/2010/main" val="416721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shows us what we are not, so….</a:t>
            </a:r>
          </a:p>
          <a:p>
            <a:r>
              <a:rPr lang="en-US" dirty="0"/>
              <a:t>Power of the Holy Spirit does the extraordinary!</a:t>
            </a:r>
          </a:p>
          <a:p>
            <a:r>
              <a:rPr lang="en-US" dirty="0"/>
              <a:t>That’s what God was doing THROUGH Paul</a:t>
            </a:r>
          </a:p>
          <a:p>
            <a:r>
              <a:rPr lang="en-US" dirty="0"/>
              <a:t>You’ve got be ready for God to do them through you</a:t>
            </a:r>
          </a:p>
          <a:p>
            <a:r>
              <a:rPr lang="en-US" dirty="0"/>
              <a:t>To be the first to step out – to not stop believing – Mk 11:22-24</a:t>
            </a:r>
          </a:p>
        </p:txBody>
      </p:sp>
      <p:sp>
        <p:nvSpPr>
          <p:cNvPr id="4" name="Slide Number Placeholder 3"/>
          <p:cNvSpPr>
            <a:spLocks noGrp="1"/>
          </p:cNvSpPr>
          <p:nvPr>
            <p:ph type="sldNum" sz="quarter" idx="5"/>
          </p:nvPr>
        </p:nvSpPr>
        <p:spPr/>
        <p:txBody>
          <a:bodyPr/>
          <a:lstStyle/>
          <a:p>
            <a:fld id="{6EC195EC-2A27-4C49-92DB-E1916BD0A071}" type="slidenum">
              <a:rPr lang="en-US" smtClean="0"/>
              <a:t>8</a:t>
            </a:fld>
            <a:endParaRPr lang="en-US"/>
          </a:p>
        </p:txBody>
      </p:sp>
    </p:spTree>
    <p:extLst>
      <p:ext uri="{BB962C8B-B14F-4D97-AF65-F5344CB8AC3E}">
        <p14:creationId xmlns:p14="http://schemas.microsoft.com/office/powerpoint/2010/main" val="1320539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it looks like to expect</a:t>
            </a:r>
          </a:p>
          <a:p>
            <a:r>
              <a:rPr lang="en-US" dirty="0"/>
              <a:t>Expect a package – keep looking/asking</a:t>
            </a:r>
          </a:p>
        </p:txBody>
      </p:sp>
      <p:sp>
        <p:nvSpPr>
          <p:cNvPr id="4" name="Slide Number Placeholder 3"/>
          <p:cNvSpPr>
            <a:spLocks noGrp="1"/>
          </p:cNvSpPr>
          <p:nvPr>
            <p:ph type="sldNum" sz="quarter" idx="5"/>
          </p:nvPr>
        </p:nvSpPr>
        <p:spPr/>
        <p:txBody>
          <a:bodyPr/>
          <a:lstStyle/>
          <a:p>
            <a:fld id="{6EC195EC-2A27-4C49-92DB-E1916BD0A071}" type="slidenum">
              <a:rPr lang="en-US" smtClean="0"/>
              <a:t>9</a:t>
            </a:fld>
            <a:endParaRPr lang="en-US"/>
          </a:p>
        </p:txBody>
      </p:sp>
    </p:spTree>
    <p:extLst>
      <p:ext uri="{BB962C8B-B14F-4D97-AF65-F5344CB8AC3E}">
        <p14:creationId xmlns:p14="http://schemas.microsoft.com/office/powerpoint/2010/main" val="2448337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enemies: flesh, world, demonic | Eph 5:10-12</a:t>
            </a:r>
          </a:p>
          <a:p>
            <a:r>
              <a:rPr lang="en-US" dirty="0"/>
              <a:t>THEY DO EVERYTHING FOR YOU TO STAY IN THE OLD</a:t>
            </a:r>
          </a:p>
          <a:p>
            <a:r>
              <a:rPr lang="en-US" dirty="0"/>
              <a:t>What spirit have you normalized? Depression, bitterness, lust?</a:t>
            </a:r>
          </a:p>
          <a:p>
            <a:r>
              <a:rPr lang="en-US" dirty="0"/>
              <a:t>Counseling is good: conviction of the Holy Spirit better</a:t>
            </a:r>
          </a:p>
          <a:p>
            <a:r>
              <a:rPr lang="en-US" dirty="0"/>
              <a:t>Trauma opens the door to strongholds</a:t>
            </a:r>
          </a:p>
        </p:txBody>
      </p:sp>
      <p:sp>
        <p:nvSpPr>
          <p:cNvPr id="4" name="Slide Number Placeholder 3"/>
          <p:cNvSpPr>
            <a:spLocks noGrp="1"/>
          </p:cNvSpPr>
          <p:nvPr>
            <p:ph type="sldNum" sz="quarter" idx="5"/>
          </p:nvPr>
        </p:nvSpPr>
        <p:spPr/>
        <p:txBody>
          <a:bodyPr/>
          <a:lstStyle/>
          <a:p>
            <a:fld id="{6EC195EC-2A27-4C49-92DB-E1916BD0A071}" type="slidenum">
              <a:rPr lang="en-US" smtClean="0"/>
              <a:t>10</a:t>
            </a:fld>
            <a:endParaRPr lang="en-US"/>
          </a:p>
        </p:txBody>
      </p:sp>
    </p:spTree>
    <p:extLst>
      <p:ext uri="{BB962C8B-B14F-4D97-AF65-F5344CB8AC3E}">
        <p14:creationId xmlns:p14="http://schemas.microsoft.com/office/powerpoint/2010/main" val="4084160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Sons of </a:t>
            </a:r>
            <a:r>
              <a:rPr lang="en-US" dirty="0" err="1"/>
              <a:t>sceva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didn’t have the right relationship and order</a:t>
            </a:r>
          </a:p>
          <a:p>
            <a:r>
              <a:rPr lang="en-US" dirty="0"/>
              <a:t>– nothing replaces meeting the risen Christ</a:t>
            </a:r>
          </a:p>
        </p:txBody>
      </p:sp>
      <p:sp>
        <p:nvSpPr>
          <p:cNvPr id="4" name="Slide Number Placeholder 3"/>
          <p:cNvSpPr>
            <a:spLocks noGrp="1"/>
          </p:cNvSpPr>
          <p:nvPr>
            <p:ph type="sldNum" sz="quarter" idx="5"/>
          </p:nvPr>
        </p:nvSpPr>
        <p:spPr/>
        <p:txBody>
          <a:bodyPr/>
          <a:lstStyle/>
          <a:p>
            <a:fld id="{6EC195EC-2A27-4C49-92DB-E1916BD0A071}" type="slidenum">
              <a:rPr lang="en-US" smtClean="0"/>
              <a:t>11</a:t>
            </a:fld>
            <a:endParaRPr lang="en-US"/>
          </a:p>
        </p:txBody>
      </p:sp>
    </p:spTree>
    <p:extLst>
      <p:ext uri="{BB962C8B-B14F-4D97-AF65-F5344CB8AC3E}">
        <p14:creationId xmlns:p14="http://schemas.microsoft.com/office/powerpoint/2010/main" val="392156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A picture containing screenshot, white, design&#10;&#10;Description automatically generated">
            <a:extLst>
              <a:ext uri="{FF2B5EF4-FFF2-40B4-BE49-F238E27FC236}">
                <a16:creationId xmlns:a16="http://schemas.microsoft.com/office/drawing/2014/main" id="{42A5F7EB-5598-16FA-4FE7-3D27EE019574}"/>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00DCE6"/>
                </a:solidFill>
                <a:latin typeface="FatFrank Heavy" pitchFamily="2" charset="77"/>
              </a:defRPr>
            </a:lvl1pPr>
          </a:lstStyle>
          <a:p>
            <a:pPr lvl="0"/>
            <a:r>
              <a:rPr lang="en-US"/>
              <a:t>MAIN</a:t>
            </a:r>
          </a:p>
          <a:p>
            <a:pPr lvl="0"/>
            <a:r>
              <a:rPr lang="en-US"/>
              <a:t>POINT</a:t>
            </a:r>
          </a:p>
        </p:txBody>
      </p:sp>
    </p:spTree>
    <p:extLst>
      <p:ext uri="{BB962C8B-B14F-4D97-AF65-F5344CB8AC3E}">
        <p14:creationId xmlns:p14="http://schemas.microsoft.com/office/powerpoint/2010/main" val="40056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2" descr="A picture containing white, design&#10;&#10;Description automatically generated">
            <a:extLst>
              <a:ext uri="{FF2B5EF4-FFF2-40B4-BE49-F238E27FC236}">
                <a16:creationId xmlns:a16="http://schemas.microsoft.com/office/drawing/2014/main" id="{3A6AD8AE-7A2A-D689-043A-EA148A8FDE22}"/>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00DCE6"/>
                </a:solidFill>
                <a:latin typeface="FatFrank Heavy" pitchFamily="2" charset="77"/>
              </a:defRPr>
            </a:lvl1pPr>
          </a:lstStyle>
          <a:p>
            <a:pPr lvl="0"/>
            <a:r>
              <a:rPr lang="en-US"/>
              <a:t>MAIN</a:t>
            </a:r>
          </a:p>
          <a:p>
            <a:pPr lvl="0"/>
            <a:r>
              <a:rPr lang="en-US"/>
              <a:t>POINT</a:t>
            </a:r>
          </a:p>
        </p:txBody>
      </p:sp>
    </p:spTree>
    <p:extLst>
      <p:ext uri="{BB962C8B-B14F-4D97-AF65-F5344CB8AC3E}">
        <p14:creationId xmlns:p14="http://schemas.microsoft.com/office/powerpoint/2010/main" val="419748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descr="A picture containing white, design&#10;&#10;Description automatically generated">
            <a:extLst>
              <a:ext uri="{FF2B5EF4-FFF2-40B4-BE49-F238E27FC236}">
                <a16:creationId xmlns:a16="http://schemas.microsoft.com/office/drawing/2014/main" id="{1FD1FC6C-5D14-63AE-8C0A-3DCD3071482A}"/>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6000" b="1" i="0" u="none" spc="300">
                <a:solidFill>
                  <a:srgbClr val="00DCE6"/>
                </a:solidFill>
                <a:latin typeface="FatFrank Heavy" pitchFamily="2" charset="77"/>
              </a:defRPr>
            </a:lvl1pPr>
          </a:lstStyle>
          <a:p>
            <a:pPr lvl="0"/>
            <a:r>
              <a:rPr lang="en-US"/>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tx1">
                    <a:lumMod val="85000"/>
                    <a:lumOff val="15000"/>
                  </a:schemeClr>
                </a:solidFill>
                <a:latin typeface="Gotham-MediumItalic" pitchFamily="2" charset="0"/>
                <a:cs typeface="Gotham-MediumItalic" pitchFamily="2" charset="0"/>
              </a:defRPr>
            </a:lvl1pPr>
            <a:lvl2pPr marL="457200" indent="0">
              <a:buNone/>
              <a:defRPr b="0" i="0">
                <a:solidFill>
                  <a:schemeClr val="tx1">
                    <a:lumMod val="85000"/>
                    <a:lumOff val="15000"/>
                  </a:schemeClr>
                </a:solidFill>
                <a:latin typeface="Gotham-MediumItalic" pitchFamily="2" charset="0"/>
                <a:cs typeface="Gotham-MediumItalic" pitchFamily="2" charset="0"/>
              </a:defRPr>
            </a:lvl2pPr>
            <a:lvl3pPr marL="914400" indent="0">
              <a:buNone/>
              <a:defRPr b="0" i="0">
                <a:solidFill>
                  <a:schemeClr val="tx1">
                    <a:lumMod val="85000"/>
                    <a:lumOff val="15000"/>
                  </a:schemeClr>
                </a:solidFill>
                <a:latin typeface="Gotham-MediumItalic" pitchFamily="2" charset="0"/>
                <a:cs typeface="Gotham-MediumItalic" pitchFamily="2" charset="0"/>
              </a:defRPr>
            </a:lvl3pPr>
            <a:lvl4pPr marL="1371600" indent="0">
              <a:buNone/>
              <a:defRPr b="0" i="0">
                <a:solidFill>
                  <a:schemeClr val="tx1">
                    <a:lumMod val="85000"/>
                    <a:lumOff val="15000"/>
                  </a:schemeClr>
                </a:solidFill>
                <a:latin typeface="Gotham-MediumItalic" pitchFamily="2" charset="0"/>
                <a:cs typeface="Gotham-MediumItalic" pitchFamily="2" charset="0"/>
              </a:defRPr>
            </a:lvl4pPr>
            <a:lvl5pPr marL="1828800" indent="0">
              <a:buNone/>
              <a:defRPr b="0" i="0">
                <a:solidFill>
                  <a:schemeClr val="tx1">
                    <a:lumMod val="85000"/>
                    <a:lumOff val="15000"/>
                  </a:schemeClr>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86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3" name="Picture 2" descr="A picture containing white, design&#10;&#10;Description automatically generated">
            <a:extLst>
              <a:ext uri="{FF2B5EF4-FFF2-40B4-BE49-F238E27FC236}">
                <a16:creationId xmlns:a16="http://schemas.microsoft.com/office/drawing/2014/main" id="{0A27EB74-883E-569C-51F6-B47D83F5AA41}"/>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6000" b="1" i="0" u="none" spc="300">
                <a:solidFill>
                  <a:srgbClr val="00DCE6"/>
                </a:solidFill>
                <a:latin typeface="FatFrank Heavy" pitchFamily="2" charset="77"/>
              </a:defRPr>
            </a:lvl1pPr>
          </a:lstStyle>
          <a:p>
            <a:pPr lvl="0"/>
            <a:r>
              <a:rPr lang="en-US"/>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tx1">
                    <a:lumMod val="85000"/>
                    <a:lumOff val="15000"/>
                  </a:schemeClr>
                </a:solidFill>
                <a:latin typeface="Gotham-MediumItalic" pitchFamily="2" charset="0"/>
                <a:cs typeface="Gotham-MediumItalic" pitchFamily="2" charset="0"/>
              </a:defRPr>
            </a:lvl1pPr>
            <a:lvl2pPr marL="457200" indent="0">
              <a:buNone/>
              <a:defRPr b="0" i="0">
                <a:solidFill>
                  <a:schemeClr val="tx1">
                    <a:lumMod val="85000"/>
                    <a:lumOff val="15000"/>
                  </a:schemeClr>
                </a:solidFill>
                <a:latin typeface="Gotham-MediumItalic" pitchFamily="2" charset="0"/>
                <a:cs typeface="Gotham-MediumItalic" pitchFamily="2" charset="0"/>
              </a:defRPr>
            </a:lvl2pPr>
            <a:lvl3pPr marL="914400" indent="0">
              <a:buNone/>
              <a:defRPr b="0" i="0">
                <a:solidFill>
                  <a:schemeClr val="tx1">
                    <a:lumMod val="85000"/>
                    <a:lumOff val="15000"/>
                  </a:schemeClr>
                </a:solidFill>
                <a:latin typeface="Gotham-MediumItalic" pitchFamily="2" charset="0"/>
                <a:cs typeface="Gotham-MediumItalic" pitchFamily="2" charset="0"/>
              </a:defRPr>
            </a:lvl3pPr>
            <a:lvl4pPr marL="1371600" indent="0">
              <a:buNone/>
              <a:defRPr b="0" i="0">
                <a:solidFill>
                  <a:schemeClr val="tx1">
                    <a:lumMod val="85000"/>
                    <a:lumOff val="15000"/>
                  </a:schemeClr>
                </a:solidFill>
                <a:latin typeface="Gotham-MediumItalic" pitchFamily="2" charset="0"/>
                <a:cs typeface="Gotham-MediumItalic" pitchFamily="2" charset="0"/>
              </a:defRPr>
            </a:lvl4pPr>
            <a:lvl5pPr marL="1828800" indent="0">
              <a:buNone/>
              <a:defRPr b="0" i="0">
                <a:solidFill>
                  <a:schemeClr val="tx1">
                    <a:lumMod val="85000"/>
                    <a:lumOff val="15000"/>
                  </a:schemeClr>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787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blue and pink text&#10;&#10;Description automatically generated with low confidence">
            <a:extLst>
              <a:ext uri="{FF2B5EF4-FFF2-40B4-BE49-F238E27FC236}">
                <a16:creationId xmlns:a16="http://schemas.microsoft.com/office/drawing/2014/main" id="{3960B9A0-92F4-7738-CC7B-DC7666008B6D}"/>
              </a:ext>
            </a:extLst>
          </p:cNvPr>
          <p:cNvPicPr>
            <a:picLocks noChangeAspect="1"/>
          </p:cNvPicPr>
          <p:nvPr/>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046320778"/>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59" r:id="rId3"/>
    <p:sldLayoutId id="2147483657" r:id="rId4"/>
    <p:sldLayoutId id="21474836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2B48C3-B8EE-0253-C102-17EABD55F934}"/>
              </a:ext>
            </a:extLst>
          </p:cNvPr>
          <p:cNvSpPr>
            <a:spLocks noGrp="1"/>
          </p:cNvSpPr>
          <p:nvPr>
            <p:ph type="body" sz="quarter" idx="10"/>
          </p:nvPr>
        </p:nvSpPr>
        <p:spPr>
          <a:xfrm>
            <a:off x="571499" y="1283510"/>
            <a:ext cx="11109960" cy="3011487"/>
          </a:xfrm>
        </p:spPr>
        <p:txBody>
          <a:bodyPr/>
          <a:lstStyle/>
          <a:p>
            <a:r>
              <a:rPr lang="en-US" sz="7000" b="0">
                <a:solidFill>
                  <a:srgbClr val="FE457C"/>
                </a:solidFill>
                <a:effectLst>
                  <a:outerShdw blurRad="50800" dist="50800" dir="5400000" algn="ctr" rotWithShape="0">
                    <a:schemeClr val="tx1"/>
                  </a:outerShdw>
                </a:effectLst>
              </a:rPr>
              <a:t>GETTING REAL</a:t>
            </a:r>
          </a:p>
          <a:p>
            <a:r>
              <a:rPr lang="en-US" sz="7000" b="0">
                <a:solidFill>
                  <a:srgbClr val="FE457C"/>
                </a:solidFill>
                <a:effectLst>
                  <a:outerShdw blurRad="50800" dist="50800" dir="5400000" algn="ctr" rotWithShape="0">
                    <a:schemeClr val="tx1"/>
                  </a:outerShdw>
                </a:effectLst>
              </a:rPr>
              <a:t>ABOUT GOD’S RESET</a:t>
            </a:r>
            <a:endParaRPr lang="en-US" sz="12000" b="0">
              <a:solidFill>
                <a:srgbClr val="38D9E5"/>
              </a:solidFill>
              <a:effectLst>
                <a:outerShdw blurRad="50800" dist="50800" dir="5400000" algn="ctr" rotWithShape="0">
                  <a:schemeClr val="tx1"/>
                </a:outerShdw>
              </a:effectLst>
            </a:endParaRPr>
          </a:p>
        </p:txBody>
      </p:sp>
      <p:sp>
        <p:nvSpPr>
          <p:cNvPr id="4" name="TextBox 3">
            <a:extLst>
              <a:ext uri="{FF2B5EF4-FFF2-40B4-BE49-F238E27FC236}">
                <a16:creationId xmlns:a16="http://schemas.microsoft.com/office/drawing/2014/main" id="{42A57C7F-72E3-73F2-5D6D-5CFB985EAF21}"/>
              </a:ext>
            </a:extLst>
          </p:cNvPr>
          <p:cNvSpPr txBox="1"/>
          <p:nvPr/>
        </p:nvSpPr>
        <p:spPr>
          <a:xfrm>
            <a:off x="1176410" y="4294997"/>
            <a:ext cx="9900139" cy="984885"/>
          </a:xfrm>
          <a:prstGeom prst="rect">
            <a:avLst/>
          </a:prstGeom>
          <a:noFill/>
        </p:spPr>
        <p:txBody>
          <a:bodyPr wrap="square" rtlCol="0">
            <a:spAutoFit/>
          </a:bodyPr>
          <a:lstStyle/>
          <a:p>
            <a:pPr algn="ctr"/>
            <a:r>
              <a:rPr lang="en-US" sz="4000" i="1">
                <a:latin typeface="Calibri" panose="020F0502020204030204" pitchFamily="34" charset="0"/>
                <a:ea typeface="Yu Mincho" panose="02020400000000000000" pitchFamily="18" charset="-128"/>
                <a:cs typeface="Calibri" panose="020F0502020204030204" pitchFamily="34" charset="0"/>
              </a:rPr>
              <a:t>Acts 19:8-20</a:t>
            </a:r>
            <a:endParaRPr lang="en-US" sz="4000">
              <a:effectLst/>
              <a:latin typeface="Calibri" panose="020F0502020204030204" pitchFamily="34" charset="0"/>
              <a:ea typeface="Yu Mincho" panose="02020400000000000000" pitchFamily="18" charset="-128"/>
              <a:cs typeface="Arial" panose="020B0604020202020204" pitchFamily="34" charset="0"/>
            </a:endParaRPr>
          </a:p>
          <a:p>
            <a:endParaRPr lang="en-US"/>
          </a:p>
        </p:txBody>
      </p:sp>
    </p:spTree>
    <p:extLst>
      <p:ext uri="{BB962C8B-B14F-4D97-AF65-F5344CB8AC3E}">
        <p14:creationId xmlns:p14="http://schemas.microsoft.com/office/powerpoint/2010/main" val="2680064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586741" y="1612398"/>
            <a:ext cx="11018519" cy="954087"/>
          </a:xfrm>
        </p:spPr>
        <p:txBody>
          <a:bodyPr/>
          <a:lstStyle/>
          <a:p>
            <a:r>
              <a:rPr lang="en-US" sz="4000" b="0">
                <a:solidFill>
                  <a:srgbClr val="FE457C"/>
                </a:solidFill>
              </a:rPr>
              <a:t>WE PREPARE FOR A REAL RESET BY BEING:</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40" y="2693758"/>
            <a:ext cx="11018520" cy="1470483"/>
          </a:xfrm>
        </p:spPr>
        <p:txBody>
          <a:bodyPr/>
          <a:lstStyle/>
          <a:p>
            <a:pPr algn="ctr">
              <a:spcBef>
                <a:spcPts val="0"/>
              </a:spcBef>
            </a:pPr>
            <a:r>
              <a:rPr lang="en-US" sz="4200" b="1">
                <a:effectLst/>
                <a:latin typeface="Helvetica" pitchFamily="2" charset="0"/>
              </a:rPr>
              <a:t>SERIOUS ABOUT SPIRITUAL WARFARE</a:t>
            </a:r>
            <a:endParaRPr lang="en-US" sz="4200" b="1">
              <a:solidFill>
                <a:srgbClr val="FE457C"/>
              </a:solidFill>
              <a:latin typeface="+mn-lt"/>
            </a:endParaRPr>
          </a:p>
          <a:p>
            <a:pPr algn="ctr">
              <a:spcBef>
                <a:spcPts val="0"/>
              </a:spcBef>
            </a:pPr>
            <a:endParaRPr lang="en-US" sz="3500">
              <a:solidFill>
                <a:schemeClr val="tx1">
                  <a:lumMod val="65000"/>
                  <a:lumOff val="35000"/>
                </a:schemeClr>
              </a:solidFill>
              <a:effectLst/>
              <a:latin typeface="Helvetica" pitchFamily="2" charset="0"/>
            </a:endParaRPr>
          </a:p>
          <a:p>
            <a:pPr algn="ctr">
              <a:spcBef>
                <a:spcPts val="0"/>
              </a:spcBef>
            </a:pPr>
            <a:r>
              <a:rPr lang="en-US" sz="3600" i="1">
                <a:solidFill>
                  <a:schemeClr val="tx1">
                    <a:lumMod val="50000"/>
                    <a:lumOff val="50000"/>
                  </a:schemeClr>
                </a:solidFill>
                <a:effectLst/>
                <a:latin typeface="Calibri" panose="020F0502020204030204" pitchFamily="34" charset="0"/>
                <a:ea typeface="Yu Mincho" panose="02020400000000000000" pitchFamily="18" charset="-128"/>
              </a:rPr>
              <a:t>One day the evil spirit answered them, “Jesus I know, and I know about Paul, but who are you?” (v15)</a:t>
            </a:r>
          </a:p>
          <a:p>
            <a:pPr algn="ctr">
              <a:spcBef>
                <a:spcPts val="0"/>
              </a:spcBef>
            </a:pPr>
            <a:endParaRPr lang="en-US" sz="3500" i="1">
              <a:solidFill>
                <a:schemeClr val="tx1">
                  <a:lumMod val="65000"/>
                  <a:lumOff val="35000"/>
                </a:schemeClr>
              </a:solidFill>
              <a:effectLst/>
              <a:latin typeface="Helvetica" pitchFamily="2" charset="0"/>
            </a:endParaRPr>
          </a:p>
        </p:txBody>
      </p:sp>
    </p:spTree>
    <p:extLst>
      <p:ext uri="{BB962C8B-B14F-4D97-AF65-F5344CB8AC3E}">
        <p14:creationId xmlns:p14="http://schemas.microsoft.com/office/powerpoint/2010/main" val="16251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40" y="803579"/>
            <a:ext cx="11018520" cy="5597221"/>
          </a:xfrm>
        </p:spPr>
        <p:txBody>
          <a:bodyPr/>
          <a:lstStyle/>
          <a:p>
            <a:pPr>
              <a:spcBef>
                <a:spcPts val="0"/>
              </a:spcBef>
            </a:pPr>
            <a:r>
              <a:rPr lang="en-US" sz="4500" b="1" i="1">
                <a:solidFill>
                  <a:srgbClr val="000000"/>
                </a:solidFill>
                <a:effectLst/>
                <a:latin typeface="Calibri" panose="020F0502020204030204" pitchFamily="34" charset="0"/>
                <a:ea typeface="Yu Mincho" panose="02020400000000000000" pitchFamily="18" charset="-128"/>
              </a:rPr>
              <a:t>Am I </a:t>
            </a:r>
            <a:r>
              <a:rPr lang="en-US" sz="4500" b="1" i="1" u="sng">
                <a:solidFill>
                  <a:srgbClr val="000000"/>
                </a:solidFill>
                <a:effectLst/>
                <a:latin typeface="Calibri" panose="020F0502020204030204" pitchFamily="34" charset="0"/>
                <a:ea typeface="Yu Mincho" panose="02020400000000000000" pitchFamily="18" charset="-128"/>
              </a:rPr>
              <a:t>really</a:t>
            </a:r>
            <a:r>
              <a:rPr lang="en-US" sz="4500" b="1" i="1">
                <a:solidFill>
                  <a:srgbClr val="000000"/>
                </a:solidFill>
                <a:effectLst/>
                <a:latin typeface="Calibri" panose="020F0502020204030204" pitchFamily="34" charset="0"/>
                <a:ea typeface="Yu Mincho" panose="02020400000000000000" pitchFamily="18" charset="-128"/>
              </a:rPr>
              <a:t> serious about spiritual warfare?</a:t>
            </a:r>
          </a:p>
          <a:p>
            <a:pPr>
              <a:spcBef>
                <a:spcPts val="0"/>
              </a:spcBef>
            </a:pPr>
            <a:endParaRPr lang="en-US" sz="2000" i="1">
              <a:solidFill>
                <a:srgbClr val="000000"/>
              </a:solidFill>
              <a:effectLst/>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4000">
                <a:solidFill>
                  <a:srgbClr val="000000"/>
                </a:solidFill>
                <a:latin typeface="Calibri" panose="020F0502020204030204" pitchFamily="34" charset="0"/>
                <a:ea typeface="Yu Mincho" panose="02020400000000000000" pitchFamily="18" charset="-128"/>
              </a:rPr>
              <a:t>Do not ignore areas of sin or compromise</a:t>
            </a:r>
            <a:endParaRPr lang="en-US" sz="4000">
              <a:solidFill>
                <a:srgbClr val="000000"/>
              </a:solidFill>
              <a:effectLst/>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4000">
                <a:solidFill>
                  <a:srgbClr val="000000"/>
                </a:solidFill>
                <a:effectLst/>
                <a:latin typeface="Calibri" panose="020F0502020204030204" pitchFamily="34" charset="0"/>
                <a:ea typeface="Yu Mincho" panose="02020400000000000000" pitchFamily="18" charset="-128"/>
              </a:rPr>
              <a:t>Reject bitterness, offense, and unforgiveness</a:t>
            </a:r>
            <a:endParaRPr lang="en-US" sz="4000">
              <a:solidFill>
                <a:srgbClr val="000000"/>
              </a:solidFill>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4000">
                <a:solidFill>
                  <a:srgbClr val="000000"/>
                </a:solidFill>
                <a:latin typeface="Calibri" panose="020F0502020204030204" pitchFamily="34" charset="0"/>
                <a:ea typeface="Yu Mincho" panose="02020400000000000000" pitchFamily="18" charset="-128"/>
              </a:rPr>
              <a:t>Use Scripture to reject lies and defeat Satan</a:t>
            </a:r>
            <a:endParaRPr lang="en-US" sz="4000">
              <a:solidFill>
                <a:srgbClr val="000000"/>
              </a:solidFill>
              <a:effectLst/>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4000">
                <a:solidFill>
                  <a:srgbClr val="000000"/>
                </a:solidFill>
                <a:latin typeface="Calibri" panose="020F0502020204030204" pitchFamily="34" charset="0"/>
                <a:ea typeface="Yu Mincho" panose="02020400000000000000" pitchFamily="18" charset="-128"/>
              </a:rPr>
              <a:t>Have a prayer partner to pray with</a:t>
            </a:r>
          </a:p>
          <a:p>
            <a:pPr marL="742950" indent="-742950">
              <a:spcBef>
                <a:spcPts val="0"/>
              </a:spcBef>
              <a:spcAft>
                <a:spcPts val="1200"/>
              </a:spcAft>
              <a:buFont typeface="Wingdings" pitchFamily="2" charset="2"/>
              <a:buChar char="q"/>
            </a:pPr>
            <a:r>
              <a:rPr lang="en-US" sz="4000">
                <a:solidFill>
                  <a:srgbClr val="000000"/>
                </a:solidFill>
                <a:effectLst/>
                <a:latin typeface="Calibri" panose="020F0502020204030204" pitchFamily="34" charset="0"/>
                <a:ea typeface="Yu Mincho" panose="02020400000000000000" pitchFamily="18" charset="-128"/>
              </a:rPr>
              <a:t>Choose periodic fasting as part of my life</a:t>
            </a:r>
            <a:endParaRPr lang="en-US" sz="4000">
              <a:effectLst/>
              <a:latin typeface="Helvetica" pitchFamily="2" charset="0"/>
            </a:endParaRPr>
          </a:p>
          <a:p>
            <a:pPr algn="ctr">
              <a:spcBef>
                <a:spcPts val="0"/>
              </a:spcBef>
            </a:pPr>
            <a:endParaRPr lang="en-US" sz="3500">
              <a:solidFill>
                <a:schemeClr val="tx1">
                  <a:lumMod val="65000"/>
                  <a:lumOff val="35000"/>
                </a:schemeClr>
              </a:solidFill>
              <a:effectLst/>
              <a:latin typeface="Helvetica" pitchFamily="2" charset="0"/>
            </a:endParaRPr>
          </a:p>
        </p:txBody>
      </p:sp>
    </p:spTree>
    <p:extLst>
      <p:ext uri="{BB962C8B-B14F-4D97-AF65-F5344CB8AC3E}">
        <p14:creationId xmlns:p14="http://schemas.microsoft.com/office/powerpoint/2010/main" val="108036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617222" y="1739671"/>
            <a:ext cx="11018519" cy="954087"/>
          </a:xfrm>
        </p:spPr>
        <p:txBody>
          <a:bodyPr/>
          <a:lstStyle/>
          <a:p>
            <a:r>
              <a:rPr lang="en-US" sz="4000" b="0">
                <a:solidFill>
                  <a:srgbClr val="FE457C"/>
                </a:solidFill>
              </a:rPr>
              <a:t>WE PREPARE FOR A REAL RESET BY BEING:</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17221" y="2693758"/>
            <a:ext cx="11018520" cy="1470483"/>
          </a:xfrm>
        </p:spPr>
        <p:txBody>
          <a:bodyPr/>
          <a:lstStyle/>
          <a:p>
            <a:pPr algn="ctr">
              <a:spcBef>
                <a:spcPts val="0"/>
              </a:spcBef>
            </a:pPr>
            <a:r>
              <a:rPr lang="en-US" sz="4200" b="1">
                <a:effectLst/>
                <a:latin typeface="Helvetica" pitchFamily="2" charset="0"/>
              </a:rPr>
              <a:t>PUBLIC IN RENOUNCING WORLDY WAYS</a:t>
            </a:r>
            <a:endParaRPr lang="en-US" sz="4200" b="1">
              <a:solidFill>
                <a:srgbClr val="FE457C"/>
              </a:solidFill>
              <a:latin typeface="+mn-lt"/>
            </a:endParaRPr>
          </a:p>
          <a:p>
            <a:pPr algn="ctr">
              <a:spcBef>
                <a:spcPts val="0"/>
              </a:spcBef>
            </a:pPr>
            <a:endParaRPr lang="en-US" sz="3500">
              <a:solidFill>
                <a:schemeClr val="tx1">
                  <a:lumMod val="65000"/>
                  <a:lumOff val="35000"/>
                </a:schemeClr>
              </a:solidFill>
              <a:effectLst/>
              <a:latin typeface="Helvetica" pitchFamily="2" charset="0"/>
            </a:endParaRPr>
          </a:p>
          <a:p>
            <a:pPr algn="ctr">
              <a:spcBef>
                <a:spcPts val="0"/>
              </a:spcBef>
            </a:pPr>
            <a:r>
              <a:rPr lang="en-US" sz="3600" i="1">
                <a:solidFill>
                  <a:schemeClr val="tx1">
                    <a:lumMod val="50000"/>
                    <a:lumOff val="50000"/>
                  </a:schemeClr>
                </a:solidFill>
                <a:effectLst/>
                <a:latin typeface="Calibri" panose="020F0502020204030204" pitchFamily="34" charset="0"/>
                <a:ea typeface="Yu Mincho" panose="02020400000000000000" pitchFamily="18" charset="-128"/>
                <a:cs typeface="Calibri" panose="020F0502020204030204" pitchFamily="34" charset="0"/>
              </a:rPr>
              <a:t>Many of those who believed </a:t>
            </a:r>
            <a:r>
              <a:rPr lang="en-US" sz="3600" i="1" u="sng">
                <a:solidFill>
                  <a:schemeClr val="tx1">
                    <a:lumMod val="50000"/>
                    <a:lumOff val="50000"/>
                  </a:schemeClr>
                </a:solidFill>
                <a:effectLst/>
                <a:latin typeface="Calibri" panose="020F0502020204030204" pitchFamily="34" charset="0"/>
                <a:ea typeface="Yu Mincho" panose="02020400000000000000" pitchFamily="18" charset="-128"/>
                <a:cs typeface="Calibri" panose="020F0502020204030204" pitchFamily="34" charset="0"/>
              </a:rPr>
              <a:t>now</a:t>
            </a:r>
            <a:r>
              <a:rPr lang="en-US" sz="3600" i="1">
                <a:solidFill>
                  <a:schemeClr val="tx1">
                    <a:lumMod val="50000"/>
                    <a:lumOff val="50000"/>
                  </a:schemeClr>
                </a:solidFill>
                <a:effectLst/>
                <a:latin typeface="Calibri" panose="020F0502020204030204" pitchFamily="34" charset="0"/>
                <a:ea typeface="Yu Mincho" panose="02020400000000000000" pitchFamily="18" charset="-128"/>
                <a:cs typeface="Calibri" panose="020F0502020204030204" pitchFamily="34" charset="0"/>
              </a:rPr>
              <a:t> came and openly confessed their evil deeds. (v18)</a:t>
            </a:r>
          </a:p>
          <a:p>
            <a:pPr algn="ctr">
              <a:spcBef>
                <a:spcPts val="0"/>
              </a:spcBef>
            </a:pPr>
            <a:endParaRPr lang="en-US" sz="3500" i="1">
              <a:solidFill>
                <a:schemeClr val="tx1">
                  <a:lumMod val="65000"/>
                  <a:lumOff val="35000"/>
                </a:schemeClr>
              </a:solidFill>
              <a:effectLst/>
              <a:latin typeface="Helvetica" pitchFamily="2" charset="0"/>
            </a:endParaRPr>
          </a:p>
        </p:txBody>
      </p:sp>
    </p:spTree>
    <p:extLst>
      <p:ext uri="{BB962C8B-B14F-4D97-AF65-F5344CB8AC3E}">
        <p14:creationId xmlns:p14="http://schemas.microsoft.com/office/powerpoint/2010/main" val="289679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40" y="758974"/>
            <a:ext cx="11018520" cy="1470483"/>
          </a:xfrm>
        </p:spPr>
        <p:txBody>
          <a:bodyPr/>
          <a:lstStyle/>
          <a:p>
            <a:pPr>
              <a:spcBef>
                <a:spcPts val="0"/>
              </a:spcBef>
            </a:pPr>
            <a:r>
              <a:rPr lang="en-US" sz="4500" b="1" i="1" dirty="0">
                <a:solidFill>
                  <a:srgbClr val="000000"/>
                </a:solidFill>
                <a:effectLst/>
                <a:latin typeface="Calibri" panose="020F0502020204030204" pitchFamily="34" charset="0"/>
                <a:ea typeface="Yu Mincho" panose="02020400000000000000" pitchFamily="18" charset="-128"/>
              </a:rPr>
              <a:t>Am I public in renouncing worldly ways?</a:t>
            </a:r>
          </a:p>
          <a:p>
            <a:pPr>
              <a:spcBef>
                <a:spcPts val="0"/>
              </a:spcBef>
            </a:pPr>
            <a:endParaRPr lang="en-US" sz="4000" i="1" dirty="0">
              <a:solidFill>
                <a:srgbClr val="000000"/>
              </a:solidFill>
              <a:effectLst/>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4000" dirty="0">
                <a:solidFill>
                  <a:srgbClr val="000000"/>
                </a:solidFill>
                <a:effectLst/>
                <a:latin typeface="Calibri" panose="020F0502020204030204" pitchFamily="34" charset="0"/>
                <a:ea typeface="Yu Mincho" panose="02020400000000000000" pitchFamily="18" charset="-128"/>
              </a:rPr>
              <a:t>Have renounced sinful habits in my life</a:t>
            </a:r>
          </a:p>
          <a:p>
            <a:pPr marL="742950" indent="-742950">
              <a:spcBef>
                <a:spcPts val="0"/>
              </a:spcBef>
              <a:spcAft>
                <a:spcPts val="1200"/>
              </a:spcAft>
              <a:buFont typeface="Wingdings" pitchFamily="2" charset="2"/>
              <a:buChar char="q"/>
            </a:pPr>
            <a:r>
              <a:rPr lang="en-US" sz="4000" dirty="0">
                <a:solidFill>
                  <a:srgbClr val="000000"/>
                </a:solidFill>
                <a:latin typeface="Calibri" panose="020F0502020204030204" pitchFamily="34" charset="0"/>
                <a:ea typeface="Yu Mincho" panose="02020400000000000000" pitchFamily="18" charset="-128"/>
              </a:rPr>
              <a:t>Others know  &amp; see I have rejected sinful ways</a:t>
            </a:r>
            <a:endParaRPr lang="en-US" sz="4000" dirty="0">
              <a:solidFill>
                <a:srgbClr val="000000"/>
              </a:solidFill>
              <a:effectLst/>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4000" dirty="0">
                <a:solidFill>
                  <a:srgbClr val="000000"/>
                </a:solidFill>
                <a:latin typeface="Calibri" panose="020F0502020204030204" pitchFamily="34" charset="0"/>
                <a:ea typeface="Yu Mincho" panose="02020400000000000000" pitchFamily="18" charset="-128"/>
              </a:rPr>
              <a:t>Have gotten rid of what doesn’t please God</a:t>
            </a:r>
          </a:p>
          <a:p>
            <a:pPr marL="742950" indent="-742950">
              <a:spcBef>
                <a:spcPts val="0"/>
              </a:spcBef>
              <a:spcAft>
                <a:spcPts val="1200"/>
              </a:spcAft>
              <a:buFont typeface="Wingdings" pitchFamily="2" charset="2"/>
              <a:buChar char="q"/>
            </a:pPr>
            <a:r>
              <a:rPr lang="en-US" sz="4000" dirty="0">
                <a:solidFill>
                  <a:srgbClr val="000000"/>
                </a:solidFill>
                <a:latin typeface="Calibri" panose="020F0502020204030204" pitchFamily="34" charset="0"/>
                <a:ea typeface="Yu Mincho" panose="02020400000000000000" pitchFamily="18" charset="-128"/>
              </a:rPr>
              <a:t>Have repented of sins to others when needed</a:t>
            </a:r>
          </a:p>
          <a:p>
            <a:pPr marL="742950" indent="-742950">
              <a:spcBef>
                <a:spcPts val="0"/>
              </a:spcBef>
              <a:spcAft>
                <a:spcPts val="1200"/>
              </a:spcAft>
              <a:buFont typeface="Wingdings" pitchFamily="2" charset="2"/>
              <a:buChar char="q"/>
            </a:pPr>
            <a:r>
              <a:rPr lang="en-US" sz="4000" dirty="0">
                <a:solidFill>
                  <a:srgbClr val="000000"/>
                </a:solidFill>
                <a:latin typeface="Calibri" panose="020F0502020204030204" pitchFamily="34" charset="0"/>
                <a:ea typeface="Yu Mincho" panose="02020400000000000000" pitchFamily="18" charset="-128"/>
              </a:rPr>
              <a:t>My words and attitude reflect a different spirit</a:t>
            </a:r>
            <a:endParaRPr lang="en-US" sz="4000" dirty="0">
              <a:effectLst/>
              <a:latin typeface="Helvetica" pitchFamily="2" charset="0"/>
            </a:endParaRPr>
          </a:p>
          <a:p>
            <a:pPr algn="ctr">
              <a:spcBef>
                <a:spcPts val="0"/>
              </a:spcBef>
            </a:pPr>
            <a:endParaRPr lang="en-US" sz="3500" dirty="0">
              <a:solidFill>
                <a:schemeClr val="tx1">
                  <a:lumMod val="65000"/>
                  <a:lumOff val="35000"/>
                </a:schemeClr>
              </a:solidFill>
              <a:effectLst/>
              <a:latin typeface="Helvetica" pitchFamily="2" charset="0"/>
            </a:endParaRPr>
          </a:p>
        </p:txBody>
      </p:sp>
    </p:spTree>
    <p:extLst>
      <p:ext uri="{BB962C8B-B14F-4D97-AF65-F5344CB8AC3E}">
        <p14:creationId xmlns:p14="http://schemas.microsoft.com/office/powerpoint/2010/main" val="2423380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617222" y="1598543"/>
            <a:ext cx="11018519" cy="954087"/>
          </a:xfrm>
        </p:spPr>
        <p:txBody>
          <a:bodyPr/>
          <a:lstStyle/>
          <a:p>
            <a:r>
              <a:rPr lang="en-US" sz="4000" b="0">
                <a:solidFill>
                  <a:srgbClr val="FE457C"/>
                </a:solidFill>
              </a:rPr>
              <a:t>WE PREPARE FOR A REAL RESET BY BEING:</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17221" y="2693758"/>
            <a:ext cx="11018520" cy="1470483"/>
          </a:xfrm>
        </p:spPr>
        <p:txBody>
          <a:bodyPr/>
          <a:lstStyle/>
          <a:p>
            <a:pPr algn="ctr">
              <a:spcBef>
                <a:spcPts val="0"/>
              </a:spcBef>
            </a:pPr>
            <a:r>
              <a:rPr lang="en-US" sz="4200" b="1">
                <a:effectLst/>
                <a:latin typeface="Helvetica" pitchFamily="2" charset="0"/>
              </a:rPr>
              <a:t>INTENTIONAL TO SHARE GOD’S WAY</a:t>
            </a:r>
            <a:endParaRPr lang="en-US" sz="4200" b="1">
              <a:solidFill>
                <a:srgbClr val="FE457C"/>
              </a:solidFill>
              <a:latin typeface="+mn-lt"/>
            </a:endParaRPr>
          </a:p>
          <a:p>
            <a:pPr algn="ctr">
              <a:spcBef>
                <a:spcPts val="0"/>
              </a:spcBef>
            </a:pPr>
            <a:endParaRPr lang="en-US" sz="3500">
              <a:solidFill>
                <a:schemeClr val="tx1">
                  <a:lumMod val="65000"/>
                  <a:lumOff val="35000"/>
                </a:schemeClr>
              </a:solidFill>
              <a:effectLst/>
              <a:latin typeface="Helvetica" pitchFamily="2" charset="0"/>
            </a:endParaRPr>
          </a:p>
          <a:p>
            <a:pPr algn="ctr">
              <a:spcBef>
                <a:spcPts val="0"/>
              </a:spcBef>
            </a:pPr>
            <a:r>
              <a:rPr lang="en-US" sz="3600" i="1">
                <a:solidFill>
                  <a:schemeClr val="tx1">
                    <a:lumMod val="50000"/>
                    <a:lumOff val="50000"/>
                  </a:schemeClr>
                </a:solidFill>
                <a:effectLst/>
                <a:latin typeface="Calibri" panose="020F0502020204030204" pitchFamily="34" charset="0"/>
                <a:ea typeface="Yu Mincho" panose="02020400000000000000" pitchFamily="18" charset="-128"/>
                <a:cs typeface="Calibri" panose="020F0502020204030204" pitchFamily="34" charset="0"/>
              </a:rPr>
              <a:t>In this way the word of the Lord spread widely</a:t>
            </a:r>
          </a:p>
          <a:p>
            <a:pPr algn="ctr">
              <a:spcBef>
                <a:spcPts val="0"/>
              </a:spcBef>
            </a:pPr>
            <a:r>
              <a:rPr lang="en-US" sz="3600" i="1">
                <a:solidFill>
                  <a:schemeClr val="tx1">
                    <a:lumMod val="50000"/>
                    <a:lumOff val="50000"/>
                  </a:schemeClr>
                </a:solidFill>
                <a:effectLst/>
                <a:latin typeface="Calibri" panose="020F0502020204030204" pitchFamily="34" charset="0"/>
                <a:ea typeface="Yu Mincho" panose="02020400000000000000" pitchFamily="18" charset="-128"/>
                <a:cs typeface="Calibri" panose="020F0502020204030204" pitchFamily="34" charset="0"/>
              </a:rPr>
              <a:t>and grew in power. (v20)</a:t>
            </a:r>
          </a:p>
        </p:txBody>
      </p:sp>
    </p:spTree>
    <p:extLst>
      <p:ext uri="{BB962C8B-B14F-4D97-AF65-F5344CB8AC3E}">
        <p14:creationId xmlns:p14="http://schemas.microsoft.com/office/powerpoint/2010/main" val="3192274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40" y="1004301"/>
            <a:ext cx="11018520" cy="1470483"/>
          </a:xfrm>
        </p:spPr>
        <p:txBody>
          <a:bodyPr/>
          <a:lstStyle/>
          <a:p>
            <a:pPr>
              <a:spcBef>
                <a:spcPts val="0"/>
              </a:spcBef>
            </a:pPr>
            <a:r>
              <a:rPr lang="en-US" sz="4500" b="1" i="1">
                <a:solidFill>
                  <a:srgbClr val="000000"/>
                </a:solidFill>
                <a:effectLst/>
                <a:latin typeface="Calibri" panose="020F0502020204030204" pitchFamily="34" charset="0"/>
                <a:ea typeface="Yu Mincho" panose="02020400000000000000" pitchFamily="18" charset="-128"/>
              </a:rPr>
              <a:t>Am I being intentional to share God’s ways?</a:t>
            </a:r>
          </a:p>
          <a:p>
            <a:pPr>
              <a:spcBef>
                <a:spcPts val="0"/>
              </a:spcBef>
            </a:pPr>
            <a:endParaRPr lang="en-US" sz="2000" i="1">
              <a:solidFill>
                <a:srgbClr val="000000"/>
              </a:solidFill>
              <a:effectLst/>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4000">
                <a:solidFill>
                  <a:srgbClr val="000000"/>
                </a:solidFill>
                <a:latin typeface="Calibri" panose="020F0502020204030204" pitchFamily="34" charset="0"/>
                <a:ea typeface="Yu Mincho" panose="02020400000000000000" pitchFamily="18" charset="-128"/>
              </a:rPr>
              <a:t>People know I am a Christian</a:t>
            </a:r>
            <a:endParaRPr lang="en-US" sz="4000">
              <a:solidFill>
                <a:srgbClr val="000000"/>
              </a:solidFill>
              <a:effectLst/>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4000">
                <a:solidFill>
                  <a:srgbClr val="000000"/>
                </a:solidFill>
                <a:effectLst/>
                <a:latin typeface="Calibri" panose="020F0502020204030204" pitchFamily="34" charset="0"/>
                <a:ea typeface="Yu Mincho" panose="02020400000000000000" pitchFamily="18" charset="-128"/>
              </a:rPr>
              <a:t>Tell people I will pray for their needs</a:t>
            </a:r>
            <a:endParaRPr lang="en-US" sz="4000">
              <a:solidFill>
                <a:srgbClr val="000000"/>
              </a:solidFill>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4000">
                <a:solidFill>
                  <a:srgbClr val="000000"/>
                </a:solidFill>
                <a:latin typeface="Calibri" panose="020F0502020204030204" pitchFamily="34" charset="0"/>
                <a:ea typeface="Yu Mincho" panose="02020400000000000000" pitchFamily="18" charset="-128"/>
              </a:rPr>
              <a:t>Ask God to show me what to share with people</a:t>
            </a:r>
            <a:endParaRPr lang="en-US" sz="4000">
              <a:effectLst/>
              <a:latin typeface="Helvetica" pitchFamily="2" charset="0"/>
            </a:endParaRPr>
          </a:p>
          <a:p>
            <a:pPr marL="742950" indent="-742950">
              <a:spcBef>
                <a:spcPts val="0"/>
              </a:spcBef>
              <a:spcAft>
                <a:spcPts val="1200"/>
              </a:spcAft>
              <a:buFont typeface="Wingdings" pitchFamily="2" charset="2"/>
              <a:buChar char="q"/>
            </a:pPr>
            <a:r>
              <a:rPr lang="en-US" sz="4000">
                <a:solidFill>
                  <a:srgbClr val="000000"/>
                </a:solidFill>
                <a:latin typeface="Calibri" panose="020F0502020204030204" pitchFamily="34" charset="0"/>
                <a:ea typeface="Yu Mincho" panose="02020400000000000000" pitchFamily="18" charset="-128"/>
              </a:rPr>
              <a:t>Use Scripture to encourage people</a:t>
            </a:r>
          </a:p>
          <a:p>
            <a:pPr marL="742950" indent="-742950">
              <a:spcBef>
                <a:spcPts val="0"/>
              </a:spcBef>
              <a:spcAft>
                <a:spcPts val="1200"/>
              </a:spcAft>
              <a:buFont typeface="Wingdings" pitchFamily="2" charset="2"/>
              <a:buChar char="q"/>
            </a:pPr>
            <a:r>
              <a:rPr lang="en-US" sz="4000">
                <a:solidFill>
                  <a:srgbClr val="000000"/>
                </a:solidFill>
                <a:latin typeface="Calibri" panose="020F0502020204030204" pitchFamily="34" charset="0"/>
                <a:ea typeface="Yu Mincho" panose="02020400000000000000" pitchFamily="18" charset="-128"/>
              </a:rPr>
              <a:t>Invite people to know Jesus/come to church</a:t>
            </a:r>
          </a:p>
          <a:p>
            <a:pPr algn="ctr">
              <a:spcBef>
                <a:spcPts val="0"/>
              </a:spcBef>
            </a:pPr>
            <a:endParaRPr lang="en-US" sz="3500">
              <a:solidFill>
                <a:schemeClr val="tx1">
                  <a:lumMod val="65000"/>
                  <a:lumOff val="35000"/>
                </a:schemeClr>
              </a:solidFill>
              <a:effectLst/>
              <a:latin typeface="Helvetica" pitchFamily="2" charset="0"/>
            </a:endParaRPr>
          </a:p>
        </p:txBody>
      </p:sp>
    </p:spTree>
    <p:extLst>
      <p:ext uri="{BB962C8B-B14F-4D97-AF65-F5344CB8AC3E}">
        <p14:creationId xmlns:p14="http://schemas.microsoft.com/office/powerpoint/2010/main" val="226704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617221" y="407053"/>
            <a:ext cx="11018519" cy="954087"/>
          </a:xfrm>
        </p:spPr>
        <p:txBody>
          <a:bodyPr/>
          <a:lstStyle/>
          <a:p>
            <a:r>
              <a:rPr lang="en-US" sz="4000" b="0">
                <a:solidFill>
                  <a:srgbClr val="FE457C"/>
                </a:solidFill>
              </a:rPr>
              <a:t>WE PREPARE FOR A </a:t>
            </a:r>
            <a:r>
              <a:rPr lang="en-US" sz="4000" b="0" u="sng">
                <a:solidFill>
                  <a:srgbClr val="FE457C"/>
                </a:solidFill>
              </a:rPr>
              <a:t>REAL</a:t>
            </a:r>
            <a:r>
              <a:rPr lang="en-US" sz="4000" b="0">
                <a:solidFill>
                  <a:srgbClr val="FE457C"/>
                </a:solidFill>
              </a:rPr>
              <a:t> RESET BY BEING:</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40" y="1361140"/>
            <a:ext cx="11018520" cy="1470483"/>
          </a:xfrm>
        </p:spPr>
        <p:txBody>
          <a:bodyPr/>
          <a:lstStyle/>
          <a:p>
            <a:pPr marL="342900" indent="-342900">
              <a:spcBef>
                <a:spcPts val="0"/>
              </a:spcBef>
              <a:buFont typeface="Wingdings" pitchFamily="2" charset="2"/>
              <a:buChar char="Ø"/>
            </a:pPr>
            <a:endParaRPr lang="en-US" sz="2000" i="1">
              <a:solidFill>
                <a:srgbClr val="000000"/>
              </a:solidFill>
              <a:effectLst/>
              <a:latin typeface="Calibri" panose="020F0502020204030204" pitchFamily="34" charset="0"/>
              <a:ea typeface="Yu Mincho" panose="02020400000000000000" pitchFamily="18" charset="-128"/>
            </a:endParaRPr>
          </a:p>
          <a:p>
            <a:pPr marL="685800" indent="-685800">
              <a:spcBef>
                <a:spcPts val="0"/>
              </a:spcBef>
              <a:spcAft>
                <a:spcPts val="1200"/>
              </a:spcAft>
              <a:buFont typeface="Wingdings" pitchFamily="2" charset="2"/>
              <a:buChar char="Ø"/>
            </a:pPr>
            <a:r>
              <a:rPr lang="en-US" sz="5000">
                <a:solidFill>
                  <a:srgbClr val="000000"/>
                </a:solidFill>
                <a:latin typeface="Calibri" panose="020F0502020204030204" pitchFamily="34" charset="0"/>
                <a:ea typeface="Yu Mincho" panose="02020400000000000000" pitchFamily="18" charset="-128"/>
              </a:rPr>
              <a:t>Devoted to Biblical teaching</a:t>
            </a:r>
            <a:endParaRPr lang="en-US" sz="5000">
              <a:solidFill>
                <a:srgbClr val="000000"/>
              </a:solidFill>
              <a:effectLst/>
              <a:latin typeface="Calibri" panose="020F0502020204030204" pitchFamily="34" charset="0"/>
              <a:ea typeface="Yu Mincho" panose="02020400000000000000" pitchFamily="18" charset="-128"/>
            </a:endParaRPr>
          </a:p>
          <a:p>
            <a:pPr marL="685800" indent="-685800">
              <a:spcBef>
                <a:spcPts val="0"/>
              </a:spcBef>
              <a:spcAft>
                <a:spcPts val="1200"/>
              </a:spcAft>
              <a:buFont typeface="Wingdings" pitchFamily="2" charset="2"/>
              <a:buChar char="Ø"/>
            </a:pPr>
            <a:r>
              <a:rPr lang="en-US" sz="5000">
                <a:solidFill>
                  <a:srgbClr val="000000"/>
                </a:solidFill>
                <a:effectLst/>
                <a:latin typeface="Calibri" panose="020F0502020204030204" pitchFamily="34" charset="0"/>
                <a:ea typeface="Yu Mincho" panose="02020400000000000000" pitchFamily="18" charset="-128"/>
              </a:rPr>
              <a:t>Open to extraordinary miracles</a:t>
            </a:r>
            <a:endParaRPr lang="en-US" sz="5000">
              <a:solidFill>
                <a:srgbClr val="000000"/>
              </a:solidFill>
              <a:latin typeface="Calibri" panose="020F0502020204030204" pitchFamily="34" charset="0"/>
              <a:ea typeface="Yu Mincho" panose="02020400000000000000" pitchFamily="18" charset="-128"/>
            </a:endParaRPr>
          </a:p>
          <a:p>
            <a:pPr marL="685800" indent="-685800">
              <a:spcBef>
                <a:spcPts val="0"/>
              </a:spcBef>
              <a:spcAft>
                <a:spcPts val="1200"/>
              </a:spcAft>
              <a:buFont typeface="Wingdings" pitchFamily="2" charset="2"/>
              <a:buChar char="Ø"/>
            </a:pPr>
            <a:r>
              <a:rPr lang="en-US" sz="5000">
                <a:solidFill>
                  <a:srgbClr val="000000"/>
                </a:solidFill>
                <a:latin typeface="Calibri" panose="020F0502020204030204" pitchFamily="34" charset="0"/>
                <a:ea typeface="Yu Mincho" panose="02020400000000000000" pitchFamily="18" charset="-128"/>
              </a:rPr>
              <a:t>Serious about spiritual warfare</a:t>
            </a:r>
            <a:endParaRPr lang="en-US" sz="5000">
              <a:effectLst/>
              <a:latin typeface="Helvetica" pitchFamily="2" charset="0"/>
            </a:endParaRPr>
          </a:p>
          <a:p>
            <a:pPr marL="685800" indent="-685800">
              <a:spcBef>
                <a:spcPts val="0"/>
              </a:spcBef>
              <a:spcAft>
                <a:spcPts val="1200"/>
              </a:spcAft>
              <a:buFont typeface="Wingdings" pitchFamily="2" charset="2"/>
              <a:buChar char="Ø"/>
            </a:pPr>
            <a:r>
              <a:rPr lang="en-US" sz="5000">
                <a:solidFill>
                  <a:srgbClr val="000000"/>
                </a:solidFill>
                <a:latin typeface="Calibri" panose="020F0502020204030204" pitchFamily="34" charset="0"/>
                <a:ea typeface="Yu Mincho" panose="02020400000000000000" pitchFamily="18" charset="-128"/>
              </a:rPr>
              <a:t>Public in renouncing worldly ways</a:t>
            </a:r>
          </a:p>
          <a:p>
            <a:pPr marL="685800" indent="-685800">
              <a:spcBef>
                <a:spcPts val="0"/>
              </a:spcBef>
              <a:spcAft>
                <a:spcPts val="1200"/>
              </a:spcAft>
              <a:buFont typeface="Wingdings" pitchFamily="2" charset="2"/>
              <a:buChar char="Ø"/>
            </a:pPr>
            <a:r>
              <a:rPr lang="en-US" sz="5000">
                <a:solidFill>
                  <a:srgbClr val="000000"/>
                </a:solidFill>
                <a:latin typeface="Calibri" panose="020F0502020204030204" pitchFamily="34" charset="0"/>
                <a:ea typeface="Yu Mincho" panose="02020400000000000000" pitchFamily="18" charset="-128"/>
              </a:rPr>
              <a:t>Intentional to share God’s ways</a:t>
            </a:r>
          </a:p>
          <a:p>
            <a:pPr algn="ctr">
              <a:spcBef>
                <a:spcPts val="0"/>
              </a:spcBef>
            </a:pPr>
            <a:endParaRPr lang="en-US" sz="3500">
              <a:solidFill>
                <a:schemeClr val="tx1">
                  <a:lumMod val="65000"/>
                  <a:lumOff val="35000"/>
                </a:schemeClr>
              </a:solidFill>
              <a:effectLst/>
              <a:latin typeface="Helvetica" pitchFamily="2" charset="0"/>
            </a:endParaRPr>
          </a:p>
        </p:txBody>
      </p:sp>
    </p:spTree>
    <p:extLst>
      <p:ext uri="{BB962C8B-B14F-4D97-AF65-F5344CB8AC3E}">
        <p14:creationId xmlns:p14="http://schemas.microsoft.com/office/powerpoint/2010/main" val="2290101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617221" y="407053"/>
            <a:ext cx="11018519" cy="954087"/>
          </a:xfrm>
        </p:spPr>
        <p:txBody>
          <a:bodyPr/>
          <a:lstStyle/>
          <a:p>
            <a:r>
              <a:rPr lang="en-US" sz="4000" b="0" dirty="0">
                <a:solidFill>
                  <a:srgbClr val="FE457C"/>
                </a:solidFill>
              </a:rPr>
              <a:t>PREPARING AS A CHURCH | EPH. 4:11:</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40" y="1361140"/>
            <a:ext cx="11018520" cy="1470483"/>
          </a:xfrm>
        </p:spPr>
        <p:txBody>
          <a:bodyPr/>
          <a:lstStyle/>
          <a:p>
            <a:pPr marL="342900" indent="-342900">
              <a:spcBef>
                <a:spcPts val="0"/>
              </a:spcBef>
              <a:buFont typeface="Wingdings" pitchFamily="2" charset="2"/>
              <a:buChar char="Ø"/>
            </a:pPr>
            <a:endParaRPr lang="en-US" sz="2000" i="1" dirty="0">
              <a:solidFill>
                <a:srgbClr val="000000"/>
              </a:solidFill>
              <a:effectLst/>
              <a:latin typeface="Calibri" panose="020F0502020204030204" pitchFamily="34" charset="0"/>
              <a:ea typeface="Yu Mincho" panose="02020400000000000000" pitchFamily="18" charset="-128"/>
            </a:endParaRPr>
          </a:p>
          <a:p>
            <a:pPr marL="685800" indent="-685800">
              <a:spcBef>
                <a:spcPts val="0"/>
              </a:spcBef>
              <a:spcAft>
                <a:spcPts val="1200"/>
              </a:spcAft>
              <a:buFont typeface="Wingdings" pitchFamily="2" charset="2"/>
              <a:buChar char="Ø"/>
            </a:pPr>
            <a:r>
              <a:rPr lang="en-US" sz="4000" dirty="0">
                <a:solidFill>
                  <a:srgbClr val="000000"/>
                </a:solidFill>
                <a:latin typeface="Calibri" panose="020F0502020204030204" pitchFamily="34" charset="0"/>
                <a:ea typeface="Yu Mincho" panose="02020400000000000000" pitchFamily="18" charset="-128"/>
              </a:rPr>
              <a:t>Devoted to studying God’s Word (</a:t>
            </a:r>
            <a:r>
              <a:rPr lang="en-US" sz="4000" dirty="0">
                <a:solidFill>
                  <a:srgbClr val="FE457C"/>
                </a:solidFill>
                <a:latin typeface="Calibri" panose="020F0502020204030204" pitchFamily="34" charset="0"/>
                <a:ea typeface="Yu Mincho" panose="02020400000000000000" pitchFamily="18" charset="-128"/>
              </a:rPr>
              <a:t>teaching</a:t>
            </a:r>
            <a:r>
              <a:rPr lang="en-US" sz="4000" dirty="0">
                <a:solidFill>
                  <a:srgbClr val="000000"/>
                </a:solidFill>
                <a:latin typeface="Calibri" panose="020F0502020204030204" pitchFamily="34" charset="0"/>
                <a:ea typeface="Yu Mincho" panose="02020400000000000000" pitchFamily="18" charset="-128"/>
              </a:rPr>
              <a:t>)</a:t>
            </a:r>
            <a:endParaRPr lang="en-US" sz="4000" dirty="0">
              <a:solidFill>
                <a:srgbClr val="000000"/>
              </a:solidFill>
              <a:effectLst/>
              <a:latin typeface="Calibri" panose="020F0502020204030204" pitchFamily="34" charset="0"/>
              <a:ea typeface="Yu Mincho" panose="02020400000000000000" pitchFamily="18" charset="-128"/>
            </a:endParaRPr>
          </a:p>
          <a:p>
            <a:pPr marL="685800" indent="-685800">
              <a:spcBef>
                <a:spcPts val="0"/>
              </a:spcBef>
              <a:spcAft>
                <a:spcPts val="1200"/>
              </a:spcAft>
              <a:buFont typeface="Wingdings" pitchFamily="2" charset="2"/>
              <a:buChar char="Ø"/>
            </a:pPr>
            <a:r>
              <a:rPr lang="en-US" sz="4000" dirty="0">
                <a:solidFill>
                  <a:srgbClr val="000000"/>
                </a:solidFill>
                <a:effectLst/>
                <a:latin typeface="Calibri" panose="020F0502020204030204" pitchFamily="34" charset="0"/>
                <a:ea typeface="Yu Mincho" panose="02020400000000000000" pitchFamily="18" charset="-128"/>
              </a:rPr>
              <a:t>Open to extraordinary miracles  (</a:t>
            </a:r>
            <a:r>
              <a:rPr lang="en-US" sz="4000" dirty="0">
                <a:solidFill>
                  <a:srgbClr val="FE457C"/>
                </a:solidFill>
                <a:effectLst/>
                <a:latin typeface="Calibri" panose="020F0502020204030204" pitchFamily="34" charset="0"/>
                <a:ea typeface="Yu Mincho" panose="02020400000000000000" pitchFamily="18" charset="-128"/>
              </a:rPr>
              <a:t>apostolic</a:t>
            </a:r>
            <a:r>
              <a:rPr lang="en-US" sz="4000" dirty="0">
                <a:solidFill>
                  <a:srgbClr val="000000"/>
                </a:solidFill>
                <a:effectLst/>
                <a:latin typeface="Calibri" panose="020F0502020204030204" pitchFamily="34" charset="0"/>
                <a:ea typeface="Yu Mincho" panose="02020400000000000000" pitchFamily="18" charset="-128"/>
              </a:rPr>
              <a:t>)</a:t>
            </a:r>
            <a:endParaRPr lang="en-US" sz="4000" dirty="0">
              <a:solidFill>
                <a:srgbClr val="000000"/>
              </a:solidFill>
              <a:latin typeface="Calibri" panose="020F0502020204030204" pitchFamily="34" charset="0"/>
              <a:ea typeface="Yu Mincho" panose="02020400000000000000" pitchFamily="18" charset="-128"/>
            </a:endParaRPr>
          </a:p>
          <a:p>
            <a:pPr marL="685800" indent="-685800">
              <a:spcBef>
                <a:spcPts val="0"/>
              </a:spcBef>
              <a:spcAft>
                <a:spcPts val="1200"/>
              </a:spcAft>
              <a:buFont typeface="Wingdings" pitchFamily="2" charset="2"/>
              <a:buChar char="Ø"/>
            </a:pPr>
            <a:r>
              <a:rPr lang="en-US" sz="4000" dirty="0">
                <a:solidFill>
                  <a:srgbClr val="000000"/>
                </a:solidFill>
                <a:latin typeface="Calibri" panose="020F0502020204030204" pitchFamily="34" charset="0"/>
                <a:ea typeface="Yu Mincho" panose="02020400000000000000" pitchFamily="18" charset="-128"/>
              </a:rPr>
              <a:t>Serious about spiritual warfare (</a:t>
            </a:r>
            <a:r>
              <a:rPr lang="en-US" sz="4000" dirty="0">
                <a:solidFill>
                  <a:srgbClr val="FE457C"/>
                </a:solidFill>
                <a:latin typeface="Calibri" panose="020F0502020204030204" pitchFamily="34" charset="0"/>
                <a:ea typeface="Yu Mincho" panose="02020400000000000000" pitchFamily="18" charset="-128"/>
              </a:rPr>
              <a:t>pastoral</a:t>
            </a:r>
            <a:r>
              <a:rPr lang="en-US" sz="4000" dirty="0">
                <a:solidFill>
                  <a:srgbClr val="000000"/>
                </a:solidFill>
                <a:latin typeface="Calibri" panose="020F0502020204030204" pitchFamily="34" charset="0"/>
                <a:ea typeface="Yu Mincho" panose="02020400000000000000" pitchFamily="18" charset="-128"/>
              </a:rPr>
              <a:t>)</a:t>
            </a:r>
            <a:endParaRPr lang="en-US" sz="4000" dirty="0">
              <a:effectLst/>
              <a:latin typeface="Helvetica" pitchFamily="2" charset="0"/>
            </a:endParaRPr>
          </a:p>
          <a:p>
            <a:pPr marL="685800" indent="-685800">
              <a:spcBef>
                <a:spcPts val="0"/>
              </a:spcBef>
              <a:spcAft>
                <a:spcPts val="1200"/>
              </a:spcAft>
              <a:buFont typeface="Wingdings" pitchFamily="2" charset="2"/>
              <a:buChar char="Ø"/>
            </a:pPr>
            <a:r>
              <a:rPr lang="en-US" sz="4000" dirty="0">
                <a:solidFill>
                  <a:srgbClr val="000000"/>
                </a:solidFill>
                <a:latin typeface="Calibri" panose="020F0502020204030204" pitchFamily="34" charset="0"/>
                <a:ea typeface="Yu Mincho" panose="02020400000000000000" pitchFamily="18" charset="-128"/>
              </a:rPr>
              <a:t>Public in renouncing worldly ways (</a:t>
            </a:r>
            <a:r>
              <a:rPr lang="en-US" sz="4000" dirty="0">
                <a:solidFill>
                  <a:srgbClr val="FE457C"/>
                </a:solidFill>
                <a:latin typeface="Calibri" panose="020F0502020204030204" pitchFamily="34" charset="0"/>
                <a:ea typeface="Yu Mincho" panose="02020400000000000000" pitchFamily="18" charset="-128"/>
              </a:rPr>
              <a:t>prophetic</a:t>
            </a:r>
            <a:r>
              <a:rPr lang="en-US" sz="4000" dirty="0">
                <a:solidFill>
                  <a:srgbClr val="000000"/>
                </a:solidFill>
                <a:latin typeface="Calibri" panose="020F0502020204030204" pitchFamily="34" charset="0"/>
                <a:ea typeface="Yu Mincho" panose="02020400000000000000" pitchFamily="18" charset="-128"/>
              </a:rPr>
              <a:t>)</a:t>
            </a:r>
          </a:p>
          <a:p>
            <a:pPr marL="685800" indent="-685800">
              <a:spcBef>
                <a:spcPts val="0"/>
              </a:spcBef>
              <a:spcAft>
                <a:spcPts val="1200"/>
              </a:spcAft>
              <a:buFont typeface="Wingdings" pitchFamily="2" charset="2"/>
              <a:buChar char="Ø"/>
            </a:pPr>
            <a:r>
              <a:rPr lang="en-US" sz="4000" dirty="0">
                <a:solidFill>
                  <a:srgbClr val="000000"/>
                </a:solidFill>
                <a:latin typeface="Calibri" panose="020F0502020204030204" pitchFamily="34" charset="0"/>
                <a:ea typeface="Yu Mincho" panose="02020400000000000000" pitchFamily="18" charset="-128"/>
              </a:rPr>
              <a:t>Intentional to share God’s ways  (</a:t>
            </a:r>
            <a:r>
              <a:rPr lang="en-US" sz="4000" dirty="0">
                <a:solidFill>
                  <a:srgbClr val="FE457C"/>
                </a:solidFill>
                <a:latin typeface="Calibri" panose="020F0502020204030204" pitchFamily="34" charset="0"/>
                <a:ea typeface="Yu Mincho" panose="02020400000000000000" pitchFamily="18" charset="-128"/>
              </a:rPr>
              <a:t>evangelism</a:t>
            </a:r>
            <a:r>
              <a:rPr lang="en-US" sz="4000" dirty="0">
                <a:solidFill>
                  <a:srgbClr val="000000"/>
                </a:solidFill>
                <a:latin typeface="Calibri" panose="020F0502020204030204" pitchFamily="34" charset="0"/>
                <a:ea typeface="Yu Mincho" panose="02020400000000000000" pitchFamily="18" charset="-128"/>
              </a:rPr>
              <a:t>)</a:t>
            </a:r>
          </a:p>
          <a:p>
            <a:pPr algn="ctr">
              <a:spcBef>
                <a:spcPts val="0"/>
              </a:spcBef>
            </a:pPr>
            <a:endParaRPr lang="en-US" sz="3500" dirty="0">
              <a:solidFill>
                <a:schemeClr val="tx1">
                  <a:lumMod val="65000"/>
                  <a:lumOff val="35000"/>
                </a:schemeClr>
              </a:solidFill>
              <a:effectLst/>
              <a:latin typeface="Helvetica" pitchFamily="2" charset="0"/>
            </a:endParaRPr>
          </a:p>
        </p:txBody>
      </p:sp>
    </p:spTree>
    <p:extLst>
      <p:ext uri="{BB962C8B-B14F-4D97-AF65-F5344CB8AC3E}">
        <p14:creationId xmlns:p14="http://schemas.microsoft.com/office/powerpoint/2010/main" val="391519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586738" y="486136"/>
            <a:ext cx="11018520" cy="954087"/>
          </a:xfrm>
        </p:spPr>
        <p:txBody>
          <a:bodyPr/>
          <a:lstStyle/>
          <a:p>
            <a:r>
              <a:rPr lang="en-US" sz="4500" b="0">
                <a:solidFill>
                  <a:schemeClr val="accent6">
                    <a:lumMod val="50000"/>
                  </a:schemeClr>
                </a:solidFill>
              </a:rPr>
              <a:t>GETTING REAL AS A CHURCH</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778124" y="1618275"/>
            <a:ext cx="11018520" cy="1470483"/>
          </a:xfrm>
        </p:spPr>
        <p:txBody>
          <a:bodyPr/>
          <a:lstStyle/>
          <a:p>
            <a:r>
              <a:rPr lang="en-US" sz="3500">
                <a:effectLst/>
                <a:latin typeface="Helvetica" pitchFamily="2" charset="0"/>
              </a:rPr>
              <a:t>“It was Jesus who [through the Holy Spirit] gave some to be apostles, some to be prophets, some to be evangelists, and some to be pastors and teachers, </a:t>
            </a:r>
            <a:r>
              <a:rPr lang="en-US" sz="3500" baseline="30000">
                <a:effectLst/>
                <a:latin typeface="Helvetica" pitchFamily="2" charset="0"/>
              </a:rPr>
              <a:t>12 </a:t>
            </a:r>
            <a:r>
              <a:rPr lang="en-US" sz="3500">
                <a:solidFill>
                  <a:schemeClr val="accent6">
                    <a:lumMod val="50000"/>
                  </a:schemeClr>
                </a:solidFill>
                <a:effectLst/>
                <a:latin typeface="FatFrank Heavy" pitchFamily="2" charset="77"/>
              </a:rPr>
              <a:t>to prepare God’s people</a:t>
            </a:r>
            <a:r>
              <a:rPr lang="en-US" sz="3500">
                <a:effectLst/>
                <a:latin typeface="Helvetica" pitchFamily="2" charset="0"/>
              </a:rPr>
              <a:t> for works of service, so that the body of Christ may be built up </a:t>
            </a:r>
            <a:r>
              <a:rPr lang="en-US" sz="3500" baseline="30000">
                <a:effectLst/>
                <a:latin typeface="Helvetica" pitchFamily="2" charset="0"/>
              </a:rPr>
              <a:t>13 </a:t>
            </a:r>
            <a:r>
              <a:rPr lang="en-US" sz="3500">
                <a:effectLst/>
                <a:latin typeface="Helvetica" pitchFamily="2" charset="0"/>
              </a:rPr>
              <a:t>until </a:t>
            </a:r>
            <a:r>
              <a:rPr lang="en-US" sz="3500">
                <a:solidFill>
                  <a:schemeClr val="tx1"/>
                </a:solidFill>
                <a:effectLst/>
                <a:latin typeface="Helvetica" pitchFamily="2" charset="0"/>
              </a:rPr>
              <a:t>we all reach </a:t>
            </a:r>
            <a:r>
              <a:rPr lang="en-US" sz="3500">
                <a:effectLst/>
                <a:latin typeface="Helvetica" pitchFamily="2" charset="0"/>
              </a:rPr>
              <a:t>unity in the faith and in the knowledge of the Son of God and become mature, attaining to the whole measure of the fullness of Christ.”</a:t>
            </a:r>
          </a:p>
          <a:p>
            <a:pPr algn="ctr">
              <a:spcBef>
                <a:spcPts val="0"/>
              </a:spcBef>
            </a:pPr>
            <a:endParaRPr lang="en-US" sz="3200" kern="0">
              <a:solidFill>
                <a:srgbClr val="000000"/>
              </a:solidFill>
              <a:latin typeface="Calibri" panose="020F0502020204030204" pitchFamily="34" charset="0"/>
              <a:cs typeface="Calibri" panose="020F0502020204030204" pitchFamily="34" charset="0"/>
            </a:endParaRPr>
          </a:p>
          <a:p>
            <a:pPr algn="ctr">
              <a:spcBef>
                <a:spcPts val="0"/>
              </a:spcBef>
            </a:pPr>
            <a:r>
              <a:rPr lang="en-US" sz="4000" kern="0">
                <a:solidFill>
                  <a:srgbClr val="000000"/>
                </a:solidFill>
                <a:latin typeface="Calibri" panose="020F0502020204030204" pitchFamily="34" charset="0"/>
                <a:cs typeface="Calibri" panose="020F0502020204030204" pitchFamily="34" charset="0"/>
              </a:rPr>
              <a:t>					</a:t>
            </a:r>
            <a:r>
              <a:rPr lang="en-US" sz="4000" kern="0">
                <a:solidFill>
                  <a:schemeClr val="accent6">
                    <a:lumMod val="50000"/>
                  </a:schemeClr>
                </a:solidFill>
                <a:latin typeface="Calibri" panose="020F0502020204030204" pitchFamily="34" charset="0"/>
                <a:cs typeface="Calibri" panose="020F0502020204030204" pitchFamily="34" charset="0"/>
              </a:rPr>
              <a:t>	</a:t>
            </a:r>
            <a:r>
              <a:rPr lang="en-US" sz="5000" kern="0">
                <a:solidFill>
                  <a:schemeClr val="accent6">
                    <a:lumMod val="50000"/>
                  </a:schemeClr>
                </a:solidFill>
                <a:latin typeface="Calibri" panose="020F0502020204030204" pitchFamily="34" charset="0"/>
                <a:cs typeface="Calibri" panose="020F0502020204030204" pitchFamily="34" charset="0"/>
              </a:rPr>
              <a:t>[Ephesians </a:t>
            </a:r>
            <a:r>
              <a:rPr lang="en-US" sz="5000" kern="0">
                <a:solidFill>
                  <a:schemeClr val="accent6">
                    <a:lumMod val="50000"/>
                  </a:schemeClr>
                </a:solidFill>
                <a:latin typeface="FatFrank Heavy" pitchFamily="2" charset="77"/>
                <a:cs typeface="Calibri" panose="020F0502020204030204" pitchFamily="34" charset="0"/>
              </a:rPr>
              <a:t>4:11</a:t>
            </a:r>
            <a:r>
              <a:rPr lang="en-US" sz="5000" kern="0">
                <a:solidFill>
                  <a:schemeClr val="accent6">
                    <a:lumMod val="50000"/>
                  </a:schemeClr>
                </a:solidFill>
                <a:latin typeface="Calibri" panose="020F0502020204030204" pitchFamily="34" charset="0"/>
                <a:cs typeface="Calibri" panose="020F0502020204030204" pitchFamily="34" charset="0"/>
              </a:rPr>
              <a:t>]</a:t>
            </a:r>
          </a:p>
          <a:p>
            <a:pPr algn="ctr">
              <a:spcBef>
                <a:spcPts val="0"/>
              </a:spcBef>
            </a:pPr>
            <a:endParaRPr lang="en-US" sz="3100">
              <a:effectLst/>
              <a:latin typeface="Helvetica" pitchFamily="2" charset="0"/>
            </a:endParaRPr>
          </a:p>
          <a:p>
            <a:pPr algn="ctr">
              <a:spcBef>
                <a:spcPts val="0"/>
              </a:spcBef>
            </a:pPr>
            <a:r>
              <a:rPr lang="en-US" sz="3100">
                <a:effectLst/>
                <a:latin typeface="Helvetica" pitchFamily="2" charset="0"/>
              </a:rPr>
              <a:t> </a:t>
            </a:r>
          </a:p>
        </p:txBody>
      </p:sp>
    </p:spTree>
    <p:extLst>
      <p:ext uri="{BB962C8B-B14F-4D97-AF65-F5344CB8AC3E}">
        <p14:creationId xmlns:p14="http://schemas.microsoft.com/office/powerpoint/2010/main" val="313464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632636"/>
            <a:ext cx="10904538" cy="4871544"/>
          </a:xfrm>
        </p:spPr>
        <p:txBody>
          <a:bodyPr/>
          <a:lstStyle/>
          <a:p>
            <a:pPr algn="just"/>
            <a:r>
              <a:rPr lang="en-US" sz="4000">
                <a:solidFill>
                  <a:srgbClr val="000000"/>
                </a:solidFill>
                <a:effectLst/>
                <a:latin typeface="Calibri" panose="020F0502020204030204" pitchFamily="34" charset="0"/>
                <a:ea typeface="Yu Mincho" panose="02020400000000000000" pitchFamily="18" charset="-128"/>
              </a:rPr>
              <a:t> Paul entered the synagogue and spoke boldly there for three months, arguing persuasively about the kingdom of God. </a:t>
            </a:r>
            <a:r>
              <a:rPr lang="en-US" sz="4000" baseline="30000">
                <a:solidFill>
                  <a:srgbClr val="000000"/>
                </a:solidFill>
                <a:effectLst/>
                <a:latin typeface="Calibri" panose="020F0502020204030204" pitchFamily="34" charset="0"/>
                <a:ea typeface="Yu Mincho" panose="02020400000000000000" pitchFamily="18" charset="-128"/>
              </a:rPr>
              <a:t>9</a:t>
            </a:r>
            <a:r>
              <a:rPr lang="en-US" sz="4000">
                <a:solidFill>
                  <a:srgbClr val="000000"/>
                </a:solidFill>
                <a:effectLst/>
                <a:latin typeface="Calibri" panose="020F0502020204030204" pitchFamily="34" charset="0"/>
                <a:ea typeface="Yu Mincho" panose="02020400000000000000" pitchFamily="18" charset="-128"/>
              </a:rPr>
              <a:t> But some of them became obstinate; they refused to believe and publicly maligned the Way. So Paul left them. He took the disciples with him and had discussions daily in the lecture hall of Tyrannus. 10 This went on for two years, so that all the Jews and Greeks who lived in the province of Asia heard the word of the Lord. </a:t>
            </a:r>
          </a:p>
          <a:p>
            <a:pPr algn="just"/>
            <a:endParaRPr lang="en-US" sz="1000">
              <a:solidFill>
                <a:srgbClr val="000000"/>
              </a:solidFill>
              <a:effectLst/>
              <a:latin typeface="Calibri" panose="020F0502020204030204" pitchFamily="34" charset="0"/>
              <a:ea typeface="Yu Mincho" panose="02020400000000000000" pitchFamily="18" charset="-128"/>
            </a:endParaRPr>
          </a:p>
          <a:p>
            <a:pPr algn="just"/>
            <a:r>
              <a:rPr lang="en-US" sz="4000" kern="0">
                <a:solidFill>
                  <a:srgbClr val="000000"/>
                </a:solidFill>
                <a:effectLst/>
                <a:latin typeface="Calibri" panose="020F0502020204030204" pitchFamily="34" charset="0"/>
                <a:ea typeface="Calibri" panose="020F0502020204030204" pitchFamily="34" charset="0"/>
              </a:rPr>
              <a:t>							[Acts 19:8-10, NIV]</a:t>
            </a:r>
            <a:endParaRPr lang="en-US" sz="4000"/>
          </a:p>
        </p:txBody>
      </p:sp>
    </p:spTree>
    <p:extLst>
      <p:ext uri="{BB962C8B-B14F-4D97-AF65-F5344CB8AC3E}">
        <p14:creationId xmlns:p14="http://schemas.microsoft.com/office/powerpoint/2010/main" val="60152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678356"/>
            <a:ext cx="10904538" cy="3535327"/>
          </a:xfrm>
        </p:spPr>
        <p:txBody>
          <a:bodyPr/>
          <a:lstStyle/>
          <a:p>
            <a:pPr marL="0" marR="0" algn="just">
              <a:spcBef>
                <a:spcPts val="0"/>
              </a:spcBef>
              <a:spcAft>
                <a:spcPts val="0"/>
              </a:spcAft>
              <a:tabLst>
                <a:tab pos="457200" algn="l"/>
              </a:tabLst>
            </a:pPr>
            <a:r>
              <a:rPr lang="en-US" sz="4000" kern="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r>
              <a:rPr lang="en-US" sz="4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God did extraordinary miracles through Paul, </a:t>
            </a:r>
            <a:r>
              <a:rPr lang="en-US" sz="4000" kern="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r>
              <a:rPr lang="en-US" sz="4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so that even handkerchiefs and aprons that had touched him were taken to the sick, and their illnesses were cured and the evil spirits left them. </a:t>
            </a:r>
          </a:p>
          <a:p>
            <a:pPr marL="0" marR="0" algn="just">
              <a:spcBef>
                <a:spcPts val="0"/>
              </a:spcBef>
              <a:spcAft>
                <a:spcPts val="0"/>
              </a:spcAft>
              <a:tabLst>
                <a:tab pos="457200" algn="l"/>
              </a:tabLst>
            </a:pPr>
            <a:r>
              <a:rPr lang="en-US" sz="4000" kern="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r>
              <a:rPr lang="en-US" sz="4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Some Jews who went around driving out evil spirits tried to invoke the name of the Lord Jesus over those who were demon-possessed. They would say, “In the name of Jesus, whom Paul preaches, I command you to come out.” </a:t>
            </a:r>
          </a:p>
          <a:p>
            <a:pPr marL="0" marR="0" algn="just">
              <a:spcBef>
                <a:spcPts val="0"/>
              </a:spcBef>
              <a:spcAft>
                <a:spcPts val="0"/>
              </a:spcAft>
              <a:tabLst>
                <a:tab pos="457200" algn="l"/>
              </a:tabLst>
            </a:pPr>
            <a:endParaRPr lang="en-US" sz="1200">
              <a:solidFill>
                <a:srgbClr val="000000"/>
              </a:solidFill>
              <a:latin typeface="Calibri" panose="020F0502020204030204" pitchFamily="34" charset="0"/>
              <a:ea typeface="Yu Mincho" panose="02020400000000000000" pitchFamily="18" charset="-128"/>
            </a:endParaRPr>
          </a:p>
          <a:p>
            <a:pPr marL="0" marR="0" algn="just">
              <a:spcBef>
                <a:spcPts val="0"/>
              </a:spcBef>
              <a:spcAft>
                <a:spcPts val="0"/>
              </a:spcAft>
              <a:tabLst>
                <a:tab pos="457200" algn="l"/>
              </a:tabLst>
            </a:pPr>
            <a:r>
              <a:rPr lang="en-US" sz="4000">
                <a:solidFill>
                  <a:srgbClr val="000000"/>
                </a:solidFill>
                <a:effectLst/>
                <a:latin typeface="Calibri" panose="020F0502020204030204" pitchFamily="34" charset="0"/>
                <a:ea typeface="Yu Mincho" panose="02020400000000000000" pitchFamily="18" charset="-128"/>
              </a:rPr>
              <a:t> </a:t>
            </a:r>
            <a:r>
              <a:rPr lang="en-US" sz="4000" kern="0">
                <a:solidFill>
                  <a:srgbClr val="000000"/>
                </a:solidFill>
                <a:latin typeface="Calibri" panose="020F0502020204030204" pitchFamily="34" charset="0"/>
                <a:cs typeface="Calibri" panose="020F0502020204030204" pitchFamily="34" charset="0"/>
              </a:rPr>
              <a:t>								[Acts 19:11-14, NIV]</a:t>
            </a:r>
            <a:endParaRPr lang="en-US" sz="4000"/>
          </a:p>
        </p:txBody>
      </p:sp>
    </p:spTree>
    <p:extLst>
      <p:ext uri="{BB962C8B-B14F-4D97-AF65-F5344CB8AC3E}">
        <p14:creationId xmlns:p14="http://schemas.microsoft.com/office/powerpoint/2010/main" val="22493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586916"/>
            <a:ext cx="10904538" cy="5196664"/>
          </a:xfrm>
        </p:spPr>
        <p:txBody>
          <a:bodyPr/>
          <a:lstStyle/>
          <a:p>
            <a:pPr marL="0" marR="0" indent="228600" algn="just">
              <a:spcBef>
                <a:spcPts val="0"/>
              </a:spcBef>
              <a:spcAft>
                <a:spcPts val="0"/>
              </a:spcAft>
            </a:pPr>
            <a:r>
              <a:rPr lang="en-US" sz="4000" baseline="30000">
                <a:solidFill>
                  <a:srgbClr val="000000"/>
                </a:solidFill>
                <a:effectLst/>
                <a:latin typeface="Calibri" panose="020F0502020204030204" pitchFamily="34" charset="0"/>
                <a:ea typeface="Yu Mincho" panose="02020400000000000000" pitchFamily="18" charset="-128"/>
              </a:rPr>
              <a:t>14</a:t>
            </a:r>
            <a:r>
              <a:rPr lang="en-US" sz="4000">
                <a:solidFill>
                  <a:srgbClr val="000000"/>
                </a:solidFill>
                <a:effectLst/>
                <a:latin typeface="Calibri" panose="020F0502020204030204" pitchFamily="34" charset="0"/>
                <a:ea typeface="Yu Mincho" panose="02020400000000000000" pitchFamily="18" charset="-128"/>
              </a:rPr>
              <a:t> Seven sons of </a:t>
            </a:r>
            <a:r>
              <a:rPr lang="en-US" sz="4000" err="1">
                <a:solidFill>
                  <a:srgbClr val="000000"/>
                </a:solidFill>
                <a:effectLst/>
                <a:latin typeface="Calibri" panose="020F0502020204030204" pitchFamily="34" charset="0"/>
                <a:ea typeface="Yu Mincho" panose="02020400000000000000" pitchFamily="18" charset="-128"/>
              </a:rPr>
              <a:t>Sceva</a:t>
            </a:r>
            <a:r>
              <a:rPr lang="en-US" sz="4000">
                <a:solidFill>
                  <a:srgbClr val="000000"/>
                </a:solidFill>
                <a:effectLst/>
                <a:latin typeface="Calibri" panose="020F0502020204030204" pitchFamily="34" charset="0"/>
                <a:ea typeface="Yu Mincho" panose="02020400000000000000" pitchFamily="18" charset="-128"/>
              </a:rPr>
              <a:t>, a Jewish chief priest, were doing this. </a:t>
            </a:r>
            <a:r>
              <a:rPr lang="en-US" sz="4000" baseline="30000">
                <a:solidFill>
                  <a:srgbClr val="000000"/>
                </a:solidFill>
                <a:effectLst/>
                <a:latin typeface="Calibri" panose="020F0502020204030204" pitchFamily="34" charset="0"/>
                <a:ea typeface="Yu Mincho" panose="02020400000000000000" pitchFamily="18" charset="-128"/>
              </a:rPr>
              <a:t>15</a:t>
            </a:r>
            <a:r>
              <a:rPr lang="en-US" sz="4000">
                <a:solidFill>
                  <a:srgbClr val="000000"/>
                </a:solidFill>
                <a:effectLst/>
                <a:latin typeface="Calibri" panose="020F0502020204030204" pitchFamily="34" charset="0"/>
                <a:ea typeface="Yu Mincho" panose="02020400000000000000" pitchFamily="18" charset="-128"/>
              </a:rPr>
              <a:t> One day the evil spirit answered them, “Jesus I know, and I know about Paul, but who are you?” </a:t>
            </a:r>
            <a:r>
              <a:rPr lang="en-US" sz="4000" baseline="30000">
                <a:solidFill>
                  <a:srgbClr val="000000"/>
                </a:solidFill>
                <a:effectLst/>
                <a:latin typeface="Calibri" panose="020F0502020204030204" pitchFamily="34" charset="0"/>
                <a:ea typeface="Yu Mincho" panose="02020400000000000000" pitchFamily="18" charset="-128"/>
              </a:rPr>
              <a:t>16</a:t>
            </a:r>
            <a:r>
              <a:rPr lang="en-US" sz="4000">
                <a:solidFill>
                  <a:srgbClr val="000000"/>
                </a:solidFill>
                <a:effectLst/>
                <a:latin typeface="Calibri" panose="020F0502020204030204" pitchFamily="34" charset="0"/>
                <a:ea typeface="Yu Mincho" panose="02020400000000000000" pitchFamily="18" charset="-128"/>
              </a:rPr>
              <a:t> Then the man who had the evil spirit jumped on them and overpowered them all. He gave them such a beating that they ran out of the house naked and bleeding. </a:t>
            </a:r>
            <a:r>
              <a:rPr lang="en-US" sz="4000" baseline="30000">
                <a:solidFill>
                  <a:srgbClr val="000000"/>
                </a:solidFill>
                <a:effectLst/>
                <a:latin typeface="Calibri" panose="020F0502020204030204" pitchFamily="34" charset="0"/>
                <a:ea typeface="Yu Mincho" panose="02020400000000000000" pitchFamily="18" charset="-128"/>
              </a:rPr>
              <a:t>17</a:t>
            </a:r>
            <a:r>
              <a:rPr lang="en-US" sz="4000">
                <a:solidFill>
                  <a:srgbClr val="000000"/>
                </a:solidFill>
                <a:effectLst/>
                <a:latin typeface="Calibri" panose="020F0502020204030204" pitchFamily="34" charset="0"/>
                <a:ea typeface="Yu Mincho" panose="02020400000000000000" pitchFamily="18" charset="-128"/>
              </a:rPr>
              <a:t> When this became known to the Jews and Greeks living in Ephesus…</a:t>
            </a:r>
          </a:p>
          <a:p>
            <a:pPr marL="0" marR="0" indent="228600" algn="just">
              <a:spcBef>
                <a:spcPts val="0"/>
              </a:spcBef>
              <a:spcAft>
                <a:spcPts val="0"/>
              </a:spcAft>
            </a:pPr>
            <a:endParaRPr lang="en-US" sz="4000" b="1" kern="0">
              <a:solidFill>
                <a:srgbClr val="000000"/>
              </a:solidFill>
              <a:latin typeface="Calibri" panose="020F0502020204030204" pitchFamily="34" charset="0"/>
              <a:ea typeface="Yu Mincho" panose="02020400000000000000" pitchFamily="18" charset="-128"/>
              <a:cs typeface="Calibri" panose="020F0502020204030204" pitchFamily="34" charset="0"/>
            </a:endParaRPr>
          </a:p>
          <a:p>
            <a:pPr marL="0" marR="0" indent="228600" algn="just">
              <a:spcBef>
                <a:spcPts val="0"/>
              </a:spcBef>
              <a:spcAft>
                <a:spcPts val="0"/>
              </a:spcAft>
            </a:pPr>
            <a:r>
              <a:rPr lang="en-US" sz="4000" b="1" kern="0">
                <a:solidFill>
                  <a:srgbClr val="000000"/>
                </a:solidFill>
                <a:effectLst/>
                <a:latin typeface="Calibri" panose="020F0502020204030204" pitchFamily="34" charset="0"/>
                <a:ea typeface="Yu Mincho" panose="02020400000000000000" pitchFamily="18" charset="-128"/>
                <a:cs typeface="Calibri" panose="020F0502020204030204" pitchFamily="34" charset="0"/>
              </a:rPr>
              <a:t>	</a:t>
            </a:r>
            <a:r>
              <a:rPr lang="en-US" sz="40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[Acts 19:14-17, NIV]</a:t>
            </a:r>
            <a:endParaRPr lang="en-US" sz="40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44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792656"/>
            <a:ext cx="10904538" cy="3535327"/>
          </a:xfrm>
        </p:spPr>
        <p:txBody>
          <a:bodyPr/>
          <a:lstStyle/>
          <a:p>
            <a:pPr marL="0" marR="0" indent="228600" algn="just">
              <a:spcBef>
                <a:spcPts val="0"/>
              </a:spcBef>
              <a:spcAft>
                <a:spcPts val="0"/>
              </a:spcAft>
            </a:pPr>
            <a:r>
              <a:rPr lang="en-US" sz="4000">
                <a:solidFill>
                  <a:srgbClr val="000000"/>
                </a:solidFill>
                <a:effectLst/>
                <a:latin typeface="Calibri" panose="020F0502020204030204" pitchFamily="34" charset="0"/>
                <a:ea typeface="Yu Mincho" panose="02020400000000000000" pitchFamily="18" charset="-128"/>
              </a:rPr>
              <a:t>… they were all seized with fear, and the name of the Lord Jesus was held in high honor. </a:t>
            </a:r>
            <a:r>
              <a:rPr lang="en-US" sz="4000" baseline="30000">
                <a:solidFill>
                  <a:srgbClr val="000000"/>
                </a:solidFill>
                <a:effectLst/>
                <a:latin typeface="Calibri" panose="020F0502020204030204" pitchFamily="34" charset="0"/>
                <a:ea typeface="Yu Mincho" panose="02020400000000000000" pitchFamily="18" charset="-128"/>
              </a:rPr>
              <a:t>18</a:t>
            </a:r>
            <a:r>
              <a:rPr lang="en-US" sz="4000">
                <a:solidFill>
                  <a:srgbClr val="000000"/>
                </a:solidFill>
                <a:effectLst/>
                <a:latin typeface="Calibri" panose="020F0502020204030204" pitchFamily="34" charset="0"/>
                <a:ea typeface="Yu Mincho" panose="02020400000000000000" pitchFamily="18" charset="-128"/>
              </a:rPr>
              <a:t> </a:t>
            </a:r>
            <a:r>
              <a:rPr lang="en-US" sz="4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Many of those who believed now came and openly confessed their evil deeds. </a:t>
            </a:r>
            <a:r>
              <a:rPr lang="en-US" sz="4000" baseline="30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19</a:t>
            </a:r>
            <a:r>
              <a:rPr lang="en-US" sz="4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 A number who had practiced sorcery brought their scrolls together and burned them publicly. When they calculated the value of the scrolls, the total came to fifty thousand drachmas. </a:t>
            </a:r>
            <a:r>
              <a:rPr lang="en-US" sz="4000" baseline="30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20</a:t>
            </a:r>
            <a:r>
              <a:rPr lang="en-US" sz="4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 In this way the word of the Lord spread widely and grew in power. </a:t>
            </a:r>
            <a:endParaRPr lang="en-US" sz="4000">
              <a:effectLst/>
              <a:latin typeface="Calibri" panose="020F0502020204030204" pitchFamily="34" charset="0"/>
              <a:ea typeface="Yu Mincho" panose="02020400000000000000" pitchFamily="18" charset="-128"/>
              <a:cs typeface="Arial" panose="020B0604020202020204" pitchFamily="34" charset="0"/>
            </a:endParaRPr>
          </a:p>
          <a:p>
            <a:pPr marL="0" marR="0" indent="228600" algn="just">
              <a:spcBef>
                <a:spcPts val="0"/>
              </a:spcBef>
              <a:spcAft>
                <a:spcPts val="0"/>
              </a:spcAft>
            </a:pPr>
            <a:r>
              <a:rPr lang="en-US" sz="40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[Acts 19:18-20, NIV]</a:t>
            </a:r>
            <a:endParaRPr lang="en-US" sz="40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842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617222" y="1575471"/>
            <a:ext cx="11018519" cy="954087"/>
          </a:xfrm>
        </p:spPr>
        <p:txBody>
          <a:bodyPr/>
          <a:lstStyle/>
          <a:p>
            <a:r>
              <a:rPr lang="en-US" sz="4000" b="0">
                <a:solidFill>
                  <a:srgbClr val="FE457C"/>
                </a:solidFill>
              </a:rPr>
              <a:t>WE PREPARE FOR A REAL RESET BY BEING:</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17221" y="2693758"/>
            <a:ext cx="11018520" cy="1470483"/>
          </a:xfrm>
        </p:spPr>
        <p:txBody>
          <a:bodyPr/>
          <a:lstStyle/>
          <a:p>
            <a:pPr algn="ctr">
              <a:spcBef>
                <a:spcPts val="0"/>
              </a:spcBef>
            </a:pPr>
            <a:r>
              <a:rPr lang="en-US" sz="4500" b="1" dirty="0">
                <a:effectLst/>
                <a:latin typeface="Helvetica" pitchFamily="2" charset="0"/>
              </a:rPr>
              <a:t>DEVOTED TO STUDYING GOD’S WORD</a:t>
            </a:r>
            <a:endParaRPr lang="en-US" sz="4500" b="1" dirty="0">
              <a:solidFill>
                <a:srgbClr val="FE457C"/>
              </a:solidFill>
              <a:latin typeface="+mn-lt"/>
            </a:endParaRPr>
          </a:p>
          <a:p>
            <a:pPr algn="ctr">
              <a:spcBef>
                <a:spcPts val="0"/>
              </a:spcBef>
            </a:pPr>
            <a:endParaRPr lang="en-US" sz="3500" dirty="0">
              <a:solidFill>
                <a:schemeClr val="tx1">
                  <a:lumMod val="65000"/>
                  <a:lumOff val="35000"/>
                </a:schemeClr>
              </a:solidFill>
              <a:effectLst/>
              <a:latin typeface="Helvetica" pitchFamily="2" charset="0"/>
            </a:endParaRPr>
          </a:p>
          <a:p>
            <a:pPr algn="ctr">
              <a:spcBef>
                <a:spcPts val="0"/>
              </a:spcBef>
            </a:pPr>
            <a:r>
              <a:rPr lang="en-US" sz="3600" i="1" dirty="0">
                <a:solidFill>
                  <a:schemeClr val="tx1">
                    <a:lumMod val="50000"/>
                    <a:lumOff val="50000"/>
                  </a:schemeClr>
                </a:solidFill>
                <a:latin typeface="Calibri" panose="020F0502020204030204" pitchFamily="34" charset="0"/>
                <a:ea typeface="Yu Mincho" panose="02020400000000000000" pitchFamily="18" charset="-128"/>
              </a:rPr>
              <a:t>Paul</a:t>
            </a:r>
            <a:r>
              <a:rPr lang="en-US" sz="3600" i="1" dirty="0">
                <a:solidFill>
                  <a:schemeClr val="tx1">
                    <a:lumMod val="50000"/>
                    <a:lumOff val="50000"/>
                  </a:schemeClr>
                </a:solidFill>
                <a:effectLst/>
                <a:latin typeface="Calibri" panose="020F0502020204030204" pitchFamily="34" charset="0"/>
                <a:ea typeface="Yu Mincho" panose="02020400000000000000" pitchFamily="18" charset="-128"/>
              </a:rPr>
              <a:t> took the disciples with him and had discussions daily in the lecture hall... This went on for two years (v10-11)</a:t>
            </a:r>
            <a:endParaRPr lang="en-US" sz="4000" i="1" dirty="0">
              <a:solidFill>
                <a:schemeClr val="tx1">
                  <a:lumMod val="50000"/>
                  <a:lumOff val="50000"/>
                </a:schemeClr>
              </a:solidFill>
              <a:effectLst/>
              <a:latin typeface="Helvetica" pitchFamily="2" charset="0"/>
            </a:endParaRPr>
          </a:p>
          <a:p>
            <a:pPr algn="ctr">
              <a:spcBef>
                <a:spcPts val="0"/>
              </a:spcBef>
            </a:pPr>
            <a:endParaRPr lang="en-US" sz="3500" dirty="0">
              <a:solidFill>
                <a:schemeClr val="tx1">
                  <a:lumMod val="65000"/>
                  <a:lumOff val="35000"/>
                </a:schemeClr>
              </a:solidFill>
              <a:effectLst/>
              <a:latin typeface="Helvetica" pitchFamily="2" charset="0"/>
            </a:endParaRPr>
          </a:p>
        </p:txBody>
      </p:sp>
    </p:spTree>
    <p:extLst>
      <p:ext uri="{BB962C8B-B14F-4D97-AF65-F5344CB8AC3E}">
        <p14:creationId xmlns:p14="http://schemas.microsoft.com/office/powerpoint/2010/main" val="1193896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40" y="223715"/>
            <a:ext cx="11018520" cy="1470483"/>
          </a:xfrm>
        </p:spPr>
        <p:txBody>
          <a:bodyPr/>
          <a:lstStyle/>
          <a:p>
            <a:pPr algn="ctr">
              <a:spcBef>
                <a:spcPts val="0"/>
              </a:spcBef>
            </a:pPr>
            <a:endParaRPr lang="en-US" sz="3500" dirty="0">
              <a:solidFill>
                <a:schemeClr val="tx1">
                  <a:lumMod val="65000"/>
                  <a:lumOff val="35000"/>
                </a:schemeClr>
              </a:solidFill>
              <a:effectLst/>
              <a:latin typeface="Helvetica" pitchFamily="2" charset="0"/>
            </a:endParaRPr>
          </a:p>
          <a:p>
            <a:pPr>
              <a:spcBef>
                <a:spcPts val="0"/>
              </a:spcBef>
            </a:pPr>
            <a:r>
              <a:rPr lang="en-US" sz="5000" b="1" i="1" dirty="0">
                <a:solidFill>
                  <a:srgbClr val="000000"/>
                </a:solidFill>
                <a:effectLst/>
                <a:latin typeface="Calibri" panose="020F0502020204030204" pitchFamily="34" charset="0"/>
                <a:ea typeface="Yu Mincho" panose="02020400000000000000" pitchFamily="18" charset="-128"/>
              </a:rPr>
              <a:t>Am I </a:t>
            </a:r>
            <a:r>
              <a:rPr lang="en-US" sz="5000" b="1" i="1" u="sng" dirty="0">
                <a:solidFill>
                  <a:srgbClr val="000000"/>
                </a:solidFill>
                <a:latin typeface="Calibri" panose="020F0502020204030204" pitchFamily="34" charset="0"/>
                <a:ea typeface="Yu Mincho" panose="02020400000000000000" pitchFamily="18" charset="-128"/>
              </a:rPr>
              <a:t>really</a:t>
            </a:r>
            <a:r>
              <a:rPr lang="en-US" sz="5000" b="1" i="1" dirty="0">
                <a:solidFill>
                  <a:srgbClr val="000000"/>
                </a:solidFill>
                <a:latin typeface="Calibri" panose="020F0502020204030204" pitchFamily="34" charset="0"/>
                <a:ea typeface="Yu Mincho" panose="02020400000000000000" pitchFamily="18" charset="-128"/>
              </a:rPr>
              <a:t> devoted to God’s Word</a:t>
            </a:r>
            <a:r>
              <a:rPr lang="en-US" sz="5000" b="1" i="1" dirty="0">
                <a:solidFill>
                  <a:srgbClr val="000000"/>
                </a:solidFill>
                <a:effectLst/>
                <a:latin typeface="Calibri" panose="020F0502020204030204" pitchFamily="34" charset="0"/>
                <a:ea typeface="Yu Mincho" panose="02020400000000000000" pitchFamily="18" charset="-128"/>
              </a:rPr>
              <a:t>?</a:t>
            </a:r>
          </a:p>
          <a:p>
            <a:pPr>
              <a:spcBef>
                <a:spcPts val="0"/>
              </a:spcBef>
            </a:pPr>
            <a:endParaRPr lang="en-US" sz="2000" i="1" dirty="0">
              <a:solidFill>
                <a:srgbClr val="000000"/>
              </a:solidFill>
              <a:effectLst/>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4000" dirty="0">
                <a:solidFill>
                  <a:srgbClr val="000000"/>
                </a:solidFill>
                <a:effectLst/>
                <a:latin typeface="Calibri" panose="020F0502020204030204" pitchFamily="34" charset="0"/>
                <a:ea typeface="Yu Mincho" panose="02020400000000000000" pitchFamily="18" charset="-128"/>
              </a:rPr>
              <a:t>Read my Bible most every day</a:t>
            </a:r>
          </a:p>
          <a:p>
            <a:pPr marL="742950" indent="-742950">
              <a:spcBef>
                <a:spcPts val="0"/>
              </a:spcBef>
              <a:spcAft>
                <a:spcPts val="1200"/>
              </a:spcAft>
              <a:buFont typeface="Wingdings" pitchFamily="2" charset="2"/>
              <a:buChar char="q"/>
            </a:pPr>
            <a:r>
              <a:rPr lang="en-US" sz="4000" dirty="0">
                <a:solidFill>
                  <a:srgbClr val="000000"/>
                </a:solidFill>
                <a:effectLst/>
                <a:latin typeface="Calibri" panose="020F0502020204030204" pitchFamily="34" charset="0"/>
                <a:ea typeface="Yu Mincho" panose="02020400000000000000" pitchFamily="18" charset="-128"/>
              </a:rPr>
              <a:t>More time </a:t>
            </a:r>
            <a:r>
              <a:rPr lang="en-US" sz="4000" dirty="0">
                <a:solidFill>
                  <a:srgbClr val="000000"/>
                </a:solidFill>
                <a:latin typeface="Calibri" panose="020F0502020204030204" pitchFamily="34" charset="0"/>
                <a:ea typeface="Yu Mincho" panose="02020400000000000000" pitchFamily="18" charset="-128"/>
              </a:rPr>
              <a:t>on God’s Word than social media</a:t>
            </a:r>
          </a:p>
          <a:p>
            <a:pPr marL="742950" indent="-742950">
              <a:spcBef>
                <a:spcPts val="0"/>
              </a:spcBef>
              <a:spcAft>
                <a:spcPts val="1200"/>
              </a:spcAft>
              <a:buFont typeface="Wingdings" pitchFamily="2" charset="2"/>
              <a:buChar char="q"/>
            </a:pPr>
            <a:r>
              <a:rPr lang="en-US" sz="4000" dirty="0">
                <a:solidFill>
                  <a:srgbClr val="000000"/>
                </a:solidFill>
                <a:latin typeface="Calibri" panose="020F0502020204030204" pitchFamily="34" charset="0"/>
                <a:ea typeface="Yu Mincho" panose="02020400000000000000" pitchFamily="18" charset="-128"/>
              </a:rPr>
              <a:t>R</a:t>
            </a:r>
            <a:r>
              <a:rPr lang="en-US" sz="4000" dirty="0">
                <a:solidFill>
                  <a:srgbClr val="000000"/>
                </a:solidFill>
                <a:effectLst/>
                <a:latin typeface="Calibri" panose="020F0502020204030204" pitchFamily="34" charset="0"/>
                <a:ea typeface="Yu Mincho" panose="02020400000000000000" pitchFamily="18" charset="-128"/>
              </a:rPr>
              <a:t>eading or watching solid Bible teachers</a:t>
            </a:r>
          </a:p>
          <a:p>
            <a:pPr marL="742950" indent="-742950">
              <a:spcBef>
                <a:spcPts val="0"/>
              </a:spcBef>
              <a:spcAft>
                <a:spcPts val="1200"/>
              </a:spcAft>
              <a:buFont typeface="Wingdings" pitchFamily="2" charset="2"/>
              <a:buChar char="q"/>
            </a:pPr>
            <a:r>
              <a:rPr lang="en-US" sz="4000" dirty="0">
                <a:solidFill>
                  <a:srgbClr val="000000"/>
                </a:solidFill>
                <a:latin typeface="Calibri" panose="020F0502020204030204" pitchFamily="34" charset="0"/>
                <a:ea typeface="Yu Mincho" panose="02020400000000000000" pitchFamily="18" charset="-128"/>
              </a:rPr>
              <a:t>Take notes on Sunday sermons &amp; review them</a:t>
            </a:r>
          </a:p>
          <a:p>
            <a:pPr marL="742950" indent="-742950">
              <a:spcBef>
                <a:spcPts val="0"/>
              </a:spcBef>
              <a:spcAft>
                <a:spcPts val="1200"/>
              </a:spcAft>
              <a:buFont typeface="Wingdings" pitchFamily="2" charset="2"/>
              <a:buChar char="q"/>
            </a:pPr>
            <a:r>
              <a:rPr lang="en-US" sz="4000" dirty="0">
                <a:solidFill>
                  <a:srgbClr val="000000"/>
                </a:solidFill>
                <a:effectLst/>
                <a:latin typeface="Calibri" panose="020F0502020204030204" pitchFamily="34" charset="0"/>
                <a:ea typeface="Yu Mincho" panose="02020400000000000000" pitchFamily="18" charset="-128"/>
              </a:rPr>
              <a:t>Take a Bible class to learn with others</a:t>
            </a:r>
            <a:endParaRPr lang="en-US" sz="4000" dirty="0">
              <a:effectLst/>
              <a:latin typeface="Helvetica" pitchFamily="2" charset="0"/>
            </a:endParaRPr>
          </a:p>
          <a:p>
            <a:pPr algn="ctr">
              <a:spcBef>
                <a:spcPts val="0"/>
              </a:spcBef>
            </a:pPr>
            <a:endParaRPr lang="en-US" sz="3500" dirty="0">
              <a:solidFill>
                <a:schemeClr val="tx1">
                  <a:lumMod val="65000"/>
                  <a:lumOff val="35000"/>
                </a:schemeClr>
              </a:solidFill>
              <a:effectLst/>
              <a:latin typeface="Helvetica" pitchFamily="2" charset="0"/>
            </a:endParaRPr>
          </a:p>
        </p:txBody>
      </p:sp>
    </p:spTree>
    <p:extLst>
      <p:ext uri="{BB962C8B-B14F-4D97-AF65-F5344CB8AC3E}">
        <p14:creationId xmlns:p14="http://schemas.microsoft.com/office/powerpoint/2010/main" val="7731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617222" y="1739671"/>
            <a:ext cx="11018519" cy="954087"/>
          </a:xfrm>
        </p:spPr>
        <p:txBody>
          <a:bodyPr/>
          <a:lstStyle/>
          <a:p>
            <a:r>
              <a:rPr lang="en-US" sz="4000" b="0">
                <a:solidFill>
                  <a:srgbClr val="FE457C"/>
                </a:solidFill>
              </a:rPr>
              <a:t>WE PREPARE FOR A REAL RESET BY BEING:</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17221" y="2693758"/>
            <a:ext cx="11018520" cy="1470483"/>
          </a:xfrm>
        </p:spPr>
        <p:txBody>
          <a:bodyPr/>
          <a:lstStyle/>
          <a:p>
            <a:pPr algn="ctr">
              <a:spcBef>
                <a:spcPts val="0"/>
              </a:spcBef>
            </a:pPr>
            <a:r>
              <a:rPr lang="en-US" sz="4200" b="1" dirty="0">
                <a:effectLst/>
                <a:latin typeface="Helvetica" pitchFamily="2" charset="0"/>
              </a:rPr>
              <a:t>EXPECTING EXTRAORDINARY MIRACLES</a:t>
            </a:r>
            <a:endParaRPr lang="en-US" sz="4200" b="1" dirty="0">
              <a:solidFill>
                <a:srgbClr val="FE457C"/>
              </a:solidFill>
              <a:latin typeface="+mn-lt"/>
            </a:endParaRPr>
          </a:p>
          <a:p>
            <a:pPr algn="ctr">
              <a:spcBef>
                <a:spcPts val="0"/>
              </a:spcBef>
            </a:pPr>
            <a:endParaRPr lang="en-US" sz="3500" dirty="0">
              <a:solidFill>
                <a:schemeClr val="tx1">
                  <a:lumMod val="50000"/>
                  <a:lumOff val="50000"/>
                </a:schemeClr>
              </a:solidFill>
              <a:effectLst/>
              <a:latin typeface="Helvetica" pitchFamily="2" charset="0"/>
            </a:endParaRPr>
          </a:p>
          <a:p>
            <a:pPr algn="ctr">
              <a:spcBef>
                <a:spcPts val="0"/>
              </a:spcBef>
            </a:pPr>
            <a:r>
              <a:rPr lang="en-US" sz="3600" i="1" dirty="0">
                <a:solidFill>
                  <a:schemeClr val="tx1">
                    <a:lumMod val="50000"/>
                    <a:lumOff val="50000"/>
                  </a:schemeClr>
                </a:solidFill>
                <a:effectLst/>
                <a:latin typeface="Calibri" panose="020F0502020204030204" pitchFamily="34" charset="0"/>
                <a:ea typeface="Yu Mincho" panose="02020400000000000000" pitchFamily="18" charset="-128"/>
              </a:rPr>
              <a:t>God did extraordinary miracles through Paul, so that </a:t>
            </a:r>
            <a:r>
              <a:rPr lang="en-US" sz="3600" i="1" dirty="0">
                <a:solidFill>
                  <a:schemeClr val="tx1">
                    <a:lumMod val="50000"/>
                    <a:lumOff val="50000"/>
                  </a:schemeClr>
                </a:solidFill>
                <a:latin typeface="Calibri" panose="020F0502020204030204" pitchFamily="34" charset="0"/>
                <a:ea typeface="Yu Mincho" panose="02020400000000000000" pitchFamily="18" charset="-128"/>
              </a:rPr>
              <a:t>… </a:t>
            </a:r>
            <a:r>
              <a:rPr lang="en-US" sz="3600" i="1" dirty="0">
                <a:solidFill>
                  <a:schemeClr val="tx1">
                    <a:lumMod val="50000"/>
                    <a:lumOff val="50000"/>
                  </a:schemeClr>
                </a:solidFill>
                <a:effectLst/>
                <a:latin typeface="Calibri" panose="020F0502020204030204" pitchFamily="34" charset="0"/>
                <a:ea typeface="Yu Mincho" panose="02020400000000000000" pitchFamily="18" charset="-128"/>
              </a:rPr>
              <a:t>illnesses were cured and the evil spirits left them. (v12)</a:t>
            </a:r>
          </a:p>
          <a:p>
            <a:pPr algn="ctr">
              <a:spcBef>
                <a:spcPts val="0"/>
              </a:spcBef>
            </a:pPr>
            <a:endParaRPr lang="en-US" sz="3500" dirty="0">
              <a:solidFill>
                <a:schemeClr val="tx1">
                  <a:lumMod val="65000"/>
                  <a:lumOff val="35000"/>
                </a:schemeClr>
              </a:solidFill>
              <a:effectLst/>
              <a:latin typeface="Helvetica" pitchFamily="2" charset="0"/>
            </a:endParaRPr>
          </a:p>
        </p:txBody>
      </p:sp>
    </p:spTree>
    <p:extLst>
      <p:ext uri="{BB962C8B-B14F-4D97-AF65-F5344CB8AC3E}">
        <p14:creationId xmlns:p14="http://schemas.microsoft.com/office/powerpoint/2010/main" val="3590754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40" y="915091"/>
            <a:ext cx="11018520" cy="1470483"/>
          </a:xfrm>
        </p:spPr>
        <p:txBody>
          <a:bodyPr/>
          <a:lstStyle/>
          <a:p>
            <a:pPr>
              <a:spcBef>
                <a:spcPts val="0"/>
              </a:spcBef>
            </a:pPr>
            <a:r>
              <a:rPr lang="en-US" sz="4500" b="1" i="1" dirty="0">
                <a:solidFill>
                  <a:srgbClr val="000000"/>
                </a:solidFill>
                <a:effectLst/>
                <a:latin typeface="Calibri" panose="020F0502020204030204" pitchFamily="34" charset="0"/>
                <a:ea typeface="Yu Mincho" panose="02020400000000000000" pitchFamily="18" charset="-128"/>
              </a:rPr>
              <a:t>Am I </a:t>
            </a:r>
            <a:r>
              <a:rPr lang="en-US" sz="4500" b="1" i="1" u="sng" dirty="0">
                <a:solidFill>
                  <a:srgbClr val="000000"/>
                </a:solidFill>
                <a:effectLst/>
                <a:latin typeface="Calibri" panose="020F0502020204030204" pitchFamily="34" charset="0"/>
                <a:ea typeface="Yu Mincho" panose="02020400000000000000" pitchFamily="18" charset="-128"/>
              </a:rPr>
              <a:t>really</a:t>
            </a:r>
            <a:r>
              <a:rPr lang="en-US" sz="4500" b="1" i="1" dirty="0">
                <a:solidFill>
                  <a:srgbClr val="000000"/>
                </a:solidFill>
                <a:effectLst/>
                <a:latin typeface="Calibri" panose="020F0502020204030204" pitchFamily="34" charset="0"/>
                <a:ea typeface="Yu Mincho" panose="02020400000000000000" pitchFamily="18" charset="-128"/>
              </a:rPr>
              <a:t> </a:t>
            </a:r>
            <a:r>
              <a:rPr lang="en-US" sz="4500" b="1" i="1" dirty="0">
                <a:solidFill>
                  <a:srgbClr val="000000"/>
                </a:solidFill>
                <a:latin typeface="Calibri" panose="020F0502020204030204" pitchFamily="34" charset="0"/>
                <a:ea typeface="Yu Mincho" panose="02020400000000000000" pitchFamily="18" charset="-128"/>
              </a:rPr>
              <a:t>expecting</a:t>
            </a:r>
            <a:r>
              <a:rPr lang="en-US" sz="4500" b="1" i="1" dirty="0">
                <a:solidFill>
                  <a:srgbClr val="000000"/>
                </a:solidFill>
                <a:effectLst/>
                <a:latin typeface="Calibri" panose="020F0502020204030204" pitchFamily="34" charset="0"/>
                <a:ea typeface="Yu Mincho" panose="02020400000000000000" pitchFamily="18" charset="-128"/>
              </a:rPr>
              <a:t> extraordinary miracles?</a:t>
            </a:r>
          </a:p>
          <a:p>
            <a:pPr>
              <a:spcBef>
                <a:spcPts val="0"/>
              </a:spcBef>
            </a:pPr>
            <a:endParaRPr lang="en-US" sz="2000" i="1" dirty="0">
              <a:solidFill>
                <a:srgbClr val="000000"/>
              </a:solidFill>
              <a:effectLst/>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4000" dirty="0">
                <a:solidFill>
                  <a:srgbClr val="000000"/>
                </a:solidFill>
                <a:latin typeface="Calibri" panose="020F0502020204030204" pitchFamily="34" charset="0"/>
                <a:ea typeface="Yu Mincho" panose="02020400000000000000" pitchFamily="18" charset="-128"/>
              </a:rPr>
              <a:t>Spend time in prayer most every day</a:t>
            </a:r>
            <a:endParaRPr lang="en-US" sz="4000" dirty="0">
              <a:solidFill>
                <a:srgbClr val="000000"/>
              </a:solidFill>
              <a:effectLst/>
              <a:latin typeface="Calibri" panose="020F0502020204030204" pitchFamily="34" charset="0"/>
              <a:ea typeface="Yu Mincho" panose="02020400000000000000" pitchFamily="18" charset="-128"/>
            </a:endParaRPr>
          </a:p>
          <a:p>
            <a:pPr marL="742950" indent="-742950">
              <a:spcBef>
                <a:spcPts val="0"/>
              </a:spcBef>
              <a:spcAft>
                <a:spcPts val="1200"/>
              </a:spcAft>
              <a:buFont typeface="Wingdings" pitchFamily="2" charset="2"/>
              <a:buChar char="q"/>
            </a:pPr>
            <a:r>
              <a:rPr lang="en-US" sz="4000" dirty="0">
                <a:solidFill>
                  <a:srgbClr val="000000"/>
                </a:solidFill>
                <a:latin typeface="Calibri" panose="020F0502020204030204" pitchFamily="34" charset="0"/>
                <a:ea typeface="Yu Mincho" panose="02020400000000000000" pitchFamily="18" charset="-128"/>
              </a:rPr>
              <a:t>M</a:t>
            </a:r>
            <a:r>
              <a:rPr lang="en-US" sz="4000" dirty="0">
                <a:solidFill>
                  <a:srgbClr val="000000"/>
                </a:solidFill>
                <a:effectLst/>
                <a:latin typeface="Calibri" panose="020F0502020204030204" pitchFamily="34" charset="0"/>
                <a:ea typeface="Yu Mincho" panose="02020400000000000000" pitchFamily="18" charset="-128"/>
              </a:rPr>
              <a:t>ore time </a:t>
            </a:r>
            <a:r>
              <a:rPr lang="en-US" sz="4000" dirty="0">
                <a:solidFill>
                  <a:srgbClr val="000000"/>
                </a:solidFill>
                <a:latin typeface="Calibri" panose="020F0502020204030204" pitchFamily="34" charset="0"/>
                <a:ea typeface="Yu Mincho" panose="02020400000000000000" pitchFamily="18" charset="-128"/>
              </a:rPr>
              <a:t>talking God than others </a:t>
            </a:r>
            <a:r>
              <a:rPr lang="en-US" sz="4000" dirty="0" err="1">
                <a:solidFill>
                  <a:srgbClr val="000000"/>
                </a:solidFill>
                <a:latin typeface="Calibri" panose="020F0502020204030204" pitchFamily="34" charset="0"/>
                <a:ea typeface="Yu Mincho" panose="02020400000000000000" pitchFamily="18" charset="-128"/>
              </a:rPr>
              <a:t>abt</a:t>
            </a:r>
            <a:r>
              <a:rPr lang="en-US" sz="4000" dirty="0">
                <a:solidFill>
                  <a:srgbClr val="000000"/>
                </a:solidFill>
                <a:latin typeface="Calibri" panose="020F0502020204030204" pitchFamily="34" charset="0"/>
                <a:ea typeface="Yu Mincho" panose="02020400000000000000" pitchFamily="18" charset="-128"/>
              </a:rPr>
              <a:t> problems</a:t>
            </a:r>
          </a:p>
          <a:p>
            <a:pPr marL="742950" indent="-742950">
              <a:spcBef>
                <a:spcPts val="0"/>
              </a:spcBef>
              <a:spcAft>
                <a:spcPts val="1200"/>
              </a:spcAft>
              <a:buFont typeface="Wingdings" pitchFamily="2" charset="2"/>
              <a:buChar char="q"/>
            </a:pPr>
            <a:r>
              <a:rPr lang="en-US" sz="4000" dirty="0">
                <a:solidFill>
                  <a:srgbClr val="000000"/>
                </a:solidFill>
                <a:latin typeface="Calibri" panose="020F0502020204030204" pitchFamily="34" charset="0"/>
                <a:ea typeface="Yu Mincho" panose="02020400000000000000" pitchFamily="18" charset="-128"/>
              </a:rPr>
              <a:t>U</a:t>
            </a:r>
            <a:r>
              <a:rPr lang="en-US" sz="4000" dirty="0">
                <a:solidFill>
                  <a:srgbClr val="000000"/>
                </a:solidFill>
                <a:effectLst/>
                <a:latin typeface="Calibri" panose="020F0502020204030204" pitchFamily="34" charset="0"/>
                <a:ea typeface="Yu Mincho" panose="02020400000000000000" pitchFamily="18" charset="-128"/>
              </a:rPr>
              <a:t>se Scripture to pray and claim God’s promises</a:t>
            </a:r>
          </a:p>
          <a:p>
            <a:pPr marL="742950" indent="-742950">
              <a:spcBef>
                <a:spcPts val="0"/>
              </a:spcBef>
              <a:spcAft>
                <a:spcPts val="1200"/>
              </a:spcAft>
              <a:buFont typeface="Wingdings" pitchFamily="2" charset="2"/>
              <a:buChar char="q"/>
            </a:pPr>
            <a:r>
              <a:rPr lang="en-US" sz="4000" dirty="0">
                <a:solidFill>
                  <a:srgbClr val="000000"/>
                </a:solidFill>
                <a:latin typeface="Calibri" panose="020F0502020204030204" pitchFamily="34" charset="0"/>
                <a:ea typeface="Yu Mincho" panose="02020400000000000000" pitchFamily="18" charset="-128"/>
              </a:rPr>
              <a:t>Daily time in worship to focus on God as great</a:t>
            </a:r>
          </a:p>
          <a:p>
            <a:pPr marL="742950" indent="-742950">
              <a:spcBef>
                <a:spcPts val="0"/>
              </a:spcBef>
              <a:spcAft>
                <a:spcPts val="1200"/>
              </a:spcAft>
              <a:buFont typeface="Wingdings" pitchFamily="2" charset="2"/>
              <a:buChar char="q"/>
            </a:pPr>
            <a:r>
              <a:rPr lang="en-US" sz="4000" dirty="0">
                <a:solidFill>
                  <a:srgbClr val="000000"/>
                </a:solidFill>
                <a:latin typeface="Calibri" panose="020F0502020204030204" pitchFamily="34" charset="0"/>
                <a:ea typeface="Yu Mincho" panose="02020400000000000000" pitchFamily="18" charset="-128"/>
              </a:rPr>
              <a:t>Pray in public for needs or to give thanks</a:t>
            </a:r>
            <a:endParaRPr lang="en-US" sz="4000" dirty="0">
              <a:effectLst/>
              <a:latin typeface="Helvetica" pitchFamily="2" charset="0"/>
            </a:endParaRPr>
          </a:p>
          <a:p>
            <a:pPr algn="ctr">
              <a:spcBef>
                <a:spcPts val="0"/>
              </a:spcBef>
            </a:pPr>
            <a:endParaRPr lang="en-US" sz="3500" dirty="0">
              <a:solidFill>
                <a:schemeClr val="tx1">
                  <a:lumMod val="65000"/>
                  <a:lumOff val="35000"/>
                </a:schemeClr>
              </a:solidFill>
              <a:effectLst/>
              <a:latin typeface="Helvetica" pitchFamily="2" charset="0"/>
            </a:endParaRPr>
          </a:p>
        </p:txBody>
      </p:sp>
    </p:spTree>
    <p:extLst>
      <p:ext uri="{BB962C8B-B14F-4D97-AF65-F5344CB8AC3E}">
        <p14:creationId xmlns:p14="http://schemas.microsoft.com/office/powerpoint/2010/main" val="4288866740"/>
      </p:ext>
    </p:extLst>
  </p:cSld>
  <p:clrMapOvr>
    <a:masterClrMapping/>
  </p:clrMapOvr>
</p:sld>
</file>

<file path=ppt/theme/theme1.xml><?xml version="1.0" encoding="utf-8"?>
<a:theme xmlns:a="http://schemas.openxmlformats.org/drawingml/2006/main" name="Summer Res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er Reset" id="{944FF49F-BABD-044E-A67E-0AEA5E7E36BF}" vid="{F34C1EDB-C94C-684F-8E0E-1FE213197B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Summer Reset</Template>
  <TotalTime>0</TotalTime>
  <Words>1489</Words>
  <Application>Microsoft Office PowerPoint</Application>
  <PresentationFormat>Widescreen</PresentationFormat>
  <Paragraphs>162</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Summer Reset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Franco</dc:creator>
  <cp:lastModifiedBy>Shawn Franco</cp:lastModifiedBy>
  <cp:revision>2</cp:revision>
  <cp:lastPrinted>2023-06-22T15:51:19Z</cp:lastPrinted>
  <dcterms:created xsi:type="dcterms:W3CDTF">2023-05-25T21:29:07Z</dcterms:created>
  <dcterms:modified xsi:type="dcterms:W3CDTF">2023-06-25T17:12:19Z</dcterms:modified>
</cp:coreProperties>
</file>