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20"/>
  </p:notesMasterIdLst>
  <p:sldIdLst>
    <p:sldId id="285" r:id="rId2"/>
    <p:sldId id="305" r:id="rId3"/>
    <p:sldId id="319" r:id="rId4"/>
    <p:sldId id="306" r:id="rId5"/>
    <p:sldId id="291" r:id="rId6"/>
    <p:sldId id="320" r:id="rId7"/>
    <p:sldId id="321" r:id="rId8"/>
    <p:sldId id="297" r:id="rId9"/>
    <p:sldId id="307" r:id="rId10"/>
    <p:sldId id="308" r:id="rId11"/>
    <p:sldId id="312" r:id="rId12"/>
    <p:sldId id="317" r:id="rId13"/>
    <p:sldId id="314" r:id="rId14"/>
    <p:sldId id="313" r:id="rId15"/>
    <p:sldId id="315" r:id="rId16"/>
    <p:sldId id="318" r:id="rId17"/>
    <p:sldId id="322" r:id="rId18"/>
    <p:sldId id="292" r:id="rId1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3D8"/>
    <a:srgbClr val="F16A40"/>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77"/>
    <p:restoredTop sz="75231"/>
  </p:normalViewPr>
  <p:slideViewPr>
    <p:cSldViewPr snapToGrid="0" showGuides="1">
      <p:cViewPr varScale="1">
        <p:scale>
          <a:sx n="57" d="100"/>
          <a:sy n="57" d="100"/>
        </p:scale>
        <p:origin x="176" y="61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C42B01B-A0A5-CC45-8C7B-AAC4EA0C1189}" type="datetimeFigureOut">
              <a:rPr lang="en-US" smtClean="0"/>
              <a:t>2/5/2023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6C20C74-F52F-464F-86A3-EC4C827BBCA9}" type="slidenum">
              <a:rPr lang="en-US" smtClean="0"/>
              <a:t>‹#›</a:t>
            </a:fld>
            <a:endParaRPr lang="en-US"/>
          </a:p>
        </p:txBody>
      </p:sp>
    </p:spTree>
    <p:extLst>
      <p:ext uri="{BB962C8B-B14F-4D97-AF65-F5344CB8AC3E}">
        <p14:creationId xmlns:p14="http://schemas.microsoft.com/office/powerpoint/2010/main" val="3981375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revival – shown throughout the book of acts</a:t>
            </a:r>
          </a:p>
          <a:p>
            <a:r>
              <a:rPr lang="en-US" dirty="0"/>
              <a:t>And how the church started</a:t>
            </a:r>
          </a:p>
        </p:txBody>
      </p:sp>
      <p:sp>
        <p:nvSpPr>
          <p:cNvPr id="4" name="Slide Number Placeholder 3"/>
          <p:cNvSpPr>
            <a:spLocks noGrp="1"/>
          </p:cNvSpPr>
          <p:nvPr>
            <p:ph type="sldNum" sz="quarter" idx="5"/>
          </p:nvPr>
        </p:nvSpPr>
        <p:spPr/>
        <p:txBody>
          <a:bodyPr/>
          <a:lstStyle/>
          <a:p>
            <a:fld id="{C6C20C74-F52F-464F-86A3-EC4C827BBCA9}" type="slidenum">
              <a:rPr lang="en-US" smtClean="0"/>
              <a:t>1</a:t>
            </a:fld>
            <a:endParaRPr lang="en-US"/>
          </a:p>
        </p:txBody>
      </p:sp>
    </p:spTree>
    <p:extLst>
      <p:ext uri="{BB962C8B-B14F-4D97-AF65-F5344CB8AC3E}">
        <p14:creationId xmlns:p14="http://schemas.microsoft.com/office/powerpoint/2010/main" val="69409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entire bible says</a:t>
            </a:r>
          </a:p>
          <a:p>
            <a:r>
              <a:rPr lang="en-US" dirty="0"/>
              <a:t>Pride is the ultimate weakness</a:t>
            </a:r>
          </a:p>
          <a:p>
            <a:r>
              <a:rPr lang="en-US" dirty="0"/>
              <a:t>Humility is the ultimate strength</a:t>
            </a:r>
          </a:p>
          <a:p>
            <a:r>
              <a:rPr lang="en-US" dirty="0"/>
              <a:t>* God rejects pride &amp; God revives humility</a:t>
            </a:r>
          </a:p>
          <a:p>
            <a:r>
              <a:rPr lang="en-US" dirty="0"/>
              <a:t>* Look at these quotes from church fathers:</a:t>
            </a:r>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10</a:t>
            </a:fld>
            <a:endParaRPr lang="en-US"/>
          </a:p>
        </p:txBody>
      </p:sp>
    </p:spTree>
    <p:extLst>
      <p:ext uri="{BB962C8B-B14F-4D97-AF65-F5344CB8AC3E}">
        <p14:creationId xmlns:p14="http://schemas.microsoft.com/office/powerpoint/2010/main" val="350078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Anti-God / Pro-self</a:t>
            </a:r>
          </a:p>
        </p:txBody>
      </p:sp>
      <p:sp>
        <p:nvSpPr>
          <p:cNvPr id="4" name="Slide Number Placeholder 3"/>
          <p:cNvSpPr>
            <a:spLocks noGrp="1"/>
          </p:cNvSpPr>
          <p:nvPr>
            <p:ph type="sldNum" sz="quarter" idx="5"/>
          </p:nvPr>
        </p:nvSpPr>
        <p:spPr/>
        <p:txBody>
          <a:bodyPr/>
          <a:lstStyle/>
          <a:p>
            <a:fld id="{C6C20C74-F52F-464F-86A3-EC4C827BBCA9}" type="slidenum">
              <a:rPr lang="en-US" smtClean="0"/>
              <a:t>11</a:t>
            </a:fld>
            <a:endParaRPr lang="en-US"/>
          </a:p>
        </p:txBody>
      </p:sp>
    </p:spTree>
    <p:extLst>
      <p:ext uri="{BB962C8B-B14F-4D97-AF65-F5344CB8AC3E}">
        <p14:creationId xmlns:p14="http://schemas.microsoft.com/office/powerpoint/2010/main" val="354227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9:23 - come after me</a:t>
            </a:r>
          </a:p>
          <a:p>
            <a:r>
              <a:rPr lang="en-US" dirty="0"/>
              <a:t>Deny, take up cross, follow Jesus</a:t>
            </a:r>
          </a:p>
          <a:p>
            <a:r>
              <a:rPr lang="en-US" dirty="0"/>
              <a:t>Who rejected pride to go to the cross</a:t>
            </a:r>
          </a:p>
          <a:p>
            <a:endParaRPr lang="en-US" dirty="0"/>
          </a:p>
          <a:p>
            <a:r>
              <a:rPr lang="en-US" dirty="0"/>
              <a:t>Spiritual pride is dangerous and blinding!!!</a:t>
            </a:r>
          </a:p>
        </p:txBody>
      </p:sp>
      <p:sp>
        <p:nvSpPr>
          <p:cNvPr id="4" name="Slide Number Placeholder 3"/>
          <p:cNvSpPr>
            <a:spLocks noGrp="1"/>
          </p:cNvSpPr>
          <p:nvPr>
            <p:ph type="sldNum" sz="quarter" idx="5"/>
          </p:nvPr>
        </p:nvSpPr>
        <p:spPr/>
        <p:txBody>
          <a:bodyPr/>
          <a:lstStyle/>
          <a:p>
            <a:fld id="{C6C20C74-F52F-464F-86A3-EC4C827BBCA9}" type="slidenum">
              <a:rPr lang="en-US" smtClean="0"/>
              <a:t>12</a:t>
            </a:fld>
            <a:endParaRPr lang="en-US"/>
          </a:p>
        </p:txBody>
      </p:sp>
    </p:spTree>
    <p:extLst>
      <p:ext uri="{BB962C8B-B14F-4D97-AF65-F5344CB8AC3E}">
        <p14:creationId xmlns:p14="http://schemas.microsoft.com/office/powerpoint/2010/main" val="82861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on to say</a:t>
            </a:r>
          </a:p>
          <a:p>
            <a:r>
              <a:rPr lang="en-US" dirty="0"/>
              <a:t>Proud people spend their time judging others</a:t>
            </a:r>
          </a:p>
          <a:p>
            <a:r>
              <a:rPr lang="en-US" dirty="0"/>
              <a:t>Humble people are too busy repenting of their own sin</a:t>
            </a:r>
          </a:p>
          <a:p>
            <a:r>
              <a:rPr lang="en-US" dirty="0"/>
              <a:t>We live in a culture/ social media – judge everyone else</a:t>
            </a:r>
          </a:p>
          <a:p>
            <a:r>
              <a:rPr lang="en-US" dirty="0"/>
              <a:t>Pride is a self-made </a:t>
            </a:r>
            <a:r>
              <a:rPr lang="en-US" dirty="0" err="1"/>
              <a:t>prision</a:t>
            </a:r>
            <a:r>
              <a:rPr lang="en-US" dirty="0"/>
              <a:t> / Humility freedom</a:t>
            </a:r>
          </a:p>
        </p:txBody>
      </p:sp>
      <p:sp>
        <p:nvSpPr>
          <p:cNvPr id="4" name="Slide Number Placeholder 3"/>
          <p:cNvSpPr>
            <a:spLocks noGrp="1"/>
          </p:cNvSpPr>
          <p:nvPr>
            <p:ph type="sldNum" sz="quarter" idx="5"/>
          </p:nvPr>
        </p:nvSpPr>
        <p:spPr/>
        <p:txBody>
          <a:bodyPr/>
          <a:lstStyle/>
          <a:p>
            <a:fld id="{C6C20C74-F52F-464F-86A3-EC4C827BBCA9}" type="slidenum">
              <a:rPr lang="en-US" smtClean="0"/>
              <a:t>13</a:t>
            </a:fld>
            <a:endParaRPr lang="en-US"/>
          </a:p>
        </p:txBody>
      </p:sp>
    </p:spTree>
    <p:extLst>
      <p:ext uri="{BB962C8B-B14F-4D97-AF65-F5344CB8AC3E}">
        <p14:creationId xmlns:p14="http://schemas.microsoft.com/office/powerpoint/2010/main" val="203595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do with this.</a:t>
            </a:r>
          </a:p>
          <a:p>
            <a:r>
              <a:rPr lang="en-US" dirty="0"/>
              <a:t>When we have pride we are blind too it.</a:t>
            </a:r>
          </a:p>
          <a:p>
            <a:endParaRPr lang="en-US" dirty="0"/>
          </a:p>
          <a:p>
            <a:r>
              <a:rPr lang="en-US" dirty="0"/>
              <a:t>Praise God, the first thing Jesus did to prepare them</a:t>
            </a:r>
          </a:p>
          <a:p>
            <a:r>
              <a:rPr lang="en-US" dirty="0"/>
              <a:t>Was this . . .</a:t>
            </a:r>
          </a:p>
        </p:txBody>
      </p:sp>
      <p:sp>
        <p:nvSpPr>
          <p:cNvPr id="4" name="Slide Number Placeholder 3"/>
          <p:cNvSpPr>
            <a:spLocks noGrp="1"/>
          </p:cNvSpPr>
          <p:nvPr>
            <p:ph type="sldNum" sz="quarter" idx="5"/>
          </p:nvPr>
        </p:nvSpPr>
        <p:spPr/>
        <p:txBody>
          <a:bodyPr/>
          <a:lstStyle/>
          <a:p>
            <a:fld id="{C6C20C74-F52F-464F-86A3-EC4C827BBCA9}" type="slidenum">
              <a:rPr lang="en-US" smtClean="0"/>
              <a:t>14</a:t>
            </a:fld>
            <a:endParaRPr lang="en-US"/>
          </a:p>
        </p:txBody>
      </p:sp>
    </p:spTree>
    <p:extLst>
      <p:ext uri="{BB962C8B-B14F-4D97-AF65-F5344CB8AC3E}">
        <p14:creationId xmlns:p14="http://schemas.microsoft.com/office/powerpoint/2010/main" val="2577600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13:12-17</a:t>
            </a:r>
          </a:p>
          <a:p>
            <a:r>
              <a:rPr lang="en-US" dirty="0"/>
              <a:t>Washed Peter’s feet (deny 3x)</a:t>
            </a:r>
            <a:br>
              <a:rPr lang="en-US" dirty="0"/>
            </a:br>
            <a:r>
              <a:rPr lang="en-US" dirty="0"/>
              <a:t>Judas (betray), Thomas (Doubt), All (</a:t>
            </a:r>
            <a:r>
              <a:rPr lang="en-US" dirty="0" err="1"/>
              <a:t>Abandobe</a:t>
            </a:r>
            <a:r>
              <a:rPr lang="en-US" dirty="0"/>
              <a:t> Him)</a:t>
            </a:r>
          </a:p>
          <a:p>
            <a:r>
              <a:rPr lang="en-US" dirty="0"/>
              <a:t>When we wash feet – our hands get clean</a:t>
            </a:r>
          </a:p>
          <a:p>
            <a:r>
              <a:rPr lang="en-US" dirty="0"/>
              <a:t>The pride of our differences get washed away</a:t>
            </a:r>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15</a:t>
            </a:fld>
            <a:endParaRPr lang="en-US"/>
          </a:p>
        </p:txBody>
      </p:sp>
    </p:spTree>
    <p:extLst>
      <p:ext uri="{BB962C8B-B14F-4D97-AF65-F5344CB8AC3E}">
        <p14:creationId xmlns:p14="http://schemas.microsoft.com/office/powerpoint/2010/main" val="409368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differences</a:t>
            </a:r>
          </a:p>
          <a:p>
            <a:r>
              <a:rPr lang="en-US" dirty="0"/>
              <a:t>All become beautiful unity</a:t>
            </a:r>
          </a:p>
          <a:p>
            <a:r>
              <a:rPr lang="en-US" dirty="0"/>
              <a:t>* Humble to wash feet</a:t>
            </a:r>
          </a:p>
          <a:p>
            <a:r>
              <a:rPr lang="en-US" dirty="0"/>
              <a:t>Proud people can’t do it</a:t>
            </a:r>
          </a:p>
          <a:p>
            <a:r>
              <a:rPr lang="en-US" dirty="0"/>
              <a:t>* WHY? [next slide]</a:t>
            </a:r>
          </a:p>
        </p:txBody>
      </p:sp>
      <p:sp>
        <p:nvSpPr>
          <p:cNvPr id="4" name="Slide Number Placeholder 3"/>
          <p:cNvSpPr>
            <a:spLocks noGrp="1"/>
          </p:cNvSpPr>
          <p:nvPr>
            <p:ph type="sldNum" sz="quarter" idx="5"/>
          </p:nvPr>
        </p:nvSpPr>
        <p:spPr/>
        <p:txBody>
          <a:bodyPr/>
          <a:lstStyle/>
          <a:p>
            <a:fld id="{C6C20C74-F52F-464F-86A3-EC4C827BBCA9}" type="slidenum">
              <a:rPr lang="en-US" smtClean="0"/>
              <a:t>16</a:t>
            </a:fld>
            <a:endParaRPr lang="en-US"/>
          </a:p>
        </p:txBody>
      </p:sp>
    </p:spTree>
    <p:extLst>
      <p:ext uri="{BB962C8B-B14F-4D97-AF65-F5344CB8AC3E}">
        <p14:creationId xmlns:p14="http://schemas.microsoft.com/office/powerpoint/2010/main" val="1501363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17</a:t>
            </a:fld>
            <a:endParaRPr lang="en-US"/>
          </a:p>
        </p:txBody>
      </p:sp>
    </p:spTree>
    <p:extLst>
      <p:ext uri="{BB962C8B-B14F-4D97-AF65-F5344CB8AC3E}">
        <p14:creationId xmlns:p14="http://schemas.microsoft.com/office/powerpoint/2010/main" val="280799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18</a:t>
            </a:fld>
            <a:endParaRPr lang="en-US"/>
          </a:p>
        </p:txBody>
      </p:sp>
    </p:spTree>
    <p:extLst>
      <p:ext uri="{BB962C8B-B14F-4D97-AF65-F5344CB8AC3E}">
        <p14:creationId xmlns:p14="http://schemas.microsoft.com/office/powerpoint/2010/main" val="9401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were unified.</a:t>
            </a:r>
          </a:p>
          <a:p>
            <a:r>
              <a:rPr lang="en-US" dirty="0"/>
              <a:t>they were in one accord, they were together physically</a:t>
            </a:r>
          </a:p>
          <a:p>
            <a:r>
              <a:rPr lang="en-US" dirty="0"/>
              <a:t>But they also received divided tongues</a:t>
            </a:r>
          </a:p>
          <a:p>
            <a:r>
              <a:rPr lang="en-US" dirty="0"/>
              <a:t>and spoke in tongues in many different languages</a:t>
            </a:r>
          </a:p>
          <a:p>
            <a:r>
              <a:rPr lang="en-US" dirty="0"/>
              <a:t>You see . . .</a:t>
            </a:r>
          </a:p>
        </p:txBody>
      </p:sp>
      <p:sp>
        <p:nvSpPr>
          <p:cNvPr id="4" name="Slide Number Placeholder 3"/>
          <p:cNvSpPr>
            <a:spLocks noGrp="1"/>
          </p:cNvSpPr>
          <p:nvPr>
            <p:ph type="sldNum" sz="quarter" idx="5"/>
          </p:nvPr>
        </p:nvSpPr>
        <p:spPr/>
        <p:txBody>
          <a:bodyPr/>
          <a:lstStyle/>
          <a:p>
            <a:fld id="{C6C20C74-F52F-464F-86A3-EC4C827BBCA9}" type="slidenum">
              <a:rPr lang="en-US" smtClean="0"/>
              <a:t>2</a:t>
            </a:fld>
            <a:endParaRPr lang="en-US"/>
          </a:p>
        </p:txBody>
      </p:sp>
    </p:spTree>
    <p:extLst>
      <p:ext uri="{BB962C8B-B14F-4D97-AF65-F5344CB8AC3E}">
        <p14:creationId xmlns:p14="http://schemas.microsoft.com/office/powerpoint/2010/main" val="2399126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beginning</a:t>
            </a:r>
          </a:p>
          <a:p>
            <a:r>
              <a:rPr lang="en-US" dirty="0"/>
              <a:t>God has always told us that humble unity</a:t>
            </a:r>
          </a:p>
          <a:p>
            <a:r>
              <a:rPr lang="en-US" dirty="0"/>
              <a:t>is where God pours out His blessing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C6C20C74-F52F-464F-86A3-EC4C827BBCA9}" type="slidenum">
              <a:rPr lang="en-US" smtClean="0"/>
              <a:t>3</a:t>
            </a:fld>
            <a:endParaRPr lang="en-US"/>
          </a:p>
        </p:txBody>
      </p:sp>
    </p:spTree>
    <p:extLst>
      <p:ext uri="{BB962C8B-B14F-4D97-AF65-F5344CB8AC3E}">
        <p14:creationId xmlns:p14="http://schemas.microsoft.com/office/powerpoint/2010/main" val="81185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 Unity &amp; </a:t>
            </a:r>
            <a:r>
              <a:rPr lang="en-US" dirty="0" err="1"/>
              <a:t>Beauttiful</a:t>
            </a:r>
            <a:r>
              <a:rPr lang="en-US" dirty="0"/>
              <a:t> Diversity</a:t>
            </a:r>
          </a:p>
          <a:p>
            <a:r>
              <a:rPr lang="en-US" dirty="0"/>
              <a:t>Brings Glory To Jesus</a:t>
            </a:r>
          </a:p>
          <a:p>
            <a:endParaRPr lang="en-US" dirty="0"/>
          </a:p>
          <a:p>
            <a:r>
              <a:rPr lang="en-US" dirty="0"/>
              <a:t>But as the book of Acts shows</a:t>
            </a:r>
          </a:p>
          <a:p>
            <a:r>
              <a:rPr lang="en-US" dirty="0"/>
              <a:t>Our differences and sin can threaten it</a:t>
            </a:r>
          </a:p>
        </p:txBody>
      </p:sp>
      <p:sp>
        <p:nvSpPr>
          <p:cNvPr id="4" name="Slide Number Placeholder 3"/>
          <p:cNvSpPr>
            <a:spLocks noGrp="1"/>
          </p:cNvSpPr>
          <p:nvPr>
            <p:ph type="sldNum" sz="quarter" idx="5"/>
          </p:nvPr>
        </p:nvSpPr>
        <p:spPr/>
        <p:txBody>
          <a:bodyPr/>
          <a:lstStyle/>
          <a:p>
            <a:fld id="{C6C20C74-F52F-464F-86A3-EC4C827BBCA9}" type="slidenum">
              <a:rPr lang="en-US" smtClean="0"/>
              <a:t>4</a:t>
            </a:fld>
            <a:endParaRPr lang="en-US"/>
          </a:p>
        </p:txBody>
      </p:sp>
    </p:spTree>
    <p:extLst>
      <p:ext uri="{BB962C8B-B14F-4D97-AF65-F5344CB8AC3E}">
        <p14:creationId xmlns:p14="http://schemas.microsoft.com/office/powerpoint/2010/main" val="344412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Acts 15 – we get to pivotal moment</a:t>
            </a:r>
          </a:p>
          <a:p>
            <a:r>
              <a:rPr lang="en-US" dirty="0"/>
              <a:t>Will the early church overcome all their differences</a:t>
            </a:r>
          </a:p>
          <a:p>
            <a:r>
              <a:rPr lang="en-US" dirty="0"/>
              <a:t>To protect the truth about the Gospel</a:t>
            </a:r>
          </a:p>
          <a:p>
            <a:endParaRPr lang="en-US" dirty="0"/>
          </a:p>
          <a:p>
            <a:r>
              <a:rPr lang="en-US" dirty="0"/>
              <a:t>As we read – we will see they do.</a:t>
            </a:r>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5</a:t>
            </a:fld>
            <a:endParaRPr lang="en-US"/>
          </a:p>
        </p:txBody>
      </p:sp>
    </p:spTree>
    <p:extLst>
      <p:ext uri="{BB962C8B-B14F-4D97-AF65-F5344CB8AC3E}">
        <p14:creationId xmlns:p14="http://schemas.microsoft.com/office/powerpoint/2010/main" val="422512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All these differences threaten to divide the early church</a:t>
            </a:r>
          </a:p>
          <a:p>
            <a:r>
              <a:rPr lang="en-US" dirty="0"/>
              <a:t>And stop the revival and mission of God</a:t>
            </a:r>
          </a:p>
          <a:p>
            <a:r>
              <a:rPr lang="en-US" dirty="0"/>
              <a:t>* But somehow they maintain their unity. How?</a:t>
            </a:r>
          </a:p>
          <a:p>
            <a:r>
              <a:rPr lang="en-US" dirty="0"/>
              <a:t>* That is the same question we must answer</a:t>
            </a:r>
          </a:p>
          <a:p>
            <a:r>
              <a:rPr lang="en-US" dirty="0"/>
              <a:t>As God begins! revival in us! </a:t>
            </a:r>
          </a:p>
        </p:txBody>
      </p:sp>
      <p:sp>
        <p:nvSpPr>
          <p:cNvPr id="4" name="Slide Number Placeholder 3"/>
          <p:cNvSpPr>
            <a:spLocks noGrp="1"/>
          </p:cNvSpPr>
          <p:nvPr>
            <p:ph type="sldNum" sz="quarter" idx="5"/>
          </p:nvPr>
        </p:nvSpPr>
        <p:spPr/>
        <p:txBody>
          <a:bodyPr/>
          <a:lstStyle/>
          <a:p>
            <a:fld id="{C6C20C74-F52F-464F-86A3-EC4C827BBCA9}" type="slidenum">
              <a:rPr lang="en-US" smtClean="0"/>
              <a:t>6</a:t>
            </a:fld>
            <a:endParaRPr lang="en-US"/>
          </a:p>
        </p:txBody>
      </p:sp>
    </p:spTree>
    <p:extLst>
      <p:ext uri="{BB962C8B-B14F-4D97-AF65-F5344CB8AC3E}">
        <p14:creationId xmlns:p14="http://schemas.microsoft.com/office/powerpoint/2010/main" val="2754431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7</a:t>
            </a:fld>
            <a:endParaRPr lang="en-US"/>
          </a:p>
        </p:txBody>
      </p:sp>
    </p:spTree>
    <p:extLst>
      <p:ext uri="{BB962C8B-B14F-4D97-AF65-F5344CB8AC3E}">
        <p14:creationId xmlns:p14="http://schemas.microsoft.com/office/powerpoint/2010/main" val="1100831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8</a:t>
            </a:fld>
            <a:endParaRPr lang="en-US"/>
          </a:p>
        </p:txBody>
      </p:sp>
    </p:spTree>
    <p:extLst>
      <p:ext uri="{BB962C8B-B14F-4D97-AF65-F5344CB8AC3E}">
        <p14:creationId xmlns:p14="http://schemas.microsoft.com/office/powerpoint/2010/main" val="3096139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Pride says life is all about me.</a:t>
            </a:r>
          </a:p>
          <a:p>
            <a:r>
              <a:rPr lang="en-US" dirty="0"/>
              <a:t>If its not like me, for me, my way its not right or important.</a:t>
            </a:r>
          </a:p>
          <a:p>
            <a:r>
              <a:rPr lang="en-US" dirty="0"/>
              <a:t>* Pride says I am the standard of all things (diversity my way)</a:t>
            </a:r>
          </a:p>
          <a:p>
            <a:r>
              <a:rPr lang="en-US" dirty="0"/>
              <a:t>And my happiness is the goal of all things</a:t>
            </a:r>
          </a:p>
          <a:p>
            <a:r>
              <a:rPr lang="en-US" dirty="0"/>
              <a:t>* Pride can show itself as victor or victim (self pity)</a:t>
            </a:r>
          </a:p>
          <a:p>
            <a:endParaRPr lang="en-US" dirty="0"/>
          </a:p>
        </p:txBody>
      </p:sp>
      <p:sp>
        <p:nvSpPr>
          <p:cNvPr id="4" name="Slide Number Placeholder 3"/>
          <p:cNvSpPr>
            <a:spLocks noGrp="1"/>
          </p:cNvSpPr>
          <p:nvPr>
            <p:ph type="sldNum" sz="quarter" idx="5"/>
          </p:nvPr>
        </p:nvSpPr>
        <p:spPr/>
        <p:txBody>
          <a:bodyPr/>
          <a:lstStyle/>
          <a:p>
            <a:fld id="{C6C20C74-F52F-464F-86A3-EC4C827BBCA9}" type="slidenum">
              <a:rPr lang="en-US" smtClean="0"/>
              <a:t>9</a:t>
            </a:fld>
            <a:endParaRPr lang="en-US"/>
          </a:p>
        </p:txBody>
      </p:sp>
    </p:spTree>
    <p:extLst>
      <p:ext uri="{BB962C8B-B14F-4D97-AF65-F5344CB8AC3E}">
        <p14:creationId xmlns:p14="http://schemas.microsoft.com/office/powerpoint/2010/main" val="911796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C4FF3-D0EE-B055-E5D6-5C5D8BCEF7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buNone/>
              <a:defRPr sz="9600" b="1" i="0" spc="300">
                <a:solidFill>
                  <a:srgbClr val="EAE3D8"/>
                </a:solidFill>
                <a:latin typeface="FSP DEMO - Vanguard CF Heavy" pitchFamily="2" charset="77"/>
              </a:defRPr>
            </a:lvl1pPr>
          </a:lstStyle>
          <a:p>
            <a:pPr lvl="0"/>
            <a:r>
              <a:rPr lang="en-US" dirty="0"/>
              <a:t>MAIN</a:t>
            </a:r>
          </a:p>
          <a:p>
            <a:pPr lvl="0"/>
            <a:r>
              <a:rPr lang="en-US" dirty="0"/>
              <a:t>POINT</a:t>
            </a:r>
          </a:p>
        </p:txBody>
      </p:sp>
    </p:spTree>
    <p:extLst>
      <p:ext uri="{BB962C8B-B14F-4D97-AF65-F5344CB8AC3E}">
        <p14:creationId xmlns:p14="http://schemas.microsoft.com/office/powerpoint/2010/main" val="400569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C1D8F-B3F8-BF04-EFED-C077034730D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5400" b="1" i="0" u="none" spc="300">
                <a:solidFill>
                  <a:srgbClr val="EAE3D8"/>
                </a:solidFill>
                <a:latin typeface="FSP DEMO - Vanguard CF Heavy" pitchFamily="2" charset="77"/>
              </a:defRPr>
            </a:lvl1pPr>
          </a:lstStyle>
          <a:p>
            <a:pPr lvl="0"/>
            <a:r>
              <a:rPr lang="en-US" dirty="0"/>
              <a:t>SCRIPTURE REFERANCE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1">
                <a:solidFill>
                  <a:srgbClr val="EAE3D8"/>
                </a:solidFill>
                <a:latin typeface="GOTHAM-BOOKITALIC" panose="02000504050000020004" pitchFamily="2" charset="0"/>
              </a:defRPr>
            </a:lvl1pPr>
            <a:lvl2pPr marL="457200" indent="0">
              <a:buNone/>
              <a:defRPr b="0" i="1">
                <a:solidFill>
                  <a:srgbClr val="EAE3D8"/>
                </a:solidFill>
                <a:latin typeface="GOTHAM-BOOKITALIC" panose="02000504050000020004" pitchFamily="2" charset="0"/>
              </a:defRPr>
            </a:lvl2pPr>
            <a:lvl3pPr marL="914400" indent="0">
              <a:buNone/>
              <a:defRPr b="0" i="1">
                <a:solidFill>
                  <a:srgbClr val="EAE3D8"/>
                </a:solidFill>
                <a:latin typeface="GOTHAM-BOOKITALIC" panose="02000504050000020004" pitchFamily="2" charset="0"/>
              </a:defRPr>
            </a:lvl3pPr>
            <a:lvl4pPr marL="1371600" indent="0">
              <a:buNone/>
              <a:defRPr b="0" i="1">
                <a:solidFill>
                  <a:srgbClr val="EAE3D8"/>
                </a:solidFill>
                <a:latin typeface="GOTHAM-BOOKITALIC" panose="02000504050000020004" pitchFamily="2" charset="0"/>
              </a:defRPr>
            </a:lvl4pPr>
            <a:lvl5pPr marL="1828800" indent="0">
              <a:buNone/>
              <a:defRPr b="0" i="1">
                <a:solidFill>
                  <a:srgbClr val="EAE3D8"/>
                </a:solidFill>
                <a:latin typeface="GOTHAM-BOOKITALIC" panose="0200050405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5867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2E289-6AA3-B15A-3656-50B90438507F}"/>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46320778"/>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7DBA9763-4CD5-0EB0-47DF-3DE4D3A83953}"/>
              </a:ext>
            </a:extLst>
          </p:cNvPr>
          <p:cNvSpPr txBox="1">
            <a:spLocks/>
          </p:cNvSpPr>
          <p:nvPr/>
        </p:nvSpPr>
        <p:spPr>
          <a:xfrm>
            <a:off x="446692" y="1643557"/>
            <a:ext cx="11379200" cy="218593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en-US" sz="10000" dirty="0">
              <a:solidFill>
                <a:srgbClr val="EBE3D8"/>
              </a:solidFill>
            </a:endParaRPr>
          </a:p>
        </p:txBody>
      </p:sp>
      <p:sp>
        <p:nvSpPr>
          <p:cNvPr id="8" name="Text Placeholder 1">
            <a:extLst>
              <a:ext uri="{FF2B5EF4-FFF2-40B4-BE49-F238E27FC236}">
                <a16:creationId xmlns:a16="http://schemas.microsoft.com/office/drawing/2014/main" id="{925568AC-9D72-A1AB-22EC-9E71B40F7CE9}"/>
              </a:ext>
            </a:extLst>
          </p:cNvPr>
          <p:cNvSpPr txBox="1">
            <a:spLocks/>
          </p:cNvSpPr>
          <p:nvPr/>
        </p:nvSpPr>
        <p:spPr>
          <a:xfrm>
            <a:off x="446692" y="3322515"/>
            <a:ext cx="11379200" cy="285216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9600" b="1" i="0" kern="1200" spc="300">
                <a:solidFill>
                  <a:srgbClr val="EAE3D8"/>
                </a:solidFill>
                <a:latin typeface="FSP DEMO - Vanguard CF Heav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4000" dirty="0">
                <a:solidFill>
                  <a:srgbClr val="F16A40"/>
                </a:solidFill>
              </a:rPr>
              <a:t>Acts 14:1-22</a:t>
            </a:r>
            <a:endParaRPr lang="en-US" sz="4000" dirty="0">
              <a:solidFill>
                <a:schemeClr val="tx1">
                  <a:lumMod val="75000"/>
                  <a:lumOff val="25000"/>
                </a:schemeClr>
              </a:solidFill>
            </a:endParaRPr>
          </a:p>
          <a:p>
            <a:endParaRPr lang="en-US" sz="4500" b="0" dirty="0"/>
          </a:p>
        </p:txBody>
      </p:sp>
      <p:sp>
        <p:nvSpPr>
          <p:cNvPr id="12" name="TextBox 11">
            <a:extLst>
              <a:ext uri="{FF2B5EF4-FFF2-40B4-BE49-F238E27FC236}">
                <a16:creationId xmlns:a16="http://schemas.microsoft.com/office/drawing/2014/main" id="{3B3A0266-6CC1-971A-D8BE-A4F8E1340F74}"/>
              </a:ext>
            </a:extLst>
          </p:cNvPr>
          <p:cNvSpPr txBox="1"/>
          <p:nvPr/>
        </p:nvSpPr>
        <p:spPr>
          <a:xfrm>
            <a:off x="2174189" y="1424610"/>
            <a:ext cx="7843622" cy="3323987"/>
          </a:xfrm>
          <a:prstGeom prst="rect">
            <a:avLst/>
          </a:prstGeom>
          <a:noFill/>
        </p:spPr>
        <p:txBody>
          <a:bodyPr wrap="none" rtlCol="0">
            <a:spAutoFit/>
          </a:bodyPr>
          <a:lstStyle/>
          <a:p>
            <a:pPr algn="ctr"/>
            <a:r>
              <a:rPr lang="en-US" sz="7000" b="1" dirty="0">
                <a:solidFill>
                  <a:schemeClr val="tx1">
                    <a:lumMod val="75000"/>
                    <a:lumOff val="25000"/>
                  </a:schemeClr>
                </a:solidFill>
              </a:rPr>
              <a:t>Humble Unity</a:t>
            </a:r>
          </a:p>
          <a:p>
            <a:pPr algn="ctr"/>
            <a:r>
              <a:rPr lang="en-US" sz="7000" b="1" dirty="0">
                <a:solidFill>
                  <a:schemeClr val="tx1">
                    <a:lumMod val="75000"/>
                    <a:lumOff val="25000"/>
                  </a:schemeClr>
                </a:solidFill>
              </a:rPr>
              <a:t>Or Prideful Division?</a:t>
            </a:r>
          </a:p>
          <a:p>
            <a:pPr algn="ctr"/>
            <a:r>
              <a:rPr lang="en-US" sz="7000" b="1" dirty="0">
                <a:solidFill>
                  <a:srgbClr val="EBE3D8"/>
                </a:solidFill>
              </a:rPr>
              <a:t>Acts 15:1-19</a:t>
            </a:r>
          </a:p>
        </p:txBody>
      </p:sp>
    </p:spTree>
    <p:extLst>
      <p:ext uri="{BB962C8B-B14F-4D97-AF65-F5344CB8AC3E}">
        <p14:creationId xmlns:p14="http://schemas.microsoft.com/office/powerpoint/2010/main" val="48438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46A697-8689-211B-286D-79322DEAA8F7}"/>
              </a:ext>
            </a:extLst>
          </p:cNvPr>
          <p:cNvSpPr>
            <a:spLocks noGrp="1"/>
          </p:cNvSpPr>
          <p:nvPr>
            <p:ph type="body" sz="quarter" idx="11"/>
          </p:nvPr>
        </p:nvSpPr>
        <p:spPr>
          <a:xfrm>
            <a:off x="643731" y="819326"/>
            <a:ext cx="10904538" cy="3535327"/>
          </a:xfrm>
        </p:spPr>
        <p:txBody>
          <a:bodyPr/>
          <a:lstStyle/>
          <a:p>
            <a:pPr marL="0" marR="0">
              <a:spcBef>
                <a:spcPts val="0"/>
              </a:spcBef>
              <a:spcAft>
                <a:spcPts val="0"/>
              </a:spcAft>
            </a:pP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For this is what the high and lofty One says— he who lives forever, whose name is holy: “I live in a high and holy place, but also with him who is contrite and lowly in spirit, to revive the spirit of the lowly and </a:t>
            </a:r>
            <a:r>
              <a:rPr lang="en-US" sz="4500" b="1" i="1" dirty="0">
                <a:solidFill>
                  <a:schemeClr val="accent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to revive </a:t>
            </a: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the heart of the contrite.</a:t>
            </a:r>
          </a:p>
          <a:p>
            <a:pPr>
              <a:spcBef>
                <a:spcPts val="0"/>
              </a:spcBef>
            </a:pPr>
            <a:r>
              <a:rPr lang="en-US" sz="4500" dirty="0">
                <a:latin typeface="Calibri" panose="020F0502020204030204" pitchFamily="34" charset="0"/>
                <a:ea typeface="Times New Roman" panose="02020603050405020304" pitchFamily="18" charset="0"/>
                <a:cs typeface="Times New Roman" panose="02020603050405020304" pitchFamily="18" charset="0"/>
              </a:rPr>
              <a:t>								</a:t>
            </a:r>
            <a:r>
              <a:rPr lang="en-US" sz="4500" b="1" i="1" dirty="0">
                <a:effectLst/>
                <a:latin typeface="Calibri" panose="020F0502020204030204" pitchFamily="34" charset="0"/>
                <a:ea typeface="Times New Roman" panose="02020603050405020304" pitchFamily="18" charset="0"/>
                <a:cs typeface="Times New Roman" panose="02020603050405020304" pitchFamily="18" charset="0"/>
              </a:rPr>
              <a:t>– Isaiah 57:15</a:t>
            </a:r>
          </a:p>
          <a:p>
            <a:pPr marL="0" marR="0">
              <a:spcBef>
                <a:spcPts val="0"/>
              </a:spcBef>
              <a:spcAft>
                <a:spcPts val="0"/>
              </a:spcAft>
            </a:pPr>
            <a:endParaRPr lang="en-US" sz="45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5161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46A697-8689-211B-286D-79322DEAA8F7}"/>
              </a:ext>
            </a:extLst>
          </p:cNvPr>
          <p:cNvSpPr>
            <a:spLocks noGrp="1"/>
          </p:cNvSpPr>
          <p:nvPr>
            <p:ph type="body" sz="quarter" idx="11"/>
          </p:nvPr>
        </p:nvSpPr>
        <p:spPr>
          <a:xfrm>
            <a:off x="643731" y="819326"/>
            <a:ext cx="10904538" cy="3535327"/>
          </a:xfrm>
        </p:spPr>
        <p:txBody>
          <a:bodyPr/>
          <a:lstStyle/>
          <a:p>
            <a:pPr marL="0" marR="0">
              <a:spcBef>
                <a:spcPts val="0"/>
              </a:spcBef>
              <a:spcAft>
                <a:spcPts val="0"/>
              </a:spcAft>
            </a:pP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The essential vice, </a:t>
            </a:r>
            <a:r>
              <a:rPr lang="en-US" sz="4500" i="1" dirty="0">
                <a:solidFill>
                  <a:schemeClr val="accent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the utmost evil, is pride </a:t>
            </a: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 . . it was through pride that devil became the devil. Pride leads to every other sin: it is the complete anti-God stage of mind.</a:t>
            </a:r>
            <a:r>
              <a:rPr lang="en-US" sz="45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45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4500" dirty="0">
                <a:latin typeface="Calibri" panose="020F0502020204030204" pitchFamily="34" charset="0"/>
                <a:ea typeface="Times New Roman" panose="02020603050405020304" pitchFamily="18" charset="0"/>
                <a:cs typeface="Times New Roman" panose="02020603050405020304" pitchFamily="18" charset="0"/>
              </a:rPr>
              <a:t>									</a:t>
            </a:r>
            <a:r>
              <a:rPr lang="en-US" sz="4500" dirty="0">
                <a:effectLst/>
                <a:latin typeface="Calibri" panose="020F0502020204030204" pitchFamily="34" charset="0"/>
                <a:ea typeface="Times New Roman" panose="02020603050405020304" pitchFamily="18" charset="0"/>
                <a:cs typeface="Times New Roman" panose="02020603050405020304" pitchFamily="18" charset="0"/>
              </a:rPr>
              <a:t>– CS Lewis</a:t>
            </a:r>
          </a:p>
          <a:p>
            <a:pPr marL="0" marR="0">
              <a:spcBef>
                <a:spcPts val="0"/>
              </a:spcBef>
              <a:spcAft>
                <a:spcPts val="0"/>
              </a:spcAft>
            </a:pPr>
            <a:endParaRPr lang="en-US" sz="45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72203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46A697-8689-211B-286D-79322DEAA8F7}"/>
              </a:ext>
            </a:extLst>
          </p:cNvPr>
          <p:cNvSpPr>
            <a:spLocks noGrp="1"/>
          </p:cNvSpPr>
          <p:nvPr>
            <p:ph type="body" sz="quarter" idx="11"/>
          </p:nvPr>
        </p:nvSpPr>
        <p:spPr>
          <a:xfrm>
            <a:off x="643731" y="819326"/>
            <a:ext cx="10904538" cy="3535327"/>
          </a:xfrm>
        </p:spPr>
        <p:txBody>
          <a:bodyPr/>
          <a:lstStyle/>
          <a:p>
            <a:pPr marL="0" marR="0">
              <a:spcBef>
                <a:spcPts val="0"/>
              </a:spcBef>
              <a:spcAft>
                <a:spcPts val="0"/>
              </a:spcAft>
            </a:pP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Pride must die in you or nothing of Heaven can live in you. </a:t>
            </a:r>
          </a:p>
          <a:p>
            <a:pPr marL="0" marR="0">
              <a:spcBef>
                <a:spcPts val="0"/>
              </a:spcBef>
              <a:spcAft>
                <a:spcPts val="0"/>
              </a:spcAft>
            </a:pPr>
            <a:endParaRPr lang="en-US" sz="25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5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4500" dirty="0">
                <a:latin typeface="Calibri" panose="020F0502020204030204" pitchFamily="34" charset="0"/>
                <a:ea typeface="Times New Roman" panose="02020603050405020304" pitchFamily="18" charset="0"/>
                <a:cs typeface="Times New Roman" panose="02020603050405020304" pitchFamily="18" charset="0"/>
              </a:rPr>
              <a:t>						</a:t>
            </a:r>
            <a:r>
              <a:rPr lang="en-US" sz="4500" dirty="0">
                <a:effectLst/>
                <a:latin typeface="Calibri" panose="020F0502020204030204" pitchFamily="34" charset="0"/>
                <a:ea typeface="Times New Roman" panose="02020603050405020304" pitchFamily="18" charset="0"/>
                <a:cs typeface="Times New Roman" panose="02020603050405020304" pitchFamily="18" charset="0"/>
              </a:rPr>
              <a:t>– Andrew Murray</a:t>
            </a:r>
          </a:p>
          <a:p>
            <a:endParaRPr lang="en-US" dirty="0"/>
          </a:p>
        </p:txBody>
      </p:sp>
    </p:spTree>
    <p:extLst>
      <p:ext uri="{BB962C8B-B14F-4D97-AF65-F5344CB8AC3E}">
        <p14:creationId xmlns:p14="http://schemas.microsoft.com/office/powerpoint/2010/main" val="195099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46A697-8689-211B-286D-79322DEAA8F7}"/>
              </a:ext>
            </a:extLst>
          </p:cNvPr>
          <p:cNvSpPr>
            <a:spLocks noGrp="1"/>
          </p:cNvSpPr>
          <p:nvPr>
            <p:ph type="body" sz="quarter" idx="11"/>
          </p:nvPr>
        </p:nvSpPr>
        <p:spPr>
          <a:xfrm>
            <a:off x="643731" y="705026"/>
            <a:ext cx="10904538" cy="3535327"/>
          </a:xfrm>
        </p:spPr>
        <p:txBody>
          <a:bodyPr/>
          <a:lstStyle/>
          <a:p>
            <a:pPr marL="0" marR="0">
              <a:spcBef>
                <a:spcPts val="0"/>
              </a:spcBef>
              <a:spcAft>
                <a:spcPts val="0"/>
              </a:spcAft>
            </a:pPr>
            <a:r>
              <a:rPr lang="en-US" sz="4000" i="1" dirty="0">
                <a:effectLst/>
                <a:latin typeface="Calibri" panose="020F0502020204030204" pitchFamily="34" charset="0"/>
                <a:ea typeface="Times New Roman" panose="02020603050405020304" pitchFamily="18" charset="0"/>
                <a:cs typeface="Times New Roman" panose="02020603050405020304" pitchFamily="18" charset="0"/>
              </a:rPr>
              <a:t>Spiritual pride disposes one to speak of other persons’ sins and [their faults] . . . Those with spiritual pride focus on how others are the great hypocrites as they do so with bitterness or even with an air of contempt. Conversely, pure Christian humility leads one to be silent about others sin . . . Spiritual pride is very apt to suspect others; whereas the humble saint is so suspicious of nothing in the world as he is of his own heart. </a:t>
            </a:r>
          </a:p>
          <a:p>
            <a:pPr marL="0" marR="0">
              <a:spcBef>
                <a:spcPts val="0"/>
              </a:spcBef>
              <a:spcAft>
                <a:spcPts val="0"/>
              </a:spcAft>
            </a:pPr>
            <a:r>
              <a:rPr lang="en-US" sz="4000" dirty="0">
                <a:latin typeface="Calibri" panose="020F0502020204030204" pitchFamily="34" charset="0"/>
                <a:ea typeface="Times New Roman" panose="02020603050405020304" pitchFamily="18" charset="0"/>
                <a:cs typeface="Times New Roman" panose="02020603050405020304" pitchFamily="18" charset="0"/>
              </a:rPr>
              <a:t>						- Jonathan Edwards</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65769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46A697-8689-211B-286D-79322DEAA8F7}"/>
              </a:ext>
            </a:extLst>
          </p:cNvPr>
          <p:cNvSpPr>
            <a:spLocks noGrp="1"/>
          </p:cNvSpPr>
          <p:nvPr>
            <p:ph type="body" sz="quarter" idx="11"/>
          </p:nvPr>
        </p:nvSpPr>
        <p:spPr>
          <a:xfrm>
            <a:off x="643731" y="819326"/>
            <a:ext cx="10904538" cy="3535327"/>
          </a:xfrm>
        </p:spPr>
        <p:txBody>
          <a:bodyPr/>
          <a:lstStyle/>
          <a:p>
            <a:pPr marL="0" marR="0">
              <a:spcBef>
                <a:spcPts val="0"/>
              </a:spcBef>
              <a:spcAft>
                <a:spcPts val="0"/>
              </a:spcAft>
            </a:pP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God opposes the proud but gives grace to the humble.’ Submit yourselves, then, to God. Resist the devil [and his pride], and he will flee from you. . . Humble yourselves before the Lord, and he will lift you up. </a:t>
            </a:r>
          </a:p>
          <a:p>
            <a:pPr marL="0" marR="0">
              <a:spcBef>
                <a:spcPts val="0"/>
              </a:spcBef>
              <a:spcAft>
                <a:spcPts val="0"/>
              </a:spcAft>
            </a:pPr>
            <a:endParaRPr lang="en-US" sz="45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							– James 4:6-10</a:t>
            </a:r>
          </a:p>
          <a:p>
            <a:endParaRPr lang="en-US" dirty="0"/>
          </a:p>
        </p:txBody>
      </p:sp>
    </p:spTree>
    <p:extLst>
      <p:ext uri="{BB962C8B-B14F-4D97-AF65-F5344CB8AC3E}">
        <p14:creationId xmlns:p14="http://schemas.microsoft.com/office/powerpoint/2010/main" val="1371807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34A666D-3188-7FC1-3F22-C20DC29E9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47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1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E58AF-D46F-CD20-DF59-FD2DF0D87AAC}"/>
              </a:ext>
            </a:extLst>
          </p:cNvPr>
          <p:cNvSpPr>
            <a:spLocks noGrp="1"/>
          </p:cNvSpPr>
          <p:nvPr>
            <p:ph type="body" sz="quarter" idx="10"/>
          </p:nvPr>
        </p:nvSpPr>
        <p:spPr/>
        <p:txBody>
          <a:bodyPr/>
          <a:lstStyle/>
          <a:p>
            <a:r>
              <a:rPr lang="en-US" b="0" dirty="0"/>
              <a:t>Video Here</a:t>
            </a:r>
          </a:p>
        </p:txBody>
      </p:sp>
      <p:sp>
        <p:nvSpPr>
          <p:cNvPr id="3" name="Text Placeholder 2">
            <a:extLst>
              <a:ext uri="{FF2B5EF4-FFF2-40B4-BE49-F238E27FC236}">
                <a16:creationId xmlns:a16="http://schemas.microsoft.com/office/drawing/2014/main" id="{C571F46A-3104-8053-C4BF-0DA813340E8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9680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406400" y="463273"/>
            <a:ext cx="11379200" cy="7484528"/>
          </a:xfrm>
        </p:spPr>
        <p:txBody>
          <a:bodyPr anchor="t"/>
          <a:lstStyle/>
          <a:p>
            <a:endParaRPr lang="en-US" sz="2000" dirty="0">
              <a:solidFill>
                <a:schemeClr val="tx1">
                  <a:lumMod val="75000"/>
                  <a:lumOff val="25000"/>
                </a:schemeClr>
              </a:solidFill>
            </a:endParaRPr>
          </a:p>
          <a:p>
            <a:pPr marR="0">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All of us get our feet dirty walking</a:t>
            </a:r>
          </a:p>
          <a:p>
            <a:pPr marR="0">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through this world. Jesus calls us to wash the pain, pride &amp; fear away for each other.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11794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406400" y="463273"/>
            <a:ext cx="11379200" cy="7484528"/>
          </a:xfrm>
        </p:spPr>
        <p:txBody>
          <a:bodyPr anchor="t"/>
          <a:lstStyle/>
          <a:p>
            <a:endParaRPr lang="en-US" sz="2000" dirty="0">
              <a:solidFill>
                <a:schemeClr val="tx1">
                  <a:lumMod val="75000"/>
                  <a:lumOff val="25000"/>
                </a:schemeClr>
              </a:solidFill>
            </a:endParaRPr>
          </a:p>
          <a:p>
            <a:pPr marR="0">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All of us get our feet dirty walking</a:t>
            </a:r>
          </a:p>
          <a:p>
            <a:pPr marR="0">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through this world. Jesus calls us to wash the pain, pride &amp; fear away for each other.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500" dirty="0">
                <a:solidFill>
                  <a:schemeClr val="tx1">
                    <a:lumMod val="75000"/>
                    <a:lumOff val="25000"/>
                  </a:schemeClr>
                </a:solidFill>
                <a:effectLst/>
                <a:highlight>
                  <a:srgbClr val="EBE3D8"/>
                </a:highlight>
                <a:latin typeface="Calibri" panose="020F0502020204030204" pitchFamily="34" charset="0"/>
                <a:ea typeface="Calibri" panose="020F0502020204030204" pitchFamily="34" charset="0"/>
                <a:cs typeface="Times New Roman" panose="02020603050405020304" pitchFamily="18" charset="0"/>
              </a:rPr>
              <a:t>USE YOUR INDEX CARD TO BLESS</a:t>
            </a:r>
          </a:p>
          <a:p>
            <a:pPr marL="0" marR="0">
              <a:spcBef>
                <a:spcPts val="0"/>
              </a:spcBef>
              <a:spcAft>
                <a:spcPts val="0"/>
              </a:spcAft>
            </a:pPr>
            <a:r>
              <a:rPr lang="en-US" sz="3500" dirty="0">
                <a:solidFill>
                  <a:schemeClr val="tx1">
                    <a:lumMod val="75000"/>
                    <a:lumOff val="25000"/>
                  </a:schemeClr>
                </a:solidFill>
                <a:effectLst/>
                <a:highlight>
                  <a:srgbClr val="EBE3D8"/>
                </a:highlight>
                <a:latin typeface="Calibri" panose="020F0502020204030204" pitchFamily="34" charset="0"/>
                <a:ea typeface="Calibri" panose="020F0502020204030204" pitchFamily="34" charset="0"/>
                <a:cs typeface="Times New Roman" panose="02020603050405020304" pitchFamily="18" charset="0"/>
              </a:rPr>
              <a:t>SOMEONE ELS</a:t>
            </a:r>
            <a:r>
              <a:rPr lang="en-US" sz="3500" dirty="0">
                <a:solidFill>
                  <a:schemeClr val="tx1">
                    <a:lumMod val="75000"/>
                    <a:lumOff val="25000"/>
                  </a:schemeClr>
                </a:solidFill>
                <a:highlight>
                  <a:srgbClr val="EBE3D8"/>
                </a:highlight>
                <a:latin typeface="Calibri" panose="020F0502020204030204" pitchFamily="34" charset="0"/>
                <a:ea typeface="Calibri" panose="020F0502020204030204" pitchFamily="34" charset="0"/>
                <a:cs typeface="Times New Roman" panose="02020603050405020304" pitchFamily="18" charset="0"/>
              </a:rPr>
              <a:t>E HERE TODAY</a:t>
            </a:r>
          </a:p>
          <a:p>
            <a:pPr marL="0" marR="0">
              <a:spcBef>
                <a:spcPts val="0"/>
              </a:spcBef>
              <a:spcAft>
                <a:spcPts val="0"/>
              </a:spcAft>
            </a:pP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3200" b="0" i="1" dirty="0">
                <a:latin typeface="Calibri" panose="020F0502020204030204" pitchFamily="34" charset="0"/>
                <a:ea typeface="Calibri" panose="020F0502020204030204" pitchFamily="34" charset="0"/>
                <a:cs typeface="Times New Roman" panose="02020603050405020304" pitchFamily="18" charset="0"/>
              </a:rPr>
              <a:t>	“Thank you for . . . ”</a:t>
            </a:r>
          </a:p>
          <a:p>
            <a:pPr marL="0" marR="0" algn="l">
              <a:spcBef>
                <a:spcPts val="0"/>
              </a:spcBef>
              <a:spcAft>
                <a:spcPts val="0"/>
              </a:spcAft>
            </a:pPr>
            <a:endParaRPr lang="en-US" sz="1000" b="0" i="1" dirty="0">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3200" b="0" i="1" dirty="0">
                <a:effectLst/>
                <a:latin typeface="Calibri" panose="020F0502020204030204" pitchFamily="34" charset="0"/>
                <a:ea typeface="Calibri" panose="020F0502020204030204" pitchFamily="34" charset="0"/>
                <a:cs typeface="Times New Roman" panose="02020603050405020304" pitchFamily="18" charset="0"/>
              </a:rPr>
              <a:t>	“Just wanted </a:t>
            </a:r>
            <a:r>
              <a:rPr lang="en-US" sz="3200" b="0" i="1" dirty="0">
                <a:latin typeface="Calibri" panose="020F0502020204030204" pitchFamily="34" charset="0"/>
                <a:ea typeface="Calibri" panose="020F0502020204030204" pitchFamily="34" charset="0"/>
                <a:cs typeface="Times New Roman" panose="02020603050405020304" pitchFamily="18" charset="0"/>
              </a:rPr>
              <a:t>to say I appreciate . . . in you.”</a:t>
            </a:r>
          </a:p>
          <a:p>
            <a:pPr marL="0" marR="0" algn="l">
              <a:spcBef>
                <a:spcPts val="0"/>
              </a:spcBef>
              <a:spcAft>
                <a:spcPts val="0"/>
              </a:spcAft>
            </a:pPr>
            <a:endParaRPr lang="en-US" sz="1000" b="0" i="1" dirty="0">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3200" b="0" i="1" dirty="0">
                <a:latin typeface="Calibri" panose="020F0502020204030204" pitchFamily="34" charset="0"/>
                <a:ea typeface="Calibri" panose="020F0502020204030204" pitchFamily="34" charset="0"/>
                <a:cs typeface="Times New Roman" panose="02020603050405020304" pitchFamily="18" charset="0"/>
              </a:rPr>
              <a:t>	“I can see the love of Jesus in you . . . ”</a:t>
            </a:r>
          </a:p>
          <a:p>
            <a:pPr marL="0" marR="0" algn="l">
              <a:spcBef>
                <a:spcPts val="0"/>
              </a:spcBef>
              <a:spcAft>
                <a:spcPts val="0"/>
              </a:spcAft>
            </a:pPr>
            <a:endParaRPr lang="en-US" sz="1000" b="0" i="1" dirty="0">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3200" b="0" i="1" dirty="0">
                <a:latin typeface="Calibri" panose="020F0502020204030204" pitchFamily="34" charset="0"/>
                <a:ea typeface="Calibri" panose="020F0502020204030204" pitchFamily="34" charset="0"/>
                <a:cs typeface="Times New Roman" panose="02020603050405020304" pitchFamily="18" charset="0"/>
              </a:rPr>
              <a:t>	“I pray God’s blessing on you . . . ”</a:t>
            </a:r>
          </a:p>
        </p:txBody>
      </p:sp>
    </p:spTree>
    <p:extLst>
      <p:ext uri="{BB962C8B-B14F-4D97-AF65-F5344CB8AC3E}">
        <p14:creationId xmlns:p14="http://schemas.microsoft.com/office/powerpoint/2010/main" val="249089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46A697-8689-211B-286D-79322DEAA8F7}"/>
              </a:ext>
            </a:extLst>
          </p:cNvPr>
          <p:cNvSpPr>
            <a:spLocks noGrp="1"/>
          </p:cNvSpPr>
          <p:nvPr>
            <p:ph type="body" sz="quarter" idx="11"/>
          </p:nvPr>
        </p:nvSpPr>
        <p:spPr>
          <a:xfrm>
            <a:off x="643731" y="819326"/>
            <a:ext cx="10904538" cy="3535327"/>
          </a:xfrm>
        </p:spPr>
        <p:txBody>
          <a:bodyPr/>
          <a:lstStyle/>
          <a:p>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“When the Day of Pentecost had fully come, they were all with one accord in one place . . . Then there appeared to them divided tongues, as of fire, and one sat upon each of them. </a:t>
            </a:r>
            <a:r>
              <a:rPr lang="en-US" sz="4500" i="1" baseline="30000" dirty="0">
                <a:effectLst/>
                <a:latin typeface="Calibri" panose="020F0502020204030204" pitchFamily="34" charset="0"/>
                <a:ea typeface="Times New Roman" panose="02020603050405020304" pitchFamily="18" charset="0"/>
                <a:cs typeface="Times New Roman" panose="02020603050405020304" pitchFamily="18" charset="0"/>
              </a:rPr>
              <a:t>4 </a:t>
            </a:r>
            <a:r>
              <a:rPr lang="en-US" sz="4500" i="1" dirty="0">
                <a:effectLst/>
                <a:latin typeface="Calibri" panose="020F0502020204030204" pitchFamily="34" charset="0"/>
                <a:ea typeface="Times New Roman" panose="02020603050405020304" pitchFamily="18" charset="0"/>
                <a:cs typeface="Times New Roman" panose="02020603050405020304" pitchFamily="18" charset="0"/>
              </a:rPr>
              <a:t>And they were all filled with the Holy Spirit and began to speak with other tongues, as the Spirit gave them utterance.” </a:t>
            </a:r>
          </a:p>
          <a:p>
            <a:r>
              <a:rPr lang="en-US" sz="4000" dirty="0">
                <a:latin typeface="Calibri" panose="020F0502020204030204" pitchFamily="34" charset="0"/>
                <a:ea typeface="Times New Roman" panose="02020603050405020304" pitchFamily="18" charset="0"/>
                <a:cs typeface="Times New Roman" panose="02020603050405020304" pitchFamily="18" charset="0"/>
              </a:rPr>
              <a:t>									</a:t>
            </a:r>
            <a:r>
              <a:rPr lang="en-US" sz="4000" i="1" dirty="0">
                <a:effectLst/>
                <a:latin typeface="Calibri" panose="020F0502020204030204" pitchFamily="34" charset="0"/>
                <a:ea typeface="Times New Roman" panose="02020603050405020304" pitchFamily="18" charset="0"/>
                <a:cs typeface="Times New Roman" panose="02020603050405020304" pitchFamily="18" charset="0"/>
              </a:rPr>
              <a:t>– Acts 2:1-4</a:t>
            </a:r>
            <a:endParaRPr lang="en-US" sz="4000" dirty="0">
              <a:solidFill>
                <a:srgbClr val="EBE3D8"/>
              </a:solidFill>
              <a:effectLst/>
              <a:latin typeface="+mn-lt"/>
              <a:ea typeface="Times New Roman" panose="02020603050405020304" pitchFamily="18" charset="0"/>
            </a:endParaRPr>
          </a:p>
          <a:p>
            <a:endParaRPr lang="en-US" dirty="0"/>
          </a:p>
        </p:txBody>
      </p:sp>
    </p:spTree>
    <p:extLst>
      <p:ext uri="{BB962C8B-B14F-4D97-AF65-F5344CB8AC3E}">
        <p14:creationId xmlns:p14="http://schemas.microsoft.com/office/powerpoint/2010/main" val="84905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891540" y="1005840"/>
            <a:ext cx="10447020" cy="7484528"/>
          </a:xfrm>
        </p:spPr>
        <p:txBody>
          <a:bodyPr anchor="t"/>
          <a:lstStyle/>
          <a:p>
            <a:r>
              <a:rPr lang="en-US" sz="4500" b="0" dirty="0">
                <a:effectLst/>
                <a:latin typeface="Helvetica" pitchFamily="2" charset="0"/>
              </a:rPr>
              <a:t>The church began in great </a:t>
            </a:r>
            <a:r>
              <a:rPr lang="en-US" sz="4500" b="0" dirty="0">
                <a:solidFill>
                  <a:schemeClr val="tx1">
                    <a:lumMod val="75000"/>
                    <a:lumOff val="25000"/>
                  </a:schemeClr>
                </a:solidFill>
                <a:effectLst/>
                <a:highlight>
                  <a:srgbClr val="EBE3D8"/>
                </a:highlight>
                <a:latin typeface="Helvetica" pitchFamily="2" charset="0"/>
              </a:rPr>
              <a:t>unity</a:t>
            </a:r>
            <a:r>
              <a:rPr lang="en-US" sz="4500" b="0" dirty="0">
                <a:effectLst/>
                <a:latin typeface="Helvetica" pitchFamily="2" charset="0"/>
              </a:rPr>
              <a:t> but not </a:t>
            </a:r>
            <a:r>
              <a:rPr lang="en-US" sz="4500" b="0" dirty="0">
                <a:solidFill>
                  <a:schemeClr val="tx1">
                    <a:lumMod val="75000"/>
                    <a:lumOff val="25000"/>
                  </a:schemeClr>
                </a:solidFill>
                <a:effectLst/>
                <a:highlight>
                  <a:srgbClr val="EBE3D8"/>
                </a:highlight>
                <a:latin typeface="Helvetica" pitchFamily="2" charset="0"/>
              </a:rPr>
              <a:t>uniformity</a:t>
            </a:r>
            <a:r>
              <a:rPr lang="en-US" sz="4500" b="0" dirty="0">
                <a:effectLst/>
                <a:latin typeface="Helvetica" pitchFamily="2" charset="0"/>
              </a:rPr>
              <a:t>.</a:t>
            </a:r>
          </a:p>
          <a:p>
            <a:endParaRPr lang="en-US" sz="4500" b="0" dirty="0">
              <a:solidFill>
                <a:schemeClr val="tx1">
                  <a:lumMod val="75000"/>
                  <a:lumOff val="25000"/>
                </a:schemeClr>
              </a:solidFill>
              <a:latin typeface="Helvetica" pitchFamily="2" charset="0"/>
            </a:endParaRPr>
          </a:p>
          <a:p>
            <a:r>
              <a:rPr lang="en-US" sz="4000" b="0" dirty="0">
                <a:solidFill>
                  <a:schemeClr val="tx1">
                    <a:lumMod val="75000"/>
                    <a:lumOff val="25000"/>
                  </a:schemeClr>
                </a:solidFill>
                <a:effectLst/>
                <a:latin typeface="Helvetica" pitchFamily="2" charset="0"/>
              </a:rPr>
              <a:t>Their humble unity within such great diversity was the setting for an outpouring of the Holy Spirit.</a:t>
            </a:r>
            <a:endParaRPr lang="en-US" sz="4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318326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46A697-8689-211B-286D-79322DEAA8F7}"/>
              </a:ext>
            </a:extLst>
          </p:cNvPr>
          <p:cNvSpPr>
            <a:spLocks noGrp="1"/>
          </p:cNvSpPr>
          <p:nvPr>
            <p:ph type="body" sz="quarter" idx="11"/>
          </p:nvPr>
        </p:nvSpPr>
        <p:spPr>
          <a:xfrm>
            <a:off x="643731" y="819326"/>
            <a:ext cx="10904538" cy="3535327"/>
          </a:xfrm>
        </p:spPr>
        <p:txBody>
          <a:bodyPr/>
          <a:lstStyle/>
          <a:p>
            <a:pPr marL="0" marR="0">
              <a:spcBef>
                <a:spcPts val="0"/>
              </a:spcBef>
              <a:spcAft>
                <a:spcPts val="0"/>
              </a:spcAft>
            </a:pPr>
            <a:r>
              <a:rPr lang="en-US" sz="4000" i="1" dirty="0">
                <a:effectLst/>
                <a:latin typeface="Calibri" panose="020F0502020204030204" pitchFamily="34" charset="0"/>
                <a:ea typeface="Times New Roman" panose="02020603050405020304" pitchFamily="18" charset="0"/>
                <a:cs typeface="Times New Roman" panose="02020603050405020304" pitchFamily="18" charset="0"/>
              </a:rPr>
              <a:t>How good and pleasant it is when brothers live together in unity! . . .For there the LORD bestows his blessing, even life forevermore. </a:t>
            </a:r>
          </a:p>
          <a:p>
            <a:pPr marL="0" marR="0">
              <a:spcBef>
                <a:spcPts val="0"/>
              </a:spcBef>
              <a:spcAft>
                <a:spcPts val="0"/>
              </a:spcAft>
            </a:pPr>
            <a:r>
              <a:rPr lang="en-US" sz="4000" dirty="0">
                <a:latin typeface="Calibri" panose="020F0502020204030204" pitchFamily="34" charset="0"/>
                <a:ea typeface="Times New Roman" panose="02020603050405020304" pitchFamily="18" charset="0"/>
                <a:cs typeface="Times New Roman" panose="02020603050405020304" pitchFamily="18" charset="0"/>
              </a:rPr>
              <a:t>						</a:t>
            </a:r>
            <a:r>
              <a:rPr lang="en-US" sz="4000" i="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1" i="0" dirty="0">
                <a:effectLst/>
                <a:latin typeface="Calibri" panose="020F0502020204030204" pitchFamily="34" charset="0"/>
                <a:ea typeface="Times New Roman" panose="02020603050405020304" pitchFamily="18" charset="0"/>
                <a:cs typeface="Times New Roman" panose="02020603050405020304" pitchFamily="18" charset="0"/>
              </a:rPr>
              <a:t>Ps 133:1-3</a:t>
            </a:r>
            <a:endParaRPr lang="en-US" sz="4000" i="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r>
              <a:rPr lang="en-US" sz="4000" dirty="0"/>
              <a:t>Holy Father, protect them by the power of your name—the name You gave Me—so that they may be one as we are one.</a:t>
            </a:r>
          </a:p>
          <a:p>
            <a:r>
              <a:rPr lang="en-US" sz="4000" dirty="0"/>
              <a:t>						</a:t>
            </a:r>
            <a:r>
              <a:rPr lang="en-US" sz="4000" b="1" i="0" dirty="0"/>
              <a:t>- John 17:11</a:t>
            </a:r>
          </a:p>
          <a:p>
            <a:endParaRPr lang="en-US" dirty="0"/>
          </a:p>
        </p:txBody>
      </p:sp>
    </p:spTree>
    <p:extLst>
      <p:ext uri="{BB962C8B-B14F-4D97-AF65-F5344CB8AC3E}">
        <p14:creationId xmlns:p14="http://schemas.microsoft.com/office/powerpoint/2010/main" val="190421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844541" y="1643421"/>
            <a:ext cx="11056947" cy="4712167"/>
          </a:xfrm>
        </p:spPr>
        <p:txBody>
          <a:bodyPr anchor="t"/>
          <a:lstStyle/>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Sin</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Control</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 </a:t>
            </a:r>
            <a:r>
              <a:rPr lang="en-US" sz="3500" dirty="0">
                <a:latin typeface="Calibri" panose="020F0502020204030204" pitchFamily="34" charset="0"/>
                <a:ea typeface="Times New Roman" panose="02020603050405020304" pitchFamily="18" charset="0"/>
                <a:cs typeface="Times New Roman" panose="02020603050405020304" pitchFamily="18" charset="0"/>
              </a:rPr>
              <a:t>		</a:t>
            </a:r>
            <a:r>
              <a:rPr lang="en-US" sz="3000" dirty="0" err="1">
                <a:effectLst/>
                <a:latin typeface="+mj-lt"/>
                <a:ea typeface="Times New Roman" panose="02020603050405020304" pitchFamily="18" charset="0"/>
                <a:cs typeface="Times New Roman" panose="02020603050405020304" pitchFamily="18" charset="0"/>
              </a:rPr>
              <a:t>Ananais</a:t>
            </a:r>
            <a:r>
              <a:rPr lang="en-US" sz="3000" dirty="0">
                <a:effectLst/>
                <a:latin typeface="+mj-lt"/>
                <a:ea typeface="Times New Roman" panose="02020603050405020304" pitchFamily="18" charset="0"/>
                <a:cs typeface="Times New Roman" panose="02020603050405020304" pitchFamily="18" charset="0"/>
              </a:rPr>
              <a:t> &amp; Sapphira [5:1-10]</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Culture</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Ethnicity </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Hebrew/Hellenistic [6:1]</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Fear</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Speculation</a:t>
            </a:r>
            <a:r>
              <a:rPr lang="en-US" sz="35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Disciples afraid of Paul [9:26]</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Tradition</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Experience</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Jewish Christians &amp; Peter [11:1]</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Immaturity</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Age</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Mark abandons Paul [13:13]</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Personalities</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Giftings </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Barnabas &amp; Paul [15:37f]</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Threat to the Gospel </a:t>
            </a:r>
            <a:r>
              <a:rPr lang="en-US" sz="35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Salvation by grace [15:1f</a:t>
            </a:r>
            <a:r>
              <a:rPr lang="en-US" sz="30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D275905-6824-6147-0518-69152E7E4355}"/>
              </a:ext>
            </a:extLst>
          </p:cNvPr>
          <p:cNvSpPr txBox="1"/>
          <p:nvPr/>
        </p:nvSpPr>
        <p:spPr>
          <a:xfrm>
            <a:off x="1012811" y="502412"/>
            <a:ext cx="10486417" cy="707886"/>
          </a:xfrm>
          <a:prstGeom prst="rect">
            <a:avLst/>
          </a:prstGeom>
          <a:noFill/>
          <a:ln w="38100">
            <a:solidFill>
              <a:schemeClr val="tx1">
                <a:lumMod val="75000"/>
                <a:lumOff val="25000"/>
              </a:schemeClr>
            </a:solidFill>
          </a:ln>
        </p:spPr>
        <p:txBody>
          <a:bodyPr wrap="square">
            <a:spAutoFit/>
          </a:bodyPr>
          <a:lstStyle/>
          <a:p>
            <a:pPr algn="ctr"/>
            <a:r>
              <a:rPr lang="en-US" sz="4000" dirty="0">
                <a:solidFill>
                  <a:schemeClr val="tx1">
                    <a:lumMod val="75000"/>
                    <a:lumOff val="25000"/>
                  </a:schemeClr>
                </a:solidFill>
              </a:rPr>
              <a:t>Differences &amp; Difficulties Among Believers In Acts</a:t>
            </a:r>
          </a:p>
        </p:txBody>
      </p:sp>
    </p:spTree>
    <p:extLst>
      <p:ext uri="{BB962C8B-B14F-4D97-AF65-F5344CB8AC3E}">
        <p14:creationId xmlns:p14="http://schemas.microsoft.com/office/powerpoint/2010/main" val="252946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844541" y="1643421"/>
            <a:ext cx="11056947" cy="4712167"/>
          </a:xfrm>
        </p:spPr>
        <p:txBody>
          <a:bodyPr anchor="t"/>
          <a:lstStyle/>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Sin</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Control</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 </a:t>
            </a:r>
            <a:r>
              <a:rPr lang="en-US" sz="3500" dirty="0">
                <a:latin typeface="Calibri" panose="020F0502020204030204" pitchFamily="34" charset="0"/>
                <a:ea typeface="Times New Roman" panose="02020603050405020304" pitchFamily="18" charset="0"/>
                <a:cs typeface="Times New Roman" panose="02020603050405020304" pitchFamily="18" charset="0"/>
              </a:rPr>
              <a:t>		</a:t>
            </a:r>
            <a:r>
              <a:rPr lang="en-US" sz="3000" dirty="0" err="1">
                <a:effectLst/>
                <a:latin typeface="+mj-lt"/>
                <a:ea typeface="Times New Roman" panose="02020603050405020304" pitchFamily="18" charset="0"/>
                <a:cs typeface="Times New Roman" panose="02020603050405020304" pitchFamily="18" charset="0"/>
              </a:rPr>
              <a:t>Ananais</a:t>
            </a:r>
            <a:r>
              <a:rPr lang="en-US" sz="3000" dirty="0">
                <a:effectLst/>
                <a:latin typeface="+mj-lt"/>
                <a:ea typeface="Times New Roman" panose="02020603050405020304" pitchFamily="18" charset="0"/>
                <a:cs typeface="Times New Roman" panose="02020603050405020304" pitchFamily="18" charset="0"/>
              </a:rPr>
              <a:t> &amp; Sapphira [5:1-10]</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Culture</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Ethnicity </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Hebrew/Hellenistic [6:1]</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Fear</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Speculation</a:t>
            </a:r>
            <a:r>
              <a:rPr lang="en-US" sz="35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Disciples afraid of Paul [9:26]</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Tradition</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Experience</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Jewish Christians &amp; Peter [11:1]</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Immaturity</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Age</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Mark abandons Paul [13:13]</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Personalities</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&amp;</a:t>
            </a:r>
            <a:r>
              <a:rPr lang="en-US" sz="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Giftings </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Barnabas &amp; Paul [15:37f]</a:t>
            </a:r>
          </a:p>
          <a:p>
            <a:pPr marL="0" marR="0" algn="l">
              <a:spcBef>
                <a:spcPts val="600"/>
              </a:spcBef>
              <a:spcAft>
                <a:spcPts val="0"/>
              </a:spcAft>
            </a:pPr>
            <a:r>
              <a:rPr lang="en-US" sz="32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Threat to the Gospel </a:t>
            </a:r>
            <a:r>
              <a:rPr lang="en-US" sz="35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000" dirty="0">
                <a:effectLst/>
                <a:latin typeface="+mj-lt"/>
                <a:ea typeface="Times New Roman" panose="02020603050405020304" pitchFamily="18" charset="0"/>
                <a:cs typeface="Times New Roman" panose="02020603050405020304" pitchFamily="18" charset="0"/>
              </a:rPr>
              <a:t>Salvation by grace [15:1f</a:t>
            </a:r>
            <a:r>
              <a:rPr lang="en-US" sz="30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CCC7B782-A957-0258-5C4D-4166723B9209}"/>
              </a:ext>
            </a:extLst>
          </p:cNvPr>
          <p:cNvSpPr txBox="1"/>
          <p:nvPr/>
        </p:nvSpPr>
        <p:spPr>
          <a:xfrm>
            <a:off x="1012811" y="502412"/>
            <a:ext cx="10486417" cy="707886"/>
          </a:xfrm>
          <a:prstGeom prst="rect">
            <a:avLst/>
          </a:prstGeom>
          <a:solidFill>
            <a:srgbClr val="EBE3D8"/>
          </a:solidFill>
          <a:ln w="38100">
            <a:solidFill>
              <a:schemeClr val="tx1">
                <a:lumMod val="75000"/>
                <a:lumOff val="25000"/>
              </a:schemeClr>
            </a:solidFill>
          </a:ln>
        </p:spPr>
        <p:txBody>
          <a:bodyPr wrap="square">
            <a:spAutoFit/>
          </a:bodyPr>
          <a:lstStyle/>
          <a:p>
            <a:pPr algn="ctr"/>
            <a:r>
              <a:rPr lang="en-US" sz="4000" dirty="0">
                <a:solidFill>
                  <a:schemeClr val="tx1">
                    <a:lumMod val="75000"/>
                    <a:lumOff val="25000"/>
                  </a:schemeClr>
                </a:solidFill>
                <a:highlight>
                  <a:srgbClr val="EBE3D8"/>
                </a:highlight>
                <a:latin typeface="Aller Display" panose="02000503000000020003" pitchFamily="2" charset="77"/>
              </a:rPr>
              <a:t>Read Acts 15:1-19 Looking For These</a:t>
            </a:r>
          </a:p>
        </p:txBody>
      </p:sp>
    </p:spTree>
    <p:extLst>
      <p:ext uri="{BB962C8B-B14F-4D97-AF65-F5344CB8AC3E}">
        <p14:creationId xmlns:p14="http://schemas.microsoft.com/office/powerpoint/2010/main" val="3263981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891540" y="1005840"/>
            <a:ext cx="10447020" cy="7484528"/>
          </a:xfrm>
        </p:spPr>
        <p:txBody>
          <a:bodyPr anchor="t"/>
          <a:lstStyle/>
          <a:p>
            <a:r>
              <a:rPr lang="en-US" sz="4000" b="0" dirty="0">
                <a:effectLst/>
                <a:latin typeface="Helvetica" pitchFamily="2" charset="0"/>
              </a:rPr>
              <a:t>As </a:t>
            </a:r>
            <a:r>
              <a:rPr lang="en-US" sz="4000" b="0" dirty="0">
                <a:latin typeface="Helvetica" pitchFamily="2" charset="0"/>
              </a:rPr>
              <a:t>Jesus’ disciples, w</a:t>
            </a:r>
            <a:r>
              <a:rPr lang="en-US" sz="4000" b="0" dirty="0">
                <a:effectLst/>
                <a:latin typeface="Helvetica" pitchFamily="2" charset="0"/>
              </a:rPr>
              <a:t>e will never stop having differences. We will never stop needing to grow and repent of sin. </a:t>
            </a:r>
          </a:p>
          <a:p>
            <a:endParaRPr lang="en-US" sz="4000" b="0" dirty="0">
              <a:latin typeface="Helvetica" pitchFamily="2" charset="0"/>
            </a:endParaRPr>
          </a:p>
          <a:p>
            <a:r>
              <a:rPr lang="en-US" sz="4000" b="0" dirty="0">
                <a:latin typeface="Helvetica" pitchFamily="2" charset="0"/>
              </a:rPr>
              <a:t>A</a:t>
            </a:r>
            <a:r>
              <a:rPr lang="en-US" sz="4000" b="0" dirty="0">
                <a:effectLst/>
                <a:latin typeface="Helvetica" pitchFamily="2" charset="0"/>
              </a:rPr>
              <a:t>ll these things only divide us </a:t>
            </a:r>
            <a:r>
              <a:rPr lang="en-US" sz="4000" dirty="0">
                <a:solidFill>
                  <a:schemeClr val="tx1">
                    <a:lumMod val="75000"/>
                    <a:lumOff val="25000"/>
                  </a:schemeClr>
                </a:solidFill>
                <a:effectLst/>
                <a:latin typeface="Helvetica" pitchFamily="2" charset="0"/>
              </a:rPr>
              <a:t>if</a:t>
            </a:r>
            <a:r>
              <a:rPr lang="en-US" sz="4000" b="0" dirty="0">
                <a:effectLst/>
                <a:latin typeface="Helvetica" pitchFamily="2" charset="0"/>
              </a:rPr>
              <a:t> we allow one thing to remain in our lives:</a:t>
            </a:r>
            <a:endParaRPr lang="en-US" sz="4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1479638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891540" y="1005840"/>
            <a:ext cx="10447020" cy="7484528"/>
          </a:xfrm>
        </p:spPr>
        <p:txBody>
          <a:bodyPr anchor="t"/>
          <a:lstStyle/>
          <a:p>
            <a:r>
              <a:rPr lang="en-US" sz="4000" b="0" dirty="0">
                <a:effectLst/>
                <a:latin typeface="Helvetica" pitchFamily="2" charset="0"/>
              </a:rPr>
              <a:t>As </a:t>
            </a:r>
            <a:r>
              <a:rPr lang="en-US" sz="4000" b="0" dirty="0">
                <a:latin typeface="Helvetica" pitchFamily="2" charset="0"/>
              </a:rPr>
              <a:t>Jesus’ disciples, w</a:t>
            </a:r>
            <a:r>
              <a:rPr lang="en-US" sz="4000" b="0" dirty="0">
                <a:effectLst/>
                <a:latin typeface="Helvetica" pitchFamily="2" charset="0"/>
              </a:rPr>
              <a:t>e will never stop having differences. We will never stop needing to grow and repent of sin. </a:t>
            </a:r>
          </a:p>
          <a:p>
            <a:endParaRPr lang="en-US" sz="4000" b="0" dirty="0">
              <a:latin typeface="Helvetica" pitchFamily="2" charset="0"/>
            </a:endParaRPr>
          </a:p>
          <a:p>
            <a:r>
              <a:rPr lang="en-US" sz="4000" b="0" dirty="0">
                <a:latin typeface="Helvetica" pitchFamily="2" charset="0"/>
              </a:rPr>
              <a:t>A</a:t>
            </a:r>
            <a:r>
              <a:rPr lang="en-US" sz="4000" b="0" dirty="0">
                <a:effectLst/>
                <a:latin typeface="Helvetica" pitchFamily="2" charset="0"/>
              </a:rPr>
              <a:t>ll these things only divide us </a:t>
            </a:r>
            <a:r>
              <a:rPr lang="en-US" sz="4000" dirty="0">
                <a:solidFill>
                  <a:schemeClr val="tx1">
                    <a:lumMod val="75000"/>
                    <a:lumOff val="25000"/>
                  </a:schemeClr>
                </a:solidFill>
                <a:effectLst/>
                <a:latin typeface="Helvetica" pitchFamily="2" charset="0"/>
              </a:rPr>
              <a:t>if</a:t>
            </a:r>
            <a:r>
              <a:rPr lang="en-US" sz="4000" b="0" dirty="0">
                <a:effectLst/>
                <a:latin typeface="Helvetica" pitchFamily="2" charset="0"/>
              </a:rPr>
              <a:t> we allow one thing to remain in our lives:</a:t>
            </a:r>
            <a:endParaRPr lang="en-US" sz="4000" dirty="0">
              <a:solidFill>
                <a:schemeClr val="tx1">
                  <a:lumMod val="75000"/>
                  <a:lumOff val="25000"/>
                </a:schemeClr>
              </a:solidFill>
              <a:effectLst/>
              <a:latin typeface="Helvetica" pitchFamily="2" charset="0"/>
            </a:endParaRPr>
          </a:p>
        </p:txBody>
      </p:sp>
      <p:sp>
        <p:nvSpPr>
          <p:cNvPr id="3" name="TextBox 2">
            <a:extLst>
              <a:ext uri="{FF2B5EF4-FFF2-40B4-BE49-F238E27FC236}">
                <a16:creationId xmlns:a16="http://schemas.microsoft.com/office/drawing/2014/main" id="{F8AE2BE5-2723-9DED-399B-B40AC58989AC}"/>
              </a:ext>
            </a:extLst>
          </p:cNvPr>
          <p:cNvSpPr txBox="1"/>
          <p:nvPr/>
        </p:nvSpPr>
        <p:spPr>
          <a:xfrm rot="21048748">
            <a:off x="4595624" y="5022841"/>
            <a:ext cx="2618024" cy="1169551"/>
          </a:xfrm>
          <a:prstGeom prst="rect">
            <a:avLst/>
          </a:prstGeom>
          <a:solidFill>
            <a:srgbClr val="EBE3D8"/>
          </a:solidFill>
        </p:spPr>
        <p:txBody>
          <a:bodyPr wrap="none" rtlCol="0">
            <a:spAutoFit/>
          </a:bodyPr>
          <a:lstStyle/>
          <a:p>
            <a:r>
              <a:rPr lang="en-US" sz="7000" dirty="0">
                <a:latin typeface="Aller Display" panose="02000503000000020003" pitchFamily="2" charset="77"/>
              </a:rPr>
              <a:t>PRIDE</a:t>
            </a:r>
          </a:p>
        </p:txBody>
      </p:sp>
    </p:spTree>
    <p:extLst>
      <p:ext uri="{BB962C8B-B14F-4D97-AF65-F5344CB8AC3E}">
        <p14:creationId xmlns:p14="http://schemas.microsoft.com/office/powerpoint/2010/main" val="22008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BD908-F1E3-3A34-F4CC-9BE247EEDB59}"/>
              </a:ext>
            </a:extLst>
          </p:cNvPr>
          <p:cNvSpPr>
            <a:spLocks noGrp="1"/>
          </p:cNvSpPr>
          <p:nvPr>
            <p:ph type="body" sz="quarter" idx="10"/>
          </p:nvPr>
        </p:nvSpPr>
        <p:spPr>
          <a:xfrm>
            <a:off x="891540" y="1005840"/>
            <a:ext cx="10447020" cy="7484528"/>
          </a:xfrm>
        </p:spPr>
        <p:txBody>
          <a:bodyPr anchor="t"/>
          <a:lstStyle/>
          <a:p>
            <a:r>
              <a:rPr lang="en-US" sz="4500" b="0" dirty="0">
                <a:solidFill>
                  <a:schemeClr val="tx1">
                    <a:lumMod val="75000"/>
                    <a:lumOff val="25000"/>
                  </a:schemeClr>
                </a:solidFill>
                <a:effectLst/>
                <a:latin typeface="Helvetica" pitchFamily="2" charset="0"/>
              </a:rPr>
              <a:t>WRITE IT DOWN!</a:t>
            </a:r>
          </a:p>
          <a:p>
            <a:endParaRPr lang="en-US" sz="4500" b="0" dirty="0">
              <a:solidFill>
                <a:schemeClr val="tx1">
                  <a:lumMod val="75000"/>
                  <a:lumOff val="25000"/>
                </a:schemeClr>
              </a:solidFill>
              <a:latin typeface="Helvetica" pitchFamily="2" charset="0"/>
            </a:endParaRPr>
          </a:p>
          <a:p>
            <a:r>
              <a:rPr lang="en-US" sz="9000" b="0" dirty="0">
                <a:solidFill>
                  <a:schemeClr val="bg1"/>
                </a:solidFill>
                <a:latin typeface="Aller Display" panose="02000503000000020003" pitchFamily="2" charset="77"/>
              </a:rPr>
              <a:t>Humility unites.</a:t>
            </a:r>
          </a:p>
          <a:p>
            <a:r>
              <a:rPr lang="en-US" sz="9000" b="0" dirty="0">
                <a:solidFill>
                  <a:schemeClr val="bg1"/>
                </a:solidFill>
                <a:effectLst/>
                <a:latin typeface="Aller Display" panose="02000503000000020003" pitchFamily="2" charset="77"/>
              </a:rPr>
              <a:t>Pride divides.</a:t>
            </a:r>
            <a:endParaRPr lang="en-US" sz="9000" dirty="0">
              <a:solidFill>
                <a:schemeClr val="bg1"/>
              </a:solidFill>
              <a:effectLst/>
              <a:latin typeface="Aller Display" panose="02000503000000020003" pitchFamily="2" charset="77"/>
            </a:endParaRPr>
          </a:p>
        </p:txBody>
      </p:sp>
    </p:spTree>
    <p:extLst>
      <p:ext uri="{BB962C8B-B14F-4D97-AF65-F5344CB8AC3E}">
        <p14:creationId xmlns:p14="http://schemas.microsoft.com/office/powerpoint/2010/main" val="3968026738"/>
      </p:ext>
    </p:extLst>
  </p:cSld>
  <p:clrMapOvr>
    <a:masterClrMapping/>
  </p:clrMapOvr>
</p:sld>
</file>

<file path=ppt/theme/theme1.xml><?xml version="1.0" encoding="utf-8"?>
<a:theme xmlns:a="http://schemas.openxmlformats.org/drawingml/2006/main" name="Send Reviv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Revival" id="{D4668FC4-7F77-AC49-86B6-0906F20D9DE6}" vid="{9C09F523-23EA-E446-B635-9DB3BFDC99F4}"/>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Send Revival</Template>
  <TotalTime>7512</TotalTime>
  <Words>1331</Words>
  <Application>Microsoft Office PowerPoint</Application>
  <PresentationFormat>Widescreen</PresentationFormat>
  <Paragraphs>154</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Send Revival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Franco</dc:creator>
  <cp:lastModifiedBy>Shawn Franco</cp:lastModifiedBy>
  <cp:revision>12</cp:revision>
  <cp:lastPrinted>2023-01-08T13:40:31Z</cp:lastPrinted>
  <dcterms:created xsi:type="dcterms:W3CDTF">2022-12-30T20:23:38Z</dcterms:created>
  <dcterms:modified xsi:type="dcterms:W3CDTF">2023-02-05T18:09:24Z</dcterms:modified>
</cp:coreProperties>
</file>