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23"/>
  </p:notesMasterIdLst>
  <p:sldIdLst>
    <p:sldId id="285" r:id="rId2"/>
    <p:sldId id="274" r:id="rId3"/>
    <p:sldId id="265" r:id="rId4"/>
    <p:sldId id="273" r:id="rId5"/>
    <p:sldId id="272" r:id="rId6"/>
    <p:sldId id="264" r:id="rId7"/>
    <p:sldId id="282" r:id="rId8"/>
    <p:sldId id="266" r:id="rId9"/>
    <p:sldId id="261" r:id="rId10"/>
    <p:sldId id="276" r:id="rId11"/>
    <p:sldId id="287" r:id="rId12"/>
    <p:sldId id="286" r:id="rId13"/>
    <p:sldId id="267" r:id="rId14"/>
    <p:sldId id="268" r:id="rId15"/>
    <p:sldId id="270" r:id="rId16"/>
    <p:sldId id="269" r:id="rId17"/>
    <p:sldId id="271" r:id="rId18"/>
    <p:sldId id="279" r:id="rId19"/>
    <p:sldId id="278" r:id="rId20"/>
    <p:sldId id="262" r:id="rId21"/>
    <p:sldId id="284" r:id="rId2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3D8"/>
    <a:srgbClr val="F16A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AC4940-993E-4F40-8574-C6760ABC25B3}" v="61" dt="2023-01-08T13:40:23.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3"/>
    <p:restoredTop sz="69204"/>
  </p:normalViewPr>
  <p:slideViewPr>
    <p:cSldViewPr snapToGrid="0" showGuides="1">
      <p:cViewPr varScale="1">
        <p:scale>
          <a:sx n="81" d="100"/>
          <a:sy n="81" d="100"/>
        </p:scale>
        <p:origin x="1760" y="18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C42B01B-A0A5-CC45-8C7B-AAC4EA0C1189}" type="datetimeFigureOut">
              <a:rPr lang="en-US" smtClean="0"/>
              <a:t>1/8/2023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6C20C74-F52F-464F-86A3-EC4C827BBCA9}" type="slidenum">
              <a:rPr lang="en-US" smtClean="0"/>
              <a:t>‹#›</a:t>
            </a:fld>
            <a:endParaRPr lang="en-US"/>
          </a:p>
        </p:txBody>
      </p:sp>
    </p:spTree>
    <p:extLst>
      <p:ext uri="{BB962C8B-B14F-4D97-AF65-F5344CB8AC3E}">
        <p14:creationId xmlns:p14="http://schemas.microsoft.com/office/powerpoint/2010/main" val="3981375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what we all need.</a:t>
            </a:r>
          </a:p>
          <a:p>
            <a:endParaRPr lang="en-US" dirty="0"/>
          </a:p>
          <a:p>
            <a:r>
              <a:rPr lang="en-US" dirty="0"/>
              <a:t>Whether you are a Christian or not you know you need it.</a:t>
            </a:r>
          </a:p>
          <a:p>
            <a:endParaRPr lang="en-US" dirty="0"/>
          </a:p>
          <a:p>
            <a:r>
              <a:rPr lang="en-US" dirty="0"/>
              <a:t>Why we make New year’s resolutions</a:t>
            </a:r>
          </a:p>
        </p:txBody>
      </p:sp>
      <p:sp>
        <p:nvSpPr>
          <p:cNvPr id="4" name="Slide Number Placeholder 3"/>
          <p:cNvSpPr>
            <a:spLocks noGrp="1"/>
          </p:cNvSpPr>
          <p:nvPr>
            <p:ph type="sldNum" sz="quarter" idx="5"/>
          </p:nvPr>
        </p:nvSpPr>
        <p:spPr/>
        <p:txBody>
          <a:bodyPr/>
          <a:lstStyle/>
          <a:p>
            <a:fld id="{C6C20C74-F52F-464F-86A3-EC4C827BBCA9}" type="slidenum">
              <a:rPr lang="en-US" smtClean="0"/>
              <a:t>1</a:t>
            </a:fld>
            <a:endParaRPr lang="en-US"/>
          </a:p>
        </p:txBody>
      </p:sp>
    </p:spTree>
    <p:extLst>
      <p:ext uri="{BB962C8B-B14F-4D97-AF65-F5344CB8AC3E}">
        <p14:creationId xmlns:p14="http://schemas.microsoft.com/office/powerpoint/2010/main" val="694098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you hoping will bring you life?</a:t>
            </a:r>
          </a:p>
          <a:p>
            <a:r>
              <a:rPr lang="en-US" dirty="0"/>
              <a:t>What are you turning to – worshiping for it?</a:t>
            </a:r>
          </a:p>
          <a:p>
            <a:r>
              <a:rPr lang="en-US" dirty="0"/>
              <a:t>How are you trying to feel loved and love yourself?</a:t>
            </a:r>
          </a:p>
          <a:p>
            <a:r>
              <a:rPr lang="en-US" dirty="0"/>
              <a:t>Where are you looking?</a:t>
            </a:r>
          </a:p>
          <a:p>
            <a:r>
              <a:rPr lang="en-US" dirty="0"/>
              <a:t>ALL OF US KNOW THESE TWO SOMEWHAT . . .</a:t>
            </a:r>
          </a:p>
        </p:txBody>
      </p:sp>
      <p:sp>
        <p:nvSpPr>
          <p:cNvPr id="4" name="Slide Number Placeholder 3"/>
          <p:cNvSpPr>
            <a:spLocks noGrp="1"/>
          </p:cNvSpPr>
          <p:nvPr>
            <p:ph type="sldNum" sz="quarter" idx="5"/>
          </p:nvPr>
        </p:nvSpPr>
        <p:spPr/>
        <p:txBody>
          <a:bodyPr/>
          <a:lstStyle/>
          <a:p>
            <a:fld id="{C6C20C74-F52F-464F-86A3-EC4C827BBCA9}" type="slidenum">
              <a:rPr lang="en-US" smtClean="0"/>
              <a:t>10</a:t>
            </a:fld>
            <a:endParaRPr lang="en-US"/>
          </a:p>
        </p:txBody>
      </p:sp>
    </p:spTree>
    <p:extLst>
      <p:ext uri="{BB962C8B-B14F-4D97-AF65-F5344CB8AC3E}">
        <p14:creationId xmlns:p14="http://schemas.microsoft.com/office/powerpoint/2010/main" val="2918292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near death of Damar Hamlin last Sunday</a:t>
            </a:r>
          </a:p>
          <a:p>
            <a:r>
              <a:rPr lang="en-US" dirty="0"/>
              <a:t>Everyone knew they had one need – Hamlin needed to be revived</a:t>
            </a:r>
          </a:p>
          <a:p>
            <a:r>
              <a:rPr lang="en-US" dirty="0"/>
              <a:t>Everyone there a conviction: God can do this</a:t>
            </a:r>
          </a:p>
          <a:p>
            <a:r>
              <a:rPr lang="en-US" dirty="0"/>
              <a:t>Those without 3 decisions – for their to be life</a:t>
            </a:r>
          </a:p>
          <a:p>
            <a:r>
              <a:rPr lang="en-US" dirty="0"/>
              <a:t>What Damar needed – we have to decide to do as well</a:t>
            </a:r>
          </a:p>
        </p:txBody>
      </p:sp>
      <p:sp>
        <p:nvSpPr>
          <p:cNvPr id="4" name="Slide Number Placeholder 3"/>
          <p:cNvSpPr>
            <a:spLocks noGrp="1"/>
          </p:cNvSpPr>
          <p:nvPr>
            <p:ph type="sldNum" sz="quarter" idx="5"/>
          </p:nvPr>
        </p:nvSpPr>
        <p:spPr/>
        <p:txBody>
          <a:bodyPr/>
          <a:lstStyle/>
          <a:p>
            <a:fld id="{C6C20C74-F52F-464F-86A3-EC4C827BBCA9}" type="slidenum">
              <a:rPr lang="en-US" smtClean="0"/>
              <a:t>11</a:t>
            </a:fld>
            <a:endParaRPr lang="en-US"/>
          </a:p>
        </p:txBody>
      </p:sp>
    </p:spTree>
    <p:extLst>
      <p:ext uri="{BB962C8B-B14F-4D97-AF65-F5344CB8AC3E}">
        <p14:creationId xmlns:p14="http://schemas.microsoft.com/office/powerpoint/2010/main" val="81251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is our resolution and our conviction</a:t>
            </a:r>
          </a:p>
          <a:p>
            <a:r>
              <a:rPr lang="en-US" dirty="0"/>
              <a:t>Then we turn to Jesus and His word</a:t>
            </a:r>
          </a:p>
          <a:p>
            <a:r>
              <a:rPr lang="en-US" dirty="0"/>
              <a:t>How to get there (resolved!)</a:t>
            </a:r>
          </a:p>
          <a:p>
            <a:endParaRPr lang="en-US" dirty="0"/>
          </a:p>
          <a:p>
            <a:r>
              <a:rPr lang="en-US" dirty="0"/>
              <a:t>John 15 – Jesus talks about how to have life</a:t>
            </a:r>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12</a:t>
            </a:fld>
            <a:endParaRPr lang="en-US"/>
          </a:p>
        </p:txBody>
      </p:sp>
    </p:spTree>
    <p:extLst>
      <p:ext uri="{BB962C8B-B14F-4D97-AF65-F5344CB8AC3E}">
        <p14:creationId xmlns:p14="http://schemas.microsoft.com/office/powerpoint/2010/main" val="3067011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the true vine – source of life</a:t>
            </a:r>
          </a:p>
          <a:p>
            <a:r>
              <a:rPr lang="en-US" dirty="0"/>
              <a:t>[give out dead branches]</a:t>
            </a:r>
          </a:p>
          <a:p>
            <a:endParaRPr lang="en-US" dirty="0"/>
          </a:p>
          <a:p>
            <a:r>
              <a:rPr lang="en-US" dirty="0"/>
              <a:t>Notice three decisions (highlighted words)</a:t>
            </a:r>
          </a:p>
          <a:p>
            <a:r>
              <a:rPr lang="en-US" dirty="0"/>
              <a:t>First abide</a:t>
            </a:r>
          </a:p>
        </p:txBody>
      </p:sp>
      <p:sp>
        <p:nvSpPr>
          <p:cNvPr id="4" name="Slide Number Placeholder 3"/>
          <p:cNvSpPr>
            <a:spLocks noGrp="1"/>
          </p:cNvSpPr>
          <p:nvPr>
            <p:ph type="sldNum" sz="quarter" idx="5"/>
          </p:nvPr>
        </p:nvSpPr>
        <p:spPr/>
        <p:txBody>
          <a:bodyPr/>
          <a:lstStyle/>
          <a:p>
            <a:fld id="{C6C20C74-F52F-464F-86A3-EC4C827BBCA9}" type="slidenum">
              <a:rPr lang="en-US" smtClean="0"/>
              <a:t>13</a:t>
            </a:fld>
            <a:endParaRPr lang="en-US"/>
          </a:p>
        </p:txBody>
      </p:sp>
    </p:spTree>
    <p:extLst>
      <p:ext uri="{BB962C8B-B14F-4D97-AF65-F5344CB8AC3E}">
        <p14:creationId xmlns:p14="http://schemas.microsoft.com/office/powerpoint/2010/main" val="777925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–idea of fruit</a:t>
            </a:r>
          </a:p>
        </p:txBody>
      </p:sp>
      <p:sp>
        <p:nvSpPr>
          <p:cNvPr id="4" name="Slide Number Placeholder 3"/>
          <p:cNvSpPr>
            <a:spLocks noGrp="1"/>
          </p:cNvSpPr>
          <p:nvPr>
            <p:ph type="sldNum" sz="quarter" idx="5"/>
          </p:nvPr>
        </p:nvSpPr>
        <p:spPr/>
        <p:txBody>
          <a:bodyPr/>
          <a:lstStyle/>
          <a:p>
            <a:fld id="{C6C20C74-F52F-464F-86A3-EC4C827BBCA9}" type="slidenum">
              <a:rPr lang="en-US" smtClean="0"/>
              <a:t>14</a:t>
            </a:fld>
            <a:endParaRPr lang="en-US"/>
          </a:p>
        </p:txBody>
      </p:sp>
    </p:spTree>
    <p:extLst>
      <p:ext uri="{BB962C8B-B14F-4D97-AF65-F5344CB8AC3E}">
        <p14:creationId xmlns:p14="http://schemas.microsoft.com/office/powerpoint/2010/main" val="2242086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the third – love another</a:t>
            </a:r>
          </a:p>
          <a:p>
            <a:endParaRPr lang="en-US" dirty="0"/>
          </a:p>
          <a:p>
            <a:r>
              <a:rPr lang="en-US" dirty="0"/>
              <a:t>Jesus’ teaching show if we want to be revived</a:t>
            </a:r>
          </a:p>
          <a:p>
            <a:r>
              <a:rPr lang="en-US" dirty="0"/>
              <a:t>Three areas –which mean three choices</a:t>
            </a:r>
          </a:p>
          <a:p>
            <a:r>
              <a:rPr lang="en-US" dirty="0"/>
              <a:t>How we repent and return to God’s word so he can send life</a:t>
            </a:r>
          </a:p>
        </p:txBody>
      </p:sp>
      <p:sp>
        <p:nvSpPr>
          <p:cNvPr id="4" name="Slide Number Placeholder 3"/>
          <p:cNvSpPr>
            <a:spLocks noGrp="1"/>
          </p:cNvSpPr>
          <p:nvPr>
            <p:ph type="sldNum" sz="quarter" idx="5"/>
          </p:nvPr>
        </p:nvSpPr>
        <p:spPr/>
        <p:txBody>
          <a:bodyPr/>
          <a:lstStyle/>
          <a:p>
            <a:fld id="{C6C20C74-F52F-464F-86A3-EC4C827BBCA9}" type="slidenum">
              <a:rPr lang="en-US" smtClean="0"/>
              <a:t>16</a:t>
            </a:fld>
            <a:endParaRPr lang="en-US"/>
          </a:p>
        </p:txBody>
      </p:sp>
    </p:spTree>
    <p:extLst>
      <p:ext uri="{BB962C8B-B14F-4D97-AF65-F5344CB8AC3E}">
        <p14:creationId xmlns:p14="http://schemas.microsoft.com/office/powerpoint/2010/main" val="2944781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VERSE 7 – IF YOU ABIDE IN ME &amp; MY WORDS IN YOU</a:t>
            </a:r>
            <a:endParaRPr lang="en-US" sz="1200" dirty="0">
              <a:effectLst/>
              <a:latin typeface="Calibri" panose="020F0502020204030204" pitchFamily="34" charset="0"/>
              <a:cs typeface="Calibri" panose="020F0502020204030204" pitchFamily="34" charset="0"/>
            </a:endParaRPr>
          </a:p>
          <a:p>
            <a:r>
              <a:rPr lang="en-US" sz="1200" dirty="0">
                <a:effectLst/>
                <a:latin typeface="Calibri" panose="020F0502020204030204" pitchFamily="34" charset="0"/>
                <a:cs typeface="Calibri" panose="020F0502020204030204" pitchFamily="34" charset="0"/>
              </a:rPr>
              <a:t>21 days make more time: not to read but hear him speak to you</a:t>
            </a:r>
          </a:p>
          <a:p>
            <a:r>
              <a:rPr lang="en-US" sz="1200" dirty="0">
                <a:effectLst/>
                <a:latin typeface="Calibri" panose="020F0502020204030204" pitchFamily="34" charset="0"/>
                <a:cs typeface="Calibri" panose="020F0502020204030204" pitchFamily="34" charset="0"/>
              </a:rPr>
              <a:t>In the beginning was the word!</a:t>
            </a:r>
          </a:p>
          <a:p>
            <a:r>
              <a:rPr lang="en-US" sz="1200" i="1" dirty="0">
                <a:effectLst/>
                <a:latin typeface="Calibri" panose="020F0502020204030204" pitchFamily="34" charset="0"/>
                <a:cs typeface="Calibri" panose="020F0502020204030204" pitchFamily="34" charset="0"/>
              </a:rPr>
              <a:t>“Father in Heaven I choose Your word”</a:t>
            </a:r>
          </a:p>
          <a:p>
            <a:r>
              <a:rPr lang="en-US" sz="1200" i="1" dirty="0">
                <a:effectLst/>
                <a:latin typeface="Calibri" panose="020F0502020204030204" pitchFamily="34" charset="0"/>
                <a:cs typeface="Calibri" panose="020F0502020204030204" pitchFamily="34" charset="0"/>
              </a:rPr>
              <a:t>OUR HOUSE – HANGRY – SO HUNGRY EFFECTS EMOTIONS</a:t>
            </a:r>
          </a:p>
          <a:p>
            <a:endParaRPr lang="en-US" sz="120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17</a:t>
            </a:fld>
            <a:endParaRPr lang="en-US"/>
          </a:p>
        </p:txBody>
      </p:sp>
    </p:spTree>
    <p:extLst>
      <p:ext uri="{BB962C8B-B14F-4D97-AF65-F5344CB8AC3E}">
        <p14:creationId xmlns:p14="http://schemas.microsoft.com/office/powerpoint/2010/main" val="2406910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V10 </a:t>
            </a:r>
            <a:r>
              <a:rPr lang="en-US" sz="1200" b="1" dirty="0">
                <a:effectLst/>
                <a:latin typeface="Calibri" panose="020F0502020204030204" pitchFamily="34" charset="0"/>
                <a:ea typeface="Calibri" panose="020F0502020204030204" pitchFamily="34" charset="0"/>
                <a:cs typeface="Calibri" panose="020F0502020204030204" pitchFamily="34" charset="0"/>
              </a:rPr>
              <a:t>f you keep my commandments, you will </a:t>
            </a:r>
            <a:r>
              <a:rPr lang="en-US" sz="1200" b="1"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a:t>
            </a:r>
            <a:r>
              <a:rPr lang="en-US" sz="1200" b="1" dirty="0">
                <a:effectLst/>
                <a:latin typeface="Calibri" panose="020F0502020204030204" pitchFamily="34" charset="0"/>
                <a:ea typeface="Calibri" panose="020F0502020204030204" pitchFamily="34" charset="0"/>
                <a:cs typeface="Calibri" panose="020F0502020204030204" pitchFamily="34" charset="0"/>
              </a:rPr>
              <a:t> in my love, </a:t>
            </a:r>
          </a:p>
          <a:p>
            <a:r>
              <a:rPr lang="en-US" sz="1200" dirty="0">
                <a:effectLst/>
                <a:latin typeface="Calibri" panose="020F0502020204030204" pitchFamily="34" charset="0"/>
                <a:cs typeface="Calibri" panose="020F0502020204030204" pitchFamily="34" charset="0"/>
              </a:rPr>
              <a:t>V13 </a:t>
            </a:r>
            <a:r>
              <a:rPr lang="en-US" sz="1200" dirty="0">
                <a:effectLst/>
                <a:latin typeface="Calibri" panose="020F0502020204030204" pitchFamily="34" charset="0"/>
                <a:ea typeface="Calibri" panose="020F0502020204030204" pitchFamily="34" charset="0"/>
                <a:cs typeface="Calibri" panose="020F0502020204030204" pitchFamily="34" charset="0"/>
              </a:rPr>
              <a:t>This is my commandment, that you </a:t>
            </a:r>
            <a:r>
              <a:rPr lang="en-US" sz="1200" dirty="0">
                <a:solidFill>
                  <a:schemeClr val="accent2">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love one another </a:t>
            </a:r>
            <a:endParaRPr lang="en-US" sz="1200" dirty="0">
              <a:solidFill>
                <a:schemeClr val="accent2">
                  <a:lumMod val="60000"/>
                  <a:lumOff val="40000"/>
                </a:schemeClr>
              </a:solidFill>
              <a:effectLst/>
              <a:latin typeface="Calibri" panose="020F0502020204030204" pitchFamily="34" charset="0"/>
              <a:cs typeface="Calibri" panose="020F0502020204030204" pitchFamily="34" charset="0"/>
            </a:endParaRPr>
          </a:p>
          <a:p>
            <a:r>
              <a:rPr lang="en-US" sz="1200" dirty="0">
                <a:solidFill>
                  <a:schemeClr val="accent2">
                    <a:lumMod val="60000"/>
                    <a:lumOff val="40000"/>
                  </a:schemeClr>
                </a:solidFill>
                <a:effectLst/>
                <a:latin typeface="Calibri" panose="020F0502020204030204" pitchFamily="34" charset="0"/>
                <a:cs typeface="Calibri" panose="020F0502020204030204" pitchFamily="34" charset="0"/>
              </a:rPr>
              <a:t>First disciples were devoted to being together (Act 2, Heb 10:25)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not neglecting to meet together, as is the habit of some, but encouraging one another</a:t>
            </a:r>
          </a:p>
          <a:p>
            <a:r>
              <a:rPr lang="en-US" dirty="0"/>
              <a:t>3 DECEIVED: DRIVING, HUMOR, LISTENING (4</a:t>
            </a:r>
            <a:r>
              <a:rPr lang="en-US" baseline="30000" dirty="0"/>
              <a:t>TH</a:t>
            </a:r>
            <a:r>
              <a:rPr lang="en-US" dirty="0"/>
              <a:t> FOLLOWING – NEED OTHERS)</a:t>
            </a:r>
          </a:p>
        </p:txBody>
      </p:sp>
      <p:sp>
        <p:nvSpPr>
          <p:cNvPr id="4" name="Slide Number Placeholder 3"/>
          <p:cNvSpPr>
            <a:spLocks noGrp="1"/>
          </p:cNvSpPr>
          <p:nvPr>
            <p:ph type="sldNum" sz="quarter" idx="5"/>
          </p:nvPr>
        </p:nvSpPr>
        <p:spPr/>
        <p:txBody>
          <a:bodyPr/>
          <a:lstStyle/>
          <a:p>
            <a:fld id="{C6C20C74-F52F-464F-86A3-EC4C827BBCA9}" type="slidenum">
              <a:rPr lang="en-US" smtClean="0"/>
              <a:t>18</a:t>
            </a:fld>
            <a:endParaRPr lang="en-US"/>
          </a:p>
        </p:txBody>
      </p:sp>
    </p:spTree>
    <p:extLst>
      <p:ext uri="{BB962C8B-B14F-4D97-AF65-F5344CB8AC3E}">
        <p14:creationId xmlns:p14="http://schemas.microsoft.com/office/powerpoint/2010/main" val="405759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Debate – veg or fruit / cucumbers (f), olives (f), tomato(f), </a:t>
            </a:r>
          </a:p>
          <a:p>
            <a:r>
              <a:rPr lang="en-US" dirty="0"/>
              <a:t>Fruit – the seed bearing structure of a flowering plant</a:t>
            </a:r>
          </a:p>
          <a:p>
            <a:r>
              <a:rPr lang="en-US" dirty="0"/>
              <a:t>Veg – any other edible part of a plant {STOP BEING A VEG]</a:t>
            </a:r>
          </a:p>
          <a:p>
            <a:r>
              <a:rPr lang="en-US" dirty="0"/>
              <a:t>Seed is what – life – who is that? Jesus</a:t>
            </a:r>
          </a:p>
          <a:p>
            <a:r>
              <a:rPr lang="en-US" b="1" dirty="0"/>
              <a:t>During these 21 days – choose to share His life</a:t>
            </a:r>
          </a:p>
          <a:p>
            <a:r>
              <a:rPr lang="en-US" dirty="0"/>
              <a:t>Giving / serving/ encouragement / listening</a:t>
            </a:r>
          </a:p>
        </p:txBody>
      </p:sp>
      <p:sp>
        <p:nvSpPr>
          <p:cNvPr id="4" name="Slide Number Placeholder 3"/>
          <p:cNvSpPr>
            <a:spLocks noGrp="1"/>
          </p:cNvSpPr>
          <p:nvPr>
            <p:ph type="sldNum" sz="quarter" idx="5"/>
          </p:nvPr>
        </p:nvSpPr>
        <p:spPr/>
        <p:txBody>
          <a:bodyPr/>
          <a:lstStyle/>
          <a:p>
            <a:fld id="{C6C20C74-F52F-464F-86A3-EC4C827BBCA9}" type="slidenum">
              <a:rPr lang="en-US" smtClean="0"/>
              <a:t>19</a:t>
            </a:fld>
            <a:endParaRPr lang="en-US"/>
          </a:p>
        </p:txBody>
      </p:sp>
    </p:spTree>
    <p:extLst>
      <p:ext uri="{BB962C8B-B14F-4D97-AF65-F5344CB8AC3E}">
        <p14:creationId xmlns:p14="http://schemas.microsoft.com/office/powerpoint/2010/main" val="1027810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today – invite others to do it with you</a:t>
            </a:r>
          </a:p>
          <a:p>
            <a:r>
              <a:rPr lang="en-US" dirty="0"/>
              <a:t>Three questions:</a:t>
            </a:r>
          </a:p>
          <a:p>
            <a:pPr marL="228600" indent="-228600">
              <a:buAutoNum type="arabicPeriod"/>
            </a:pPr>
            <a:r>
              <a:rPr lang="en-US" dirty="0"/>
              <a:t>What part of life given up will be revived</a:t>
            </a:r>
          </a:p>
          <a:p>
            <a:pPr marL="228600" indent="-228600">
              <a:buAutoNum type="arabicPeriod"/>
            </a:pPr>
            <a:r>
              <a:rPr lang="en-US" dirty="0"/>
              <a:t>Will you turn to God instead of you/world</a:t>
            </a:r>
          </a:p>
          <a:p>
            <a:pPr marL="228600" indent="-228600">
              <a:buAutoNum type="arabicPeriod"/>
            </a:pPr>
            <a:r>
              <a:rPr lang="en-US" dirty="0"/>
              <a:t>Will join me in praying right now for revival?</a:t>
            </a:r>
          </a:p>
        </p:txBody>
      </p:sp>
      <p:sp>
        <p:nvSpPr>
          <p:cNvPr id="4" name="Slide Number Placeholder 3"/>
          <p:cNvSpPr>
            <a:spLocks noGrp="1"/>
          </p:cNvSpPr>
          <p:nvPr>
            <p:ph type="sldNum" sz="quarter" idx="5"/>
          </p:nvPr>
        </p:nvSpPr>
        <p:spPr/>
        <p:txBody>
          <a:bodyPr/>
          <a:lstStyle/>
          <a:p>
            <a:fld id="{C6C20C74-F52F-464F-86A3-EC4C827BBCA9}" type="slidenum">
              <a:rPr lang="en-US" smtClean="0"/>
              <a:t>20</a:t>
            </a:fld>
            <a:endParaRPr lang="en-US"/>
          </a:p>
        </p:txBody>
      </p:sp>
    </p:spTree>
    <p:extLst>
      <p:ext uri="{BB962C8B-B14F-4D97-AF65-F5344CB8AC3E}">
        <p14:creationId xmlns:p14="http://schemas.microsoft.com/office/powerpoint/2010/main" val="260500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lose what life is supposed to be about</a:t>
            </a:r>
          </a:p>
          <a:p>
            <a:endParaRPr lang="en-US" dirty="0"/>
          </a:p>
          <a:p>
            <a:r>
              <a:rPr lang="en-US" dirty="0"/>
              <a:t>We know but we are not able</a:t>
            </a:r>
          </a:p>
          <a:p>
            <a:endParaRPr lang="en-US" dirty="0"/>
          </a:p>
          <a:p>
            <a:r>
              <a:rPr lang="en-US" dirty="0"/>
              <a:t>People in the Bible knew this</a:t>
            </a:r>
          </a:p>
          <a:p>
            <a:endParaRPr lang="en-US" dirty="0"/>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2</a:t>
            </a:fld>
            <a:endParaRPr lang="en-US"/>
          </a:p>
        </p:txBody>
      </p:sp>
    </p:spTree>
    <p:extLst>
      <p:ext uri="{BB962C8B-B14F-4D97-AF65-F5344CB8AC3E}">
        <p14:creationId xmlns:p14="http://schemas.microsoft.com/office/powerpoint/2010/main" val="2053962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prayers (else can’t do many)</a:t>
            </a:r>
          </a:p>
          <a:p>
            <a:r>
              <a:rPr lang="en-US" dirty="0"/>
              <a:t>Praying these verses</a:t>
            </a:r>
          </a:p>
          <a:p>
            <a:r>
              <a:rPr lang="en-US" dirty="0"/>
              <a:t>Or the 1 2 3</a:t>
            </a:r>
          </a:p>
          <a:p>
            <a:r>
              <a:rPr lang="en-US" dirty="0"/>
              <a:t>Let’s sing and then call out to God together</a:t>
            </a:r>
          </a:p>
        </p:txBody>
      </p:sp>
      <p:sp>
        <p:nvSpPr>
          <p:cNvPr id="4" name="Slide Number Placeholder 3"/>
          <p:cNvSpPr>
            <a:spLocks noGrp="1"/>
          </p:cNvSpPr>
          <p:nvPr>
            <p:ph type="sldNum" sz="quarter" idx="5"/>
          </p:nvPr>
        </p:nvSpPr>
        <p:spPr/>
        <p:txBody>
          <a:bodyPr/>
          <a:lstStyle/>
          <a:p>
            <a:fld id="{C6C20C74-F52F-464F-86A3-EC4C827BBCA9}" type="slidenum">
              <a:rPr lang="en-US" smtClean="0"/>
              <a:t>21</a:t>
            </a:fld>
            <a:endParaRPr lang="en-US"/>
          </a:p>
        </p:txBody>
      </p:sp>
    </p:spTree>
    <p:extLst>
      <p:ext uri="{BB962C8B-B14F-4D97-AF65-F5344CB8AC3E}">
        <p14:creationId xmlns:p14="http://schemas.microsoft.com/office/powerpoint/2010/main" val="73604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Habakkuk: we have lost our way &amp; are suffering</a:t>
            </a:r>
          </a:p>
          <a:p>
            <a:r>
              <a:rPr lang="en-US" dirty="0"/>
              <a:t>Hosea: sees the mess we have made of life: raise us up</a:t>
            </a:r>
          </a:p>
          <a:p>
            <a:r>
              <a:rPr lang="en-US" dirty="0"/>
              <a:t>Isaiah: we can’t reach you. You need to come down</a:t>
            </a:r>
          </a:p>
          <a:p>
            <a:endParaRPr lang="en-US" dirty="0"/>
          </a:p>
          <a:p>
            <a:r>
              <a:rPr lang="en-US" dirty="0"/>
              <a:t>We need change but can’t do it: Opposite of world</a:t>
            </a:r>
          </a:p>
        </p:txBody>
      </p:sp>
      <p:sp>
        <p:nvSpPr>
          <p:cNvPr id="4" name="Slide Number Placeholder 3"/>
          <p:cNvSpPr>
            <a:spLocks noGrp="1"/>
          </p:cNvSpPr>
          <p:nvPr>
            <p:ph type="sldNum" sz="quarter" idx="5"/>
          </p:nvPr>
        </p:nvSpPr>
        <p:spPr/>
        <p:txBody>
          <a:bodyPr/>
          <a:lstStyle/>
          <a:p>
            <a:fld id="{C6C20C74-F52F-464F-86A3-EC4C827BBCA9}" type="slidenum">
              <a:rPr lang="en-US" smtClean="0"/>
              <a:t>3</a:t>
            </a:fld>
            <a:endParaRPr lang="en-US"/>
          </a:p>
        </p:txBody>
      </p:sp>
    </p:spTree>
    <p:extLst>
      <p:ext uri="{BB962C8B-B14F-4D97-AF65-F5344CB8AC3E}">
        <p14:creationId xmlns:p14="http://schemas.microsoft.com/office/powerpoint/2010/main" val="386316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after person </a:t>
            </a:r>
          </a:p>
          <a:p>
            <a:r>
              <a:rPr lang="en-US" dirty="0"/>
              <a:t>this year I will find a way to </a:t>
            </a:r>
            <a:r>
              <a:rPr lang="en-US" dirty="0" err="1"/>
              <a:t>chang</a:t>
            </a:r>
            <a:br>
              <a:rPr lang="en-US" dirty="0"/>
            </a:br>
            <a:r>
              <a:rPr lang="en-US" dirty="0"/>
              <a:t>I’m going to do it.</a:t>
            </a:r>
          </a:p>
          <a:p>
            <a:r>
              <a:rPr lang="en-US" dirty="0"/>
              <a:t>No you won’t (91%)</a:t>
            </a:r>
          </a:p>
          <a:p>
            <a:r>
              <a:rPr lang="en-US" dirty="0"/>
              <a:t>You need one thing . . .</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4</a:t>
            </a:fld>
            <a:endParaRPr lang="en-US"/>
          </a:p>
        </p:txBody>
      </p:sp>
    </p:spTree>
    <p:extLst>
      <p:ext uri="{BB962C8B-B14F-4D97-AF65-F5344CB8AC3E}">
        <p14:creationId xmlns:p14="http://schemas.microsoft.com/office/powerpoint/2010/main" val="53167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0"/>
              </a:spcBef>
            </a:pPr>
            <a:r>
              <a:rPr lang="en-US" sz="1200" dirty="0">
                <a:solidFill>
                  <a:schemeClr val="tx1">
                    <a:lumMod val="75000"/>
                    <a:lumOff val="25000"/>
                  </a:schemeClr>
                </a:solidFill>
              </a:rPr>
              <a:t>This new year: one resolution! Not interested/open – resolved!</a:t>
            </a:r>
          </a:p>
          <a:p>
            <a:pPr algn="l">
              <a:spcBef>
                <a:spcPts val="0"/>
              </a:spcBef>
            </a:pPr>
            <a:r>
              <a:rPr lang="en-US" sz="1200" dirty="0">
                <a:solidFill>
                  <a:schemeClr val="tx1">
                    <a:lumMod val="75000"/>
                    <a:lumOff val="25000"/>
                  </a:schemeClr>
                </a:solidFill>
              </a:rPr>
              <a:t>We can’t revive ourselves - </a:t>
            </a:r>
            <a:r>
              <a:rPr lang="en-US" sz="1200" dirty="0"/>
              <a:t>only God can.</a:t>
            </a:r>
          </a:p>
          <a:p>
            <a:pPr algn="l">
              <a:spcBef>
                <a:spcPts val="0"/>
              </a:spcBef>
            </a:pPr>
            <a:r>
              <a:rPr lang="en-US" sz="1200" dirty="0">
                <a:solidFill>
                  <a:schemeClr val="tx1">
                    <a:lumMod val="75000"/>
                    <a:lumOff val="25000"/>
                  </a:schemeClr>
                </a:solidFill>
              </a:rPr>
              <a:t>We can’t create revival but </a:t>
            </a:r>
            <a:r>
              <a:rPr lang="en-US" sz="1200" dirty="0"/>
              <a:t>we can only repent of what hinders it.</a:t>
            </a:r>
          </a:p>
          <a:p>
            <a:pPr algn="l">
              <a:spcBef>
                <a:spcPts val="0"/>
              </a:spcBef>
            </a:pPr>
            <a:r>
              <a:rPr lang="en-US" sz="1200" dirty="0">
                <a:solidFill>
                  <a:schemeClr val="tx1">
                    <a:lumMod val="75000"/>
                    <a:lumOff val="25000"/>
                  </a:schemeClr>
                </a:solidFill>
              </a:rPr>
              <a:t>We can’t reach God but we can</a:t>
            </a:r>
            <a:r>
              <a:rPr lang="en-US" sz="1200" dirty="0"/>
              <a:t> return to obedience to His Word</a:t>
            </a:r>
          </a:p>
          <a:p>
            <a:r>
              <a:rPr lang="en-US" dirty="0"/>
              <a:t>Revival is not a planned service or emotionalism . . . </a:t>
            </a:r>
          </a:p>
          <a:p>
            <a:endParaRPr lang="en-US" dirty="0"/>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5</a:t>
            </a:fld>
            <a:endParaRPr lang="en-US"/>
          </a:p>
        </p:txBody>
      </p:sp>
    </p:spTree>
    <p:extLst>
      <p:ext uri="{BB962C8B-B14F-4D97-AF65-F5344CB8AC3E}">
        <p14:creationId xmlns:p14="http://schemas.microsoft.com/office/powerpoint/2010/main" val="3692741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Revival isn’t about emotions</a:t>
            </a:r>
          </a:p>
          <a:p>
            <a:r>
              <a:rPr lang="en-US" dirty="0"/>
              <a:t>It’s about devotion to His Word</a:t>
            </a:r>
          </a:p>
          <a:p>
            <a:r>
              <a:rPr lang="en-US" dirty="0"/>
              <a:t>Returning to the only one who brings life</a:t>
            </a:r>
          </a:p>
          <a:p>
            <a:r>
              <a:rPr lang="en-US" dirty="0"/>
              <a:t>Clearing the clutter of this world in our hearts &amp; lives</a:t>
            </a:r>
          </a:p>
          <a:p>
            <a:r>
              <a:rPr lang="en-US" dirty="0"/>
              <a:t>Its getting back to what life and church should be…</a:t>
            </a:r>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6</a:t>
            </a:fld>
            <a:endParaRPr lang="en-US"/>
          </a:p>
        </p:txBody>
      </p:sp>
    </p:spTree>
    <p:extLst>
      <p:ext uri="{BB962C8B-B14F-4D97-AF65-F5344CB8AC3E}">
        <p14:creationId xmlns:p14="http://schemas.microsoft.com/office/powerpoint/2010/main" val="2327605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why we start this year 21 days!</a:t>
            </a:r>
          </a:p>
          <a:p>
            <a:endParaRPr lang="en-US" dirty="0"/>
          </a:p>
          <a:p>
            <a:r>
              <a:rPr lang="en-US" dirty="0"/>
              <a:t>Because if we want revive what life is all about</a:t>
            </a:r>
          </a:p>
          <a:p>
            <a:r>
              <a:rPr lang="en-US" dirty="0"/>
              <a:t>If we want to revive love is all about . . .</a:t>
            </a:r>
          </a:p>
        </p:txBody>
      </p:sp>
      <p:sp>
        <p:nvSpPr>
          <p:cNvPr id="4" name="Slide Number Placeholder 3"/>
          <p:cNvSpPr>
            <a:spLocks noGrp="1"/>
          </p:cNvSpPr>
          <p:nvPr>
            <p:ph type="sldNum" sz="quarter" idx="5"/>
          </p:nvPr>
        </p:nvSpPr>
        <p:spPr/>
        <p:txBody>
          <a:bodyPr/>
          <a:lstStyle/>
          <a:p>
            <a:fld id="{C6C20C74-F52F-464F-86A3-EC4C827BBCA9}" type="slidenum">
              <a:rPr lang="en-US" smtClean="0"/>
              <a:t>7</a:t>
            </a:fld>
            <a:endParaRPr lang="en-US"/>
          </a:p>
        </p:txBody>
      </p:sp>
    </p:spTree>
    <p:extLst>
      <p:ext uri="{BB962C8B-B14F-4D97-AF65-F5344CB8AC3E}">
        <p14:creationId xmlns:p14="http://schemas.microsoft.com/office/powerpoint/2010/main" val="158149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create: only discover, harness, use</a:t>
            </a:r>
          </a:p>
          <a:p>
            <a:r>
              <a:rPr lang="en-US" dirty="0"/>
              <a:t>And so only God can recreate life in us!!!</a:t>
            </a:r>
          </a:p>
          <a:p>
            <a:r>
              <a:rPr lang="en-US" dirty="0"/>
              <a:t>We don’t love. Can’t love ourselves. Only vessel for God</a:t>
            </a:r>
          </a:p>
          <a:p>
            <a:r>
              <a:rPr lang="en-US" dirty="0"/>
              <a:t>Only God is perfect &amp; unfailing love.</a:t>
            </a:r>
          </a:p>
          <a:p>
            <a:r>
              <a:rPr lang="en-US" dirty="0"/>
              <a:t>Chicken Fiesta – ONLY PLACE TO GET YELLOW SAUCE</a:t>
            </a:r>
          </a:p>
        </p:txBody>
      </p:sp>
      <p:sp>
        <p:nvSpPr>
          <p:cNvPr id="4" name="Slide Number Placeholder 3"/>
          <p:cNvSpPr>
            <a:spLocks noGrp="1"/>
          </p:cNvSpPr>
          <p:nvPr>
            <p:ph type="sldNum" sz="quarter" idx="5"/>
          </p:nvPr>
        </p:nvSpPr>
        <p:spPr/>
        <p:txBody>
          <a:bodyPr/>
          <a:lstStyle/>
          <a:p>
            <a:fld id="{C6C20C74-F52F-464F-86A3-EC4C827BBCA9}" type="slidenum">
              <a:rPr lang="en-US" smtClean="0"/>
              <a:t>8</a:t>
            </a:fld>
            <a:endParaRPr lang="en-US"/>
          </a:p>
        </p:txBody>
      </p:sp>
    </p:spTree>
    <p:extLst>
      <p:ext uri="{BB962C8B-B14F-4D97-AF65-F5344CB8AC3E}">
        <p14:creationId xmlns:p14="http://schemas.microsoft.com/office/powerpoint/2010/main" val="89705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Psalmist has these two convictions – God only you!</a:t>
            </a:r>
          </a:p>
          <a:p>
            <a:r>
              <a:rPr lang="en-US" dirty="0"/>
              <a:t>So we turn to God’s Word. Humble ourselves. Ask God to restore us</a:t>
            </a:r>
          </a:p>
          <a:p>
            <a:r>
              <a:rPr lang="en-US" dirty="0"/>
              <a:t>Say send revival – </a:t>
            </a:r>
            <a:r>
              <a:rPr lang="en-US" b="1" dirty="0"/>
              <a:t>we will fast and remove the world</a:t>
            </a:r>
          </a:p>
          <a:p>
            <a:r>
              <a:rPr lang="en-US" dirty="0"/>
              <a:t>We admit we have sinned and ruined what you created</a:t>
            </a:r>
          </a:p>
          <a:p>
            <a:r>
              <a:rPr lang="en-US" dirty="0"/>
              <a:t>[READ OUTLOUD] – What the Gospels say…</a:t>
            </a:r>
          </a:p>
        </p:txBody>
      </p:sp>
      <p:sp>
        <p:nvSpPr>
          <p:cNvPr id="4" name="Slide Number Placeholder 3"/>
          <p:cNvSpPr>
            <a:spLocks noGrp="1"/>
          </p:cNvSpPr>
          <p:nvPr>
            <p:ph type="sldNum" sz="quarter" idx="5"/>
          </p:nvPr>
        </p:nvSpPr>
        <p:spPr/>
        <p:txBody>
          <a:bodyPr/>
          <a:lstStyle/>
          <a:p>
            <a:fld id="{C6C20C74-F52F-464F-86A3-EC4C827BBCA9}" type="slidenum">
              <a:rPr lang="en-US" smtClean="0"/>
              <a:t>9</a:t>
            </a:fld>
            <a:endParaRPr lang="en-US"/>
          </a:p>
        </p:txBody>
      </p:sp>
    </p:spTree>
    <p:extLst>
      <p:ext uri="{BB962C8B-B14F-4D97-AF65-F5344CB8AC3E}">
        <p14:creationId xmlns:p14="http://schemas.microsoft.com/office/powerpoint/2010/main" val="3315531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7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2C4FF3-D0EE-B055-E5D6-5C5D8BCEF7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7392D4E6-B911-B998-F416-4AA9FC02CDC9}"/>
              </a:ext>
            </a:extLst>
          </p:cNvPr>
          <p:cNvSpPr>
            <a:spLocks noGrp="1"/>
          </p:cNvSpPr>
          <p:nvPr>
            <p:ph type="body" sz="quarter" idx="10" hasCustomPrompt="1"/>
          </p:nvPr>
        </p:nvSpPr>
        <p:spPr>
          <a:xfrm>
            <a:off x="2686843" y="1620562"/>
            <a:ext cx="6818313" cy="3011487"/>
          </a:xfrm>
          <a:prstGeom prst="rect">
            <a:avLst/>
          </a:prstGeom>
        </p:spPr>
        <p:txBody>
          <a:bodyPr anchor="ctr"/>
          <a:lstStyle>
            <a:lvl1pPr marL="0" indent="0" algn="ctr">
              <a:buNone/>
              <a:defRPr sz="9600" b="1" i="0" spc="300">
                <a:solidFill>
                  <a:srgbClr val="EAE3D8"/>
                </a:solidFill>
                <a:latin typeface="FSP DEMO - Vanguard CF Heavy" pitchFamily="2" charset="77"/>
              </a:defRPr>
            </a:lvl1pPr>
          </a:lstStyle>
          <a:p>
            <a:pPr lvl="0"/>
            <a:r>
              <a:rPr lang="en-US" dirty="0"/>
              <a:t>MAIN</a:t>
            </a:r>
          </a:p>
          <a:p>
            <a:pPr lvl="0"/>
            <a:r>
              <a:rPr lang="en-US" dirty="0"/>
              <a:t>POINT</a:t>
            </a:r>
          </a:p>
        </p:txBody>
      </p:sp>
    </p:spTree>
    <p:extLst>
      <p:ext uri="{BB962C8B-B14F-4D97-AF65-F5344CB8AC3E}">
        <p14:creationId xmlns:p14="http://schemas.microsoft.com/office/powerpoint/2010/main" val="400569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CC1D8F-B3F8-BF04-EFED-C077034730D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15BFF45B-D9EE-904C-81A0-6FC49E91506B}"/>
              </a:ext>
            </a:extLst>
          </p:cNvPr>
          <p:cNvSpPr>
            <a:spLocks noGrp="1"/>
          </p:cNvSpPr>
          <p:nvPr>
            <p:ph type="body" sz="quarter" idx="10" hasCustomPrompt="1"/>
          </p:nvPr>
        </p:nvSpPr>
        <p:spPr>
          <a:xfrm>
            <a:off x="565150" y="1222656"/>
            <a:ext cx="10904538" cy="954087"/>
          </a:xfrm>
          <a:prstGeom prst="rect">
            <a:avLst/>
          </a:prstGeom>
        </p:spPr>
        <p:txBody>
          <a:bodyPr anchor="ctr"/>
          <a:lstStyle>
            <a:lvl1pPr marL="0" indent="0" algn="ctr">
              <a:buNone/>
              <a:defRPr sz="5400" b="1" i="0" u="none" spc="300">
                <a:solidFill>
                  <a:srgbClr val="EAE3D8"/>
                </a:solidFill>
                <a:latin typeface="FSP DEMO - Vanguard CF Heavy" pitchFamily="2" charset="77"/>
              </a:defRPr>
            </a:lvl1pPr>
          </a:lstStyle>
          <a:p>
            <a:pPr lvl="0"/>
            <a:r>
              <a:rPr lang="en-US" dirty="0"/>
              <a:t>SCRIPTURE REFERANCE</a:t>
            </a:r>
          </a:p>
        </p:txBody>
      </p:sp>
      <p:sp>
        <p:nvSpPr>
          <p:cNvPr id="14" name="Text Placeholder 13">
            <a:extLst>
              <a:ext uri="{FF2B5EF4-FFF2-40B4-BE49-F238E27FC236}">
                <a16:creationId xmlns:a16="http://schemas.microsoft.com/office/drawing/2014/main" id="{54A5E55F-F335-7364-7DD7-56ACB303190A}"/>
              </a:ext>
            </a:extLst>
          </p:cNvPr>
          <p:cNvSpPr>
            <a:spLocks noGrp="1"/>
          </p:cNvSpPr>
          <p:nvPr>
            <p:ph type="body" sz="quarter" idx="11"/>
          </p:nvPr>
        </p:nvSpPr>
        <p:spPr>
          <a:xfrm>
            <a:off x="565150" y="2384706"/>
            <a:ext cx="10904538" cy="3535327"/>
          </a:xfrm>
          <a:prstGeom prst="rect">
            <a:avLst/>
          </a:prstGeom>
        </p:spPr>
        <p:txBody>
          <a:bodyPr/>
          <a:lstStyle>
            <a:lvl1pPr marL="0" indent="0">
              <a:buNone/>
              <a:defRPr b="0" i="1">
                <a:solidFill>
                  <a:srgbClr val="EAE3D8"/>
                </a:solidFill>
                <a:latin typeface="GOTHAM-BOOKITALIC" panose="02000504050000020004" pitchFamily="2" charset="0"/>
              </a:defRPr>
            </a:lvl1pPr>
            <a:lvl2pPr marL="457200" indent="0">
              <a:buNone/>
              <a:defRPr b="0" i="1">
                <a:solidFill>
                  <a:srgbClr val="EAE3D8"/>
                </a:solidFill>
                <a:latin typeface="GOTHAM-BOOKITALIC" panose="02000504050000020004" pitchFamily="2" charset="0"/>
              </a:defRPr>
            </a:lvl2pPr>
            <a:lvl3pPr marL="914400" indent="0">
              <a:buNone/>
              <a:defRPr b="0" i="1">
                <a:solidFill>
                  <a:srgbClr val="EAE3D8"/>
                </a:solidFill>
                <a:latin typeface="GOTHAM-BOOKITALIC" panose="02000504050000020004" pitchFamily="2" charset="0"/>
              </a:defRPr>
            </a:lvl3pPr>
            <a:lvl4pPr marL="1371600" indent="0">
              <a:buNone/>
              <a:defRPr b="0" i="1">
                <a:solidFill>
                  <a:srgbClr val="EAE3D8"/>
                </a:solidFill>
                <a:latin typeface="GOTHAM-BOOKITALIC" panose="02000504050000020004" pitchFamily="2" charset="0"/>
              </a:defRPr>
            </a:lvl4pPr>
            <a:lvl5pPr marL="1828800" indent="0">
              <a:buNone/>
              <a:defRPr b="0" i="1">
                <a:solidFill>
                  <a:srgbClr val="EAE3D8"/>
                </a:solidFill>
                <a:latin typeface="GOTHAM-BOOKITALIC" panose="0200050405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58678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2E289-6AA3-B15A-3656-50B90438507F}"/>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46320778"/>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a:extLst>
              <a:ext uri="{FF2B5EF4-FFF2-40B4-BE49-F238E27FC236}">
                <a16:creationId xmlns:a16="http://schemas.microsoft.com/office/drawing/2014/main" id="{BBA89FB4-23C9-9179-06EA-04A1FB1B599C}"/>
              </a:ext>
            </a:extLst>
          </p:cNvPr>
          <p:cNvSpPr/>
          <p:nvPr/>
        </p:nvSpPr>
        <p:spPr>
          <a:xfrm rot="10800000">
            <a:off x="5199116" y="804041"/>
            <a:ext cx="1923393" cy="2624959"/>
          </a:xfrm>
          <a:prstGeom prst="down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E86C495C-5539-E272-30C2-BB5A50AE66D1}"/>
              </a:ext>
            </a:extLst>
          </p:cNvPr>
          <p:cNvSpPr/>
          <p:nvPr/>
        </p:nvSpPr>
        <p:spPr>
          <a:xfrm>
            <a:off x="3384329" y="804042"/>
            <a:ext cx="1923393" cy="2624959"/>
          </a:xfrm>
          <a:prstGeom prst="down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3492937" y="804042"/>
            <a:ext cx="1706179" cy="2185935"/>
          </a:xfrm>
        </p:spPr>
        <p:txBody>
          <a:bodyPr anchor="t"/>
          <a:lstStyle/>
          <a:p>
            <a:pPr>
              <a:spcBef>
                <a:spcPts val="0"/>
              </a:spcBef>
            </a:pPr>
            <a:r>
              <a:rPr lang="en-US" sz="10000" dirty="0"/>
              <a:t>1</a:t>
            </a:r>
            <a:endParaRPr lang="en-US" sz="10000" dirty="0">
              <a:solidFill>
                <a:schemeClr val="tx1">
                  <a:lumMod val="75000"/>
                  <a:lumOff val="25000"/>
                </a:schemeClr>
              </a:solidFill>
            </a:endParaRPr>
          </a:p>
        </p:txBody>
      </p:sp>
      <p:sp>
        <p:nvSpPr>
          <p:cNvPr id="5" name="Text Placeholder 1">
            <a:extLst>
              <a:ext uri="{FF2B5EF4-FFF2-40B4-BE49-F238E27FC236}">
                <a16:creationId xmlns:a16="http://schemas.microsoft.com/office/drawing/2014/main" id="{7DBA9763-4CD5-0EB0-47DF-3DE4D3A83953}"/>
              </a:ext>
            </a:extLst>
          </p:cNvPr>
          <p:cNvSpPr txBox="1">
            <a:spLocks/>
          </p:cNvSpPr>
          <p:nvPr/>
        </p:nvSpPr>
        <p:spPr>
          <a:xfrm>
            <a:off x="5307722" y="1643557"/>
            <a:ext cx="1706179" cy="218593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9600" b="1" i="0" kern="1200" spc="300">
                <a:solidFill>
                  <a:srgbClr val="EAE3D8"/>
                </a:solidFill>
                <a:latin typeface="FSP DEMO - Vanguard CF Heav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0000" dirty="0">
                <a:solidFill>
                  <a:srgbClr val="EBE3D8"/>
                </a:solidFill>
              </a:rPr>
              <a:t>2</a:t>
            </a:r>
          </a:p>
        </p:txBody>
      </p:sp>
      <p:sp>
        <p:nvSpPr>
          <p:cNvPr id="6" name="Rectangle 5">
            <a:extLst>
              <a:ext uri="{FF2B5EF4-FFF2-40B4-BE49-F238E27FC236}">
                <a16:creationId xmlns:a16="http://schemas.microsoft.com/office/drawing/2014/main" id="{A8730FA5-C2F4-92C3-11B0-5716B5B53601}"/>
              </a:ext>
            </a:extLst>
          </p:cNvPr>
          <p:cNvSpPr/>
          <p:nvPr/>
        </p:nvSpPr>
        <p:spPr>
          <a:xfrm>
            <a:off x="7510514" y="804039"/>
            <a:ext cx="930166" cy="2624959"/>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DA886AF1-CD08-33D4-9D4F-69776B001965}"/>
              </a:ext>
            </a:extLst>
          </p:cNvPr>
          <p:cNvSpPr txBox="1">
            <a:spLocks/>
          </p:cNvSpPr>
          <p:nvPr/>
        </p:nvSpPr>
        <p:spPr>
          <a:xfrm>
            <a:off x="7154039" y="1243063"/>
            <a:ext cx="1706179" cy="218593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9600" b="1" i="0" kern="1200" spc="300">
                <a:solidFill>
                  <a:srgbClr val="EAE3D8"/>
                </a:solidFill>
                <a:latin typeface="FSP DEMO - Vanguard CF Heav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0000" dirty="0">
                <a:solidFill>
                  <a:srgbClr val="EBE3D8"/>
                </a:solidFill>
              </a:rPr>
              <a:t>3</a:t>
            </a:r>
          </a:p>
        </p:txBody>
      </p:sp>
      <p:sp>
        <p:nvSpPr>
          <p:cNvPr id="9" name="Rectangle 8">
            <a:extLst>
              <a:ext uri="{FF2B5EF4-FFF2-40B4-BE49-F238E27FC236}">
                <a16:creationId xmlns:a16="http://schemas.microsoft.com/office/drawing/2014/main" id="{F6C1806E-65B6-B43F-BEC3-5959C7C52FBE}"/>
              </a:ext>
            </a:extLst>
          </p:cNvPr>
          <p:cNvSpPr/>
          <p:nvPr/>
        </p:nvSpPr>
        <p:spPr>
          <a:xfrm>
            <a:off x="882869" y="3685188"/>
            <a:ext cx="10531365" cy="2185935"/>
          </a:xfrm>
          <a:prstGeom prst="rect">
            <a:avLst/>
          </a:prstGeom>
          <a:solidFill>
            <a:srgbClr val="EBE3D8"/>
          </a:solidFill>
          <a:ln>
            <a:solidFill>
              <a:srgbClr val="EBE3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925568AC-9D72-A1AB-22EC-9E71B40F7CE9}"/>
              </a:ext>
            </a:extLst>
          </p:cNvPr>
          <p:cNvSpPr txBox="1">
            <a:spLocks/>
          </p:cNvSpPr>
          <p:nvPr/>
        </p:nvSpPr>
        <p:spPr>
          <a:xfrm>
            <a:off x="471211" y="3868021"/>
            <a:ext cx="11379200" cy="285216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9600" b="1" i="0" kern="1200" spc="300">
                <a:solidFill>
                  <a:srgbClr val="EAE3D8"/>
                </a:solidFill>
                <a:latin typeface="FSP DEMO - Vanguard CF Heav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4000" dirty="0">
                <a:solidFill>
                  <a:srgbClr val="F16A40"/>
                </a:solidFill>
              </a:rPr>
              <a:t>ONE</a:t>
            </a:r>
            <a:r>
              <a:rPr lang="en-US" sz="4000" dirty="0">
                <a:solidFill>
                  <a:schemeClr val="tx1">
                    <a:lumMod val="75000"/>
                    <a:lumOff val="25000"/>
                  </a:schemeClr>
                </a:solidFill>
              </a:rPr>
              <a:t> THING WE NEED</a:t>
            </a:r>
          </a:p>
          <a:p>
            <a:pPr>
              <a:spcBef>
                <a:spcPts val="0"/>
              </a:spcBef>
            </a:pPr>
            <a:r>
              <a:rPr lang="en-US" sz="4000" dirty="0">
                <a:solidFill>
                  <a:srgbClr val="F16A40"/>
                </a:solidFill>
              </a:rPr>
              <a:t>TWO</a:t>
            </a:r>
            <a:r>
              <a:rPr lang="en-US" sz="4000" dirty="0">
                <a:solidFill>
                  <a:schemeClr val="tx1">
                    <a:lumMod val="75000"/>
                    <a:lumOff val="25000"/>
                  </a:schemeClr>
                </a:solidFill>
              </a:rPr>
              <a:t> CONVICTIONS WE HAVE </a:t>
            </a:r>
          </a:p>
          <a:p>
            <a:pPr>
              <a:spcBef>
                <a:spcPts val="0"/>
              </a:spcBef>
            </a:pPr>
            <a:r>
              <a:rPr lang="en-US" sz="4000" dirty="0">
                <a:solidFill>
                  <a:srgbClr val="F16A40"/>
                </a:solidFill>
              </a:rPr>
              <a:t>THREE</a:t>
            </a:r>
            <a:r>
              <a:rPr lang="en-US" sz="4000" dirty="0">
                <a:solidFill>
                  <a:schemeClr val="tx1">
                    <a:lumMod val="75000"/>
                    <a:lumOff val="25000"/>
                  </a:schemeClr>
                </a:solidFill>
              </a:rPr>
              <a:t> DECISIONS WE MAKE</a:t>
            </a:r>
          </a:p>
          <a:p>
            <a:endParaRPr lang="en-US" sz="4500" b="0" dirty="0"/>
          </a:p>
        </p:txBody>
      </p:sp>
    </p:spTree>
    <p:extLst>
      <p:ext uri="{BB962C8B-B14F-4D97-AF65-F5344CB8AC3E}">
        <p14:creationId xmlns:p14="http://schemas.microsoft.com/office/powerpoint/2010/main" val="48438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40654-7545-E6E5-7CCA-D4BEBF356C06}"/>
              </a:ext>
            </a:extLst>
          </p:cNvPr>
          <p:cNvSpPr>
            <a:spLocks noGrp="1"/>
          </p:cNvSpPr>
          <p:nvPr>
            <p:ph type="body" sz="quarter" idx="10"/>
          </p:nvPr>
        </p:nvSpPr>
        <p:spPr>
          <a:xfrm>
            <a:off x="565150" y="460923"/>
            <a:ext cx="10904538" cy="954087"/>
          </a:xfrm>
        </p:spPr>
        <p:txBody>
          <a:bodyPr/>
          <a:lstStyle/>
          <a:p>
            <a:r>
              <a:rPr lang="en-US" dirty="0"/>
              <a:t>JESUS IS THE ONLY WAY TO LIFE</a:t>
            </a:r>
          </a:p>
        </p:txBody>
      </p:sp>
      <p:sp>
        <p:nvSpPr>
          <p:cNvPr id="3" name="Text Placeholder 2">
            <a:extLst>
              <a:ext uri="{FF2B5EF4-FFF2-40B4-BE49-F238E27FC236}">
                <a16:creationId xmlns:a16="http://schemas.microsoft.com/office/drawing/2014/main" id="{EBA453CB-5903-E42D-577F-CEDB3B2128CB}"/>
              </a:ext>
            </a:extLst>
          </p:cNvPr>
          <p:cNvSpPr>
            <a:spLocks noGrp="1"/>
          </p:cNvSpPr>
          <p:nvPr>
            <p:ph type="body" sz="quarter" idx="11"/>
          </p:nvPr>
        </p:nvSpPr>
        <p:spPr>
          <a:xfrm>
            <a:off x="565150" y="1583474"/>
            <a:ext cx="10904538" cy="4336560"/>
          </a:xfrm>
        </p:spPr>
        <p:txBody>
          <a:bodyPr/>
          <a:lstStyle/>
          <a:p>
            <a:pPr algn="just"/>
            <a:r>
              <a:rPr lang="en-US" sz="2800" b="1" dirty="0">
                <a:solidFill>
                  <a:srgbClr val="F16A40"/>
                </a:solidFill>
                <a:effectLst/>
                <a:latin typeface="Times" pitchFamily="2" charset="0"/>
              </a:rPr>
              <a:t>John 6:62 </a:t>
            </a:r>
            <a:endParaRPr lang="en-US" sz="2800" b="1" baseline="30000" dirty="0">
              <a:solidFill>
                <a:srgbClr val="F16A40"/>
              </a:solidFill>
              <a:effectLst/>
              <a:latin typeface="Helvetica" pitchFamily="2" charset="0"/>
            </a:endParaRPr>
          </a:p>
          <a:p>
            <a:pPr algn="just"/>
            <a:r>
              <a:rPr lang="en-US" sz="2800" dirty="0">
                <a:effectLst/>
                <a:latin typeface="Helvetica" pitchFamily="2" charset="0"/>
              </a:rPr>
              <a:t>It is the Spirit who gives life; the flesh is no help at all. The words that I have spoken to you are spirit and life. </a:t>
            </a:r>
          </a:p>
          <a:p>
            <a:r>
              <a:rPr lang="en-US" sz="2800" b="1" dirty="0">
                <a:solidFill>
                  <a:srgbClr val="F16A40"/>
                </a:solidFill>
                <a:effectLst/>
                <a:latin typeface="Times" pitchFamily="2" charset="0"/>
              </a:rPr>
              <a:t>John 6:68 </a:t>
            </a:r>
            <a:endParaRPr lang="en-US" sz="2800" dirty="0">
              <a:solidFill>
                <a:srgbClr val="F16A40"/>
              </a:solidFill>
              <a:effectLst/>
              <a:latin typeface="Times" pitchFamily="2" charset="0"/>
            </a:endParaRPr>
          </a:p>
          <a:p>
            <a:pPr algn="just"/>
            <a:r>
              <a:rPr lang="en-US" sz="2800" dirty="0">
                <a:effectLst/>
                <a:latin typeface="Helvetica" pitchFamily="2" charset="0"/>
              </a:rPr>
              <a:t>Simon Peter answered him, “Lord, to whom shall we go? You have the words of eternal life, </a:t>
            </a:r>
          </a:p>
          <a:p>
            <a:r>
              <a:rPr lang="en-US" sz="2800" b="1" dirty="0">
                <a:solidFill>
                  <a:srgbClr val="F16A40"/>
                </a:solidFill>
                <a:effectLst/>
                <a:latin typeface="Times" pitchFamily="2" charset="0"/>
              </a:rPr>
              <a:t>John 11:25 </a:t>
            </a:r>
            <a:endParaRPr lang="en-US" sz="2800" dirty="0">
              <a:solidFill>
                <a:srgbClr val="F16A40"/>
              </a:solidFill>
              <a:effectLst/>
              <a:latin typeface="Times" pitchFamily="2" charset="0"/>
            </a:endParaRPr>
          </a:p>
          <a:p>
            <a:pPr algn="just"/>
            <a:r>
              <a:rPr lang="en-US" sz="2800" dirty="0">
                <a:effectLst/>
                <a:latin typeface="Helvetica" pitchFamily="2" charset="0"/>
              </a:rPr>
              <a:t>Jesus said to her, “I am the resurrection and the life. Whoever believes in me, though he die, yet shall he live</a:t>
            </a:r>
            <a:r>
              <a:rPr lang="en-US" dirty="0">
                <a:latin typeface="Helvetica" pitchFamily="2" charset="0"/>
              </a:rPr>
              <a:t>"</a:t>
            </a:r>
            <a:endParaRPr lang="en-US" sz="2800" dirty="0">
              <a:effectLst/>
              <a:latin typeface="Helvetica" pitchFamily="2" charset="0"/>
            </a:endParaRPr>
          </a:p>
          <a:p>
            <a:pPr marL="0" marR="0" algn="just">
              <a:spcBef>
                <a:spcPts val="1200"/>
              </a:spcBef>
              <a:spcAft>
                <a:spcPts val="0"/>
              </a:spcAft>
            </a:pPr>
            <a:endParaRPr lang="en-US" sz="4000" dirty="0">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1200"/>
              </a:spcBef>
              <a:spcAft>
                <a:spcPts val="0"/>
              </a:spcAft>
            </a:pPr>
            <a:endParaRPr lang="en-US" sz="40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832535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thletes and Fans Pray for Damar Hamlin After On-Field Collapse - The New  York Times">
            <a:extLst>
              <a:ext uri="{FF2B5EF4-FFF2-40B4-BE49-F238E27FC236}">
                <a16:creationId xmlns:a16="http://schemas.microsoft.com/office/drawing/2014/main" id="{FE026BA7-3052-478A-FD1A-5996BE112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ay for Damar: Public prayer blitz follows Hamlin collapse | The Star">
            <a:extLst>
              <a:ext uri="{FF2B5EF4-FFF2-40B4-BE49-F238E27FC236}">
                <a16:creationId xmlns:a16="http://schemas.microsoft.com/office/drawing/2014/main" id="{C9D72DDB-96F0-A1B4-886D-6484669CF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31" y="368576"/>
            <a:ext cx="4867203" cy="3894483"/>
          </a:xfrm>
          <a:prstGeom prst="rect">
            <a:avLst/>
          </a:prstGeom>
          <a:noFill/>
          <a:ln w="76200">
            <a:solidFill>
              <a:srgbClr val="EBE3D8"/>
            </a:solidFill>
          </a:ln>
          <a:extLst>
            <a:ext uri="{909E8E84-426E-40DD-AFC4-6F175D3DCCD1}">
              <a14:hiddenFill xmlns:a14="http://schemas.microsoft.com/office/drawing/2010/main">
                <a:solidFill>
                  <a:srgbClr val="FFFFFF"/>
                </a:solidFill>
              </a14:hiddenFill>
            </a:ext>
          </a:extLst>
        </p:spPr>
      </p:pic>
      <p:pic>
        <p:nvPicPr>
          <p:cNvPr id="1030" name="Picture 6" descr="Damar Hamlin is alert and asking questions, doctors say">
            <a:extLst>
              <a:ext uri="{FF2B5EF4-FFF2-40B4-BE49-F238E27FC236}">
                <a16:creationId xmlns:a16="http://schemas.microsoft.com/office/drawing/2014/main" id="{E602EE74-BA3C-7386-9B1D-F7C1584E21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754"/>
          <a:stretch/>
        </p:blipFill>
        <p:spPr bwMode="auto">
          <a:xfrm>
            <a:off x="4753343" y="189186"/>
            <a:ext cx="3400746" cy="2958259"/>
          </a:xfrm>
          <a:prstGeom prst="rect">
            <a:avLst/>
          </a:prstGeom>
          <a:noFill/>
          <a:ln w="76200">
            <a:solidFill>
              <a:srgbClr val="EBE3D8"/>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28D145-09F3-E0BB-A262-77DC44DFD4A7}"/>
              </a:ext>
            </a:extLst>
          </p:cNvPr>
          <p:cNvSpPr/>
          <p:nvPr/>
        </p:nvSpPr>
        <p:spPr>
          <a:xfrm>
            <a:off x="8313331" y="311883"/>
            <a:ext cx="3094862" cy="4282252"/>
          </a:xfrm>
          <a:prstGeom prst="rect">
            <a:avLst/>
          </a:prstGeom>
          <a:solidFill>
            <a:schemeClr val="tx1">
              <a:lumMod val="75000"/>
              <a:lumOff val="25000"/>
            </a:schemeClr>
          </a:solidFill>
          <a:ln w="76200">
            <a:solidFill>
              <a:srgbClr val="EBE3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AAA7ADE-06C0-4ADC-67CE-D55EFB60CD00}"/>
              </a:ext>
            </a:extLst>
          </p:cNvPr>
          <p:cNvSpPr txBox="1"/>
          <p:nvPr/>
        </p:nvSpPr>
        <p:spPr>
          <a:xfrm>
            <a:off x="8472572" y="469539"/>
            <a:ext cx="2776379" cy="3939540"/>
          </a:xfrm>
          <a:prstGeom prst="rect">
            <a:avLst/>
          </a:prstGeom>
          <a:noFill/>
        </p:spPr>
        <p:txBody>
          <a:bodyPr wrap="square" rtlCol="0">
            <a:spAutoFit/>
          </a:bodyPr>
          <a:lstStyle/>
          <a:p>
            <a:r>
              <a:rPr lang="en-US" sz="2500" b="1" i="0" dirty="0">
                <a:solidFill>
                  <a:srgbClr val="EBE3D8"/>
                </a:solidFill>
                <a:effectLst/>
                <a:latin typeface="Roboto" panose="02000000000000000000" pitchFamily="2" charset="0"/>
              </a:rPr>
              <a:t>“Please pray for our brother,” the Bills' quarterback, Josh Allen, wrote on Twitter, where players and coaches across the league shared similar messages</a:t>
            </a:r>
            <a:r>
              <a:rPr lang="en-US" sz="2500" b="0" i="0" dirty="0">
                <a:solidFill>
                  <a:srgbClr val="EBE3D8"/>
                </a:solidFill>
                <a:effectLst/>
                <a:latin typeface="Roboto" panose="02000000000000000000" pitchFamily="2" charset="0"/>
              </a:rPr>
              <a:t>.</a:t>
            </a:r>
            <a:endParaRPr lang="en-US" sz="2500" dirty="0">
              <a:solidFill>
                <a:srgbClr val="EBE3D8"/>
              </a:solidFill>
            </a:endParaRPr>
          </a:p>
        </p:txBody>
      </p:sp>
    </p:spTree>
    <p:extLst>
      <p:ext uri="{BB962C8B-B14F-4D97-AF65-F5344CB8AC3E}">
        <p14:creationId xmlns:p14="http://schemas.microsoft.com/office/powerpoint/2010/main" val="1456721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a:extLst>
              <a:ext uri="{FF2B5EF4-FFF2-40B4-BE49-F238E27FC236}">
                <a16:creationId xmlns:a16="http://schemas.microsoft.com/office/drawing/2014/main" id="{BBA89FB4-23C9-9179-06EA-04A1FB1B599C}"/>
              </a:ext>
            </a:extLst>
          </p:cNvPr>
          <p:cNvSpPr/>
          <p:nvPr/>
        </p:nvSpPr>
        <p:spPr>
          <a:xfrm rot="10800000">
            <a:off x="5199116" y="804041"/>
            <a:ext cx="1923393" cy="2624959"/>
          </a:xfrm>
          <a:prstGeom prst="down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E86C495C-5539-E272-30C2-BB5A50AE66D1}"/>
              </a:ext>
            </a:extLst>
          </p:cNvPr>
          <p:cNvSpPr/>
          <p:nvPr/>
        </p:nvSpPr>
        <p:spPr>
          <a:xfrm>
            <a:off x="3384329" y="804042"/>
            <a:ext cx="1923393" cy="2624959"/>
          </a:xfrm>
          <a:prstGeom prst="down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3492937" y="804042"/>
            <a:ext cx="1706179" cy="2185935"/>
          </a:xfrm>
        </p:spPr>
        <p:txBody>
          <a:bodyPr anchor="t"/>
          <a:lstStyle/>
          <a:p>
            <a:pPr>
              <a:spcBef>
                <a:spcPts val="0"/>
              </a:spcBef>
            </a:pPr>
            <a:r>
              <a:rPr lang="en-US" sz="10000" dirty="0"/>
              <a:t>1</a:t>
            </a:r>
            <a:endParaRPr lang="en-US" sz="10000" dirty="0">
              <a:solidFill>
                <a:schemeClr val="tx1">
                  <a:lumMod val="75000"/>
                  <a:lumOff val="25000"/>
                </a:schemeClr>
              </a:solidFill>
            </a:endParaRPr>
          </a:p>
        </p:txBody>
      </p:sp>
      <p:sp>
        <p:nvSpPr>
          <p:cNvPr id="5" name="Text Placeholder 1">
            <a:extLst>
              <a:ext uri="{FF2B5EF4-FFF2-40B4-BE49-F238E27FC236}">
                <a16:creationId xmlns:a16="http://schemas.microsoft.com/office/drawing/2014/main" id="{7DBA9763-4CD5-0EB0-47DF-3DE4D3A83953}"/>
              </a:ext>
            </a:extLst>
          </p:cNvPr>
          <p:cNvSpPr txBox="1">
            <a:spLocks/>
          </p:cNvSpPr>
          <p:nvPr/>
        </p:nvSpPr>
        <p:spPr>
          <a:xfrm>
            <a:off x="5307722" y="1643557"/>
            <a:ext cx="1706179" cy="218593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9600" b="1" i="0" kern="1200" spc="300">
                <a:solidFill>
                  <a:srgbClr val="EAE3D8"/>
                </a:solidFill>
                <a:latin typeface="FSP DEMO - Vanguard CF Heav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0000" dirty="0">
                <a:solidFill>
                  <a:srgbClr val="EBE3D8"/>
                </a:solidFill>
              </a:rPr>
              <a:t>2</a:t>
            </a:r>
          </a:p>
        </p:txBody>
      </p:sp>
      <p:sp>
        <p:nvSpPr>
          <p:cNvPr id="6" name="Rectangle 5">
            <a:extLst>
              <a:ext uri="{FF2B5EF4-FFF2-40B4-BE49-F238E27FC236}">
                <a16:creationId xmlns:a16="http://schemas.microsoft.com/office/drawing/2014/main" id="{A8730FA5-C2F4-92C3-11B0-5716B5B53601}"/>
              </a:ext>
            </a:extLst>
          </p:cNvPr>
          <p:cNvSpPr/>
          <p:nvPr/>
        </p:nvSpPr>
        <p:spPr>
          <a:xfrm>
            <a:off x="7510514" y="804039"/>
            <a:ext cx="930166" cy="2624959"/>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DA886AF1-CD08-33D4-9D4F-69776B001965}"/>
              </a:ext>
            </a:extLst>
          </p:cNvPr>
          <p:cNvSpPr txBox="1">
            <a:spLocks/>
          </p:cNvSpPr>
          <p:nvPr/>
        </p:nvSpPr>
        <p:spPr>
          <a:xfrm>
            <a:off x="7154039" y="1243063"/>
            <a:ext cx="1706179" cy="218593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9600" b="1" i="0" kern="1200" spc="300">
                <a:solidFill>
                  <a:srgbClr val="EAE3D8"/>
                </a:solidFill>
                <a:latin typeface="FSP DEMO - Vanguard CF Heav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0000" dirty="0">
                <a:solidFill>
                  <a:srgbClr val="EBE3D8"/>
                </a:solidFill>
              </a:rPr>
              <a:t>3</a:t>
            </a:r>
          </a:p>
        </p:txBody>
      </p:sp>
      <p:sp>
        <p:nvSpPr>
          <p:cNvPr id="9" name="Rectangle 8">
            <a:extLst>
              <a:ext uri="{FF2B5EF4-FFF2-40B4-BE49-F238E27FC236}">
                <a16:creationId xmlns:a16="http://schemas.microsoft.com/office/drawing/2014/main" id="{F6C1806E-65B6-B43F-BEC3-5959C7C52FBE}"/>
              </a:ext>
            </a:extLst>
          </p:cNvPr>
          <p:cNvSpPr/>
          <p:nvPr/>
        </p:nvSpPr>
        <p:spPr>
          <a:xfrm>
            <a:off x="451943" y="3685188"/>
            <a:ext cx="11324898" cy="2185935"/>
          </a:xfrm>
          <a:prstGeom prst="rect">
            <a:avLst/>
          </a:prstGeom>
          <a:solidFill>
            <a:srgbClr val="EBE3D8"/>
          </a:solidFill>
          <a:ln>
            <a:solidFill>
              <a:srgbClr val="EBE3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925568AC-9D72-A1AB-22EC-9E71B40F7CE9}"/>
              </a:ext>
            </a:extLst>
          </p:cNvPr>
          <p:cNvSpPr txBox="1">
            <a:spLocks/>
          </p:cNvSpPr>
          <p:nvPr/>
        </p:nvSpPr>
        <p:spPr>
          <a:xfrm>
            <a:off x="777764" y="3850728"/>
            <a:ext cx="10962293" cy="285216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9600" b="1" i="0" kern="1200" spc="300">
                <a:solidFill>
                  <a:srgbClr val="EAE3D8"/>
                </a:solidFill>
                <a:latin typeface="FSP DEMO - Vanguard CF Heav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sz="3500" dirty="0">
                <a:solidFill>
                  <a:schemeClr val="tx1">
                    <a:lumMod val="75000"/>
                    <a:lumOff val="25000"/>
                  </a:schemeClr>
                </a:solidFill>
              </a:rPr>
              <a:t>ONE NEED: </a:t>
            </a:r>
            <a:r>
              <a:rPr lang="en-US" sz="3500" dirty="0">
                <a:solidFill>
                  <a:srgbClr val="F16A40"/>
                </a:solidFill>
              </a:rPr>
              <a:t>REVIVAL</a:t>
            </a:r>
          </a:p>
          <a:p>
            <a:pPr algn="l">
              <a:spcBef>
                <a:spcPts val="0"/>
              </a:spcBef>
            </a:pPr>
            <a:r>
              <a:rPr lang="en-US" sz="3500" dirty="0">
                <a:solidFill>
                  <a:schemeClr val="tx1">
                    <a:lumMod val="75000"/>
                    <a:lumOff val="25000"/>
                  </a:schemeClr>
                </a:solidFill>
              </a:rPr>
              <a:t>TWO CONVICTIONS: </a:t>
            </a:r>
            <a:r>
              <a:rPr lang="en-US" sz="3500" dirty="0">
                <a:solidFill>
                  <a:srgbClr val="F16A40"/>
                </a:solidFill>
              </a:rPr>
              <a:t>ONLY GOD CREATES &amp; LOVES</a:t>
            </a:r>
          </a:p>
          <a:p>
            <a:pPr algn="l">
              <a:spcBef>
                <a:spcPts val="0"/>
              </a:spcBef>
            </a:pPr>
            <a:endParaRPr lang="en-US" sz="1500" dirty="0">
              <a:solidFill>
                <a:srgbClr val="F16A40"/>
              </a:solidFill>
            </a:endParaRPr>
          </a:p>
          <a:p>
            <a:pPr algn="l">
              <a:spcBef>
                <a:spcPts val="0"/>
              </a:spcBef>
            </a:pPr>
            <a:r>
              <a:rPr lang="en-US" sz="3500" dirty="0">
                <a:solidFill>
                  <a:schemeClr val="tx1">
                    <a:lumMod val="75000"/>
                    <a:lumOff val="25000"/>
                  </a:schemeClr>
                </a:solidFill>
              </a:rPr>
              <a:t>THREE DECISIONS WE MUST MAKE</a:t>
            </a:r>
          </a:p>
          <a:p>
            <a:endParaRPr lang="en-US" sz="4500" b="0" dirty="0"/>
          </a:p>
        </p:txBody>
      </p:sp>
    </p:spTree>
    <p:extLst>
      <p:ext uri="{BB962C8B-B14F-4D97-AF65-F5344CB8AC3E}">
        <p14:creationId xmlns:p14="http://schemas.microsoft.com/office/powerpoint/2010/main" val="3545301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40654-7545-E6E5-7CCA-D4BEBF356C06}"/>
              </a:ext>
            </a:extLst>
          </p:cNvPr>
          <p:cNvSpPr>
            <a:spLocks noGrp="1"/>
          </p:cNvSpPr>
          <p:nvPr>
            <p:ph type="body" sz="quarter" idx="10"/>
          </p:nvPr>
        </p:nvSpPr>
        <p:spPr>
          <a:xfrm>
            <a:off x="565150" y="460923"/>
            <a:ext cx="10904538" cy="954087"/>
          </a:xfrm>
        </p:spPr>
        <p:txBody>
          <a:bodyPr/>
          <a:lstStyle/>
          <a:p>
            <a:r>
              <a:rPr lang="en-US" dirty="0"/>
              <a:t>JOHN 15:1-4</a:t>
            </a:r>
          </a:p>
        </p:txBody>
      </p:sp>
      <p:sp>
        <p:nvSpPr>
          <p:cNvPr id="3" name="Text Placeholder 2">
            <a:extLst>
              <a:ext uri="{FF2B5EF4-FFF2-40B4-BE49-F238E27FC236}">
                <a16:creationId xmlns:a16="http://schemas.microsoft.com/office/drawing/2014/main" id="{EBA453CB-5903-E42D-577F-CEDB3B2128CB}"/>
              </a:ext>
            </a:extLst>
          </p:cNvPr>
          <p:cNvSpPr>
            <a:spLocks noGrp="1"/>
          </p:cNvSpPr>
          <p:nvPr>
            <p:ph type="body" sz="quarter" idx="11"/>
          </p:nvPr>
        </p:nvSpPr>
        <p:spPr>
          <a:xfrm>
            <a:off x="565150" y="1583474"/>
            <a:ext cx="10904538" cy="4336560"/>
          </a:xfrm>
        </p:spPr>
        <p:txBody>
          <a:bodyPr/>
          <a:lstStyle/>
          <a:p>
            <a:pPr marL="0" marR="0" algn="just">
              <a:spcBef>
                <a:spcPts val="1200"/>
              </a:spcBef>
              <a:spcAft>
                <a:spcPts val="0"/>
              </a:spcAft>
            </a:pPr>
            <a:r>
              <a:rPr lang="en-US" sz="3700" dirty="0">
                <a:effectLst/>
                <a:latin typeface="Calibri" panose="020F0502020204030204" pitchFamily="34" charset="0"/>
                <a:ea typeface="Calibri" panose="020F0502020204030204" pitchFamily="34" charset="0"/>
                <a:cs typeface="Calibri" panose="020F0502020204030204" pitchFamily="34" charset="0"/>
              </a:rPr>
              <a:t>“</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I am the true vine</a:t>
            </a:r>
            <a:r>
              <a:rPr lang="en-US" sz="3700" dirty="0">
                <a:effectLst/>
                <a:latin typeface="Calibri" panose="020F0502020204030204" pitchFamily="34" charset="0"/>
                <a:ea typeface="Calibri" panose="020F0502020204030204" pitchFamily="34" charset="0"/>
                <a:cs typeface="Calibri" panose="020F0502020204030204" pitchFamily="34" charset="0"/>
              </a:rPr>
              <a:t>, and my Father is the vinedresser. 2 Every branch in me that does not bear fruit he takes away, and every branch that does bear fruit he prunes, that it may bear more fruit. Already you are clean because of the word that I have spoken to you. 4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 </a:t>
            </a:r>
            <a:r>
              <a:rPr lang="en-US" sz="3700" dirty="0">
                <a:solidFill>
                  <a:srgbClr val="EBE3D8"/>
                </a:solidFill>
                <a:effectLst/>
                <a:latin typeface="Calibri" panose="020F0502020204030204" pitchFamily="34" charset="0"/>
                <a:ea typeface="Calibri" panose="020F0502020204030204" pitchFamily="34" charset="0"/>
                <a:cs typeface="Calibri" panose="020F0502020204030204" pitchFamily="34" charset="0"/>
              </a:rPr>
              <a:t>in me</a:t>
            </a:r>
            <a:r>
              <a:rPr lang="en-US" sz="3700" dirty="0">
                <a:effectLst/>
                <a:latin typeface="Calibri" panose="020F0502020204030204" pitchFamily="34" charset="0"/>
                <a:ea typeface="Calibri" panose="020F0502020204030204" pitchFamily="34" charset="0"/>
                <a:cs typeface="Calibri" panose="020F0502020204030204" pitchFamily="34" charset="0"/>
              </a:rPr>
              <a:t>, and I in you. As the branch cannot bear fruit by itself, unless it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abides</a:t>
            </a:r>
            <a:r>
              <a:rPr lang="en-US" sz="3700" dirty="0">
                <a:effectLst/>
                <a:latin typeface="Calibri" panose="020F0502020204030204" pitchFamily="34" charset="0"/>
                <a:ea typeface="Calibri" panose="020F0502020204030204" pitchFamily="34" charset="0"/>
                <a:cs typeface="Calibri" panose="020F0502020204030204" pitchFamily="34" charset="0"/>
              </a:rPr>
              <a:t> in the vine, neither can you, unless you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a:t>
            </a:r>
            <a:r>
              <a:rPr lang="en-US" sz="3700" dirty="0">
                <a:effectLst/>
                <a:latin typeface="Calibri" panose="020F0502020204030204" pitchFamily="34" charset="0"/>
                <a:ea typeface="Calibri" panose="020F0502020204030204" pitchFamily="34" charset="0"/>
                <a:cs typeface="Calibri" panose="020F0502020204030204" pitchFamily="34" charset="0"/>
              </a:rPr>
              <a:t> in me.  </a:t>
            </a:r>
          </a:p>
          <a:p>
            <a:endParaRPr lang="en-US" dirty="0"/>
          </a:p>
        </p:txBody>
      </p:sp>
    </p:spTree>
    <p:extLst>
      <p:ext uri="{BB962C8B-B14F-4D97-AF65-F5344CB8AC3E}">
        <p14:creationId xmlns:p14="http://schemas.microsoft.com/office/powerpoint/2010/main" val="2449965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40654-7545-E6E5-7CCA-D4BEBF356C06}"/>
              </a:ext>
            </a:extLst>
          </p:cNvPr>
          <p:cNvSpPr>
            <a:spLocks noGrp="1"/>
          </p:cNvSpPr>
          <p:nvPr>
            <p:ph type="body" sz="quarter" idx="10"/>
          </p:nvPr>
        </p:nvSpPr>
        <p:spPr>
          <a:xfrm>
            <a:off x="565150" y="460923"/>
            <a:ext cx="10904538" cy="954087"/>
          </a:xfrm>
        </p:spPr>
        <p:txBody>
          <a:bodyPr/>
          <a:lstStyle/>
          <a:p>
            <a:r>
              <a:rPr lang="en-US" dirty="0"/>
              <a:t>JOHN 15:5-6</a:t>
            </a:r>
          </a:p>
        </p:txBody>
      </p:sp>
      <p:sp>
        <p:nvSpPr>
          <p:cNvPr id="3" name="Text Placeholder 2">
            <a:extLst>
              <a:ext uri="{FF2B5EF4-FFF2-40B4-BE49-F238E27FC236}">
                <a16:creationId xmlns:a16="http://schemas.microsoft.com/office/drawing/2014/main" id="{EBA453CB-5903-E42D-577F-CEDB3B2128CB}"/>
              </a:ext>
            </a:extLst>
          </p:cNvPr>
          <p:cNvSpPr>
            <a:spLocks noGrp="1"/>
          </p:cNvSpPr>
          <p:nvPr>
            <p:ph type="body" sz="quarter" idx="11"/>
          </p:nvPr>
        </p:nvSpPr>
        <p:spPr>
          <a:xfrm>
            <a:off x="565150" y="1583474"/>
            <a:ext cx="10904538" cy="4336560"/>
          </a:xfrm>
        </p:spPr>
        <p:txBody>
          <a:bodyPr/>
          <a:lstStyle/>
          <a:p>
            <a:pPr marL="0" marR="0" algn="just">
              <a:spcBef>
                <a:spcPts val="1200"/>
              </a:spcBef>
              <a:spcAft>
                <a:spcPts val="0"/>
              </a:spcAft>
            </a:pPr>
            <a:r>
              <a:rPr lang="en-US" sz="3700" u="sng" dirty="0">
                <a:solidFill>
                  <a:srgbClr val="EBE3D8"/>
                </a:solidFill>
                <a:effectLst/>
                <a:latin typeface="Calibri" panose="020F0502020204030204" pitchFamily="34" charset="0"/>
                <a:ea typeface="Calibri" panose="020F0502020204030204" pitchFamily="34" charset="0"/>
                <a:cs typeface="Calibri" panose="020F0502020204030204" pitchFamily="34" charset="0"/>
              </a:rPr>
              <a:t>I am the vine</a:t>
            </a:r>
            <a:r>
              <a:rPr lang="en-US" sz="3700" dirty="0">
                <a:effectLst/>
                <a:latin typeface="Calibri" panose="020F0502020204030204" pitchFamily="34" charset="0"/>
                <a:ea typeface="Calibri" panose="020F0502020204030204" pitchFamily="34" charset="0"/>
                <a:cs typeface="Calibri" panose="020F0502020204030204" pitchFamily="34" charset="0"/>
              </a:rPr>
              <a:t>; you are the branches. Whoever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abides</a:t>
            </a:r>
            <a:r>
              <a:rPr lang="en-US" sz="3700" dirty="0">
                <a:effectLst/>
                <a:latin typeface="Calibri" panose="020F0502020204030204" pitchFamily="34" charset="0"/>
                <a:ea typeface="Calibri" panose="020F0502020204030204" pitchFamily="34" charset="0"/>
                <a:cs typeface="Calibri" panose="020F0502020204030204" pitchFamily="34" charset="0"/>
              </a:rPr>
              <a:t> in me and I in him, he it is that bears much </a:t>
            </a:r>
            <a:r>
              <a:rPr lang="en-US" sz="3700"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fruit</a:t>
            </a:r>
            <a:r>
              <a:rPr lang="en-US" sz="3700" dirty="0">
                <a:effectLst/>
                <a:latin typeface="Calibri" panose="020F0502020204030204" pitchFamily="34" charset="0"/>
                <a:ea typeface="Calibri" panose="020F0502020204030204" pitchFamily="34" charset="0"/>
                <a:cs typeface="Calibri" panose="020F0502020204030204" pitchFamily="34" charset="0"/>
              </a:rPr>
              <a:t>, for apart from me you can do nothing. 6 If anyone does not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a:t>
            </a:r>
            <a:r>
              <a:rPr lang="en-US" sz="3700" dirty="0">
                <a:effectLst/>
                <a:latin typeface="Calibri" panose="020F0502020204030204" pitchFamily="34" charset="0"/>
                <a:ea typeface="Calibri" panose="020F0502020204030204" pitchFamily="34" charset="0"/>
                <a:cs typeface="Calibri" panose="020F0502020204030204" pitchFamily="34" charset="0"/>
              </a:rPr>
              <a:t> in me he is thrown away like a branch and withers; and the branches are gathered, thrown into the fire, and burned. </a:t>
            </a:r>
            <a:endParaRPr lang="en-US" dirty="0"/>
          </a:p>
        </p:txBody>
      </p:sp>
    </p:spTree>
    <p:extLst>
      <p:ext uri="{BB962C8B-B14F-4D97-AF65-F5344CB8AC3E}">
        <p14:creationId xmlns:p14="http://schemas.microsoft.com/office/powerpoint/2010/main" val="2327434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40654-7545-E6E5-7CCA-D4BEBF356C06}"/>
              </a:ext>
            </a:extLst>
          </p:cNvPr>
          <p:cNvSpPr>
            <a:spLocks noGrp="1"/>
          </p:cNvSpPr>
          <p:nvPr>
            <p:ph type="body" sz="quarter" idx="10"/>
          </p:nvPr>
        </p:nvSpPr>
        <p:spPr>
          <a:xfrm>
            <a:off x="565150" y="460923"/>
            <a:ext cx="10904538" cy="954087"/>
          </a:xfrm>
        </p:spPr>
        <p:txBody>
          <a:bodyPr/>
          <a:lstStyle/>
          <a:p>
            <a:r>
              <a:rPr lang="en-US" dirty="0"/>
              <a:t>JOHN 15:7-10</a:t>
            </a:r>
          </a:p>
        </p:txBody>
      </p:sp>
      <p:sp>
        <p:nvSpPr>
          <p:cNvPr id="3" name="Text Placeholder 2">
            <a:extLst>
              <a:ext uri="{FF2B5EF4-FFF2-40B4-BE49-F238E27FC236}">
                <a16:creationId xmlns:a16="http://schemas.microsoft.com/office/drawing/2014/main" id="{EBA453CB-5903-E42D-577F-CEDB3B2128CB}"/>
              </a:ext>
            </a:extLst>
          </p:cNvPr>
          <p:cNvSpPr>
            <a:spLocks noGrp="1"/>
          </p:cNvSpPr>
          <p:nvPr>
            <p:ph type="body" sz="quarter" idx="11"/>
          </p:nvPr>
        </p:nvSpPr>
        <p:spPr>
          <a:xfrm>
            <a:off x="565150" y="1583474"/>
            <a:ext cx="10904538" cy="4336560"/>
          </a:xfrm>
        </p:spPr>
        <p:txBody>
          <a:bodyPr/>
          <a:lstStyle/>
          <a:p>
            <a:pPr marL="0" marR="0" algn="just">
              <a:spcBef>
                <a:spcPts val="1200"/>
              </a:spcBef>
              <a:spcAft>
                <a:spcPts val="0"/>
              </a:spcAft>
            </a:pPr>
            <a:r>
              <a:rPr lang="en-US" sz="3700" dirty="0">
                <a:effectLst/>
                <a:latin typeface="Calibri" panose="020F0502020204030204" pitchFamily="34" charset="0"/>
                <a:ea typeface="Calibri" panose="020F0502020204030204" pitchFamily="34" charset="0"/>
                <a:cs typeface="Calibri" panose="020F0502020204030204" pitchFamily="34" charset="0"/>
              </a:rPr>
              <a:t>7 If you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a:t>
            </a:r>
            <a:r>
              <a:rPr lang="en-US" sz="3700" dirty="0">
                <a:effectLst/>
                <a:latin typeface="Calibri" panose="020F0502020204030204" pitchFamily="34" charset="0"/>
                <a:ea typeface="Calibri" panose="020F0502020204030204" pitchFamily="34" charset="0"/>
                <a:cs typeface="Calibri" panose="020F0502020204030204" pitchFamily="34" charset="0"/>
              </a:rPr>
              <a:t> in me, and my words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a:t>
            </a:r>
            <a:r>
              <a:rPr lang="en-US" sz="3700" dirty="0">
                <a:effectLst/>
                <a:latin typeface="Calibri" panose="020F0502020204030204" pitchFamily="34" charset="0"/>
                <a:ea typeface="Calibri" panose="020F0502020204030204" pitchFamily="34" charset="0"/>
                <a:cs typeface="Calibri" panose="020F0502020204030204" pitchFamily="34" charset="0"/>
              </a:rPr>
              <a:t> in you, ask whatever you wish, and it will be done for you. 8 By this my Father is glorified, that you bear much </a:t>
            </a:r>
            <a:r>
              <a:rPr lang="en-US" sz="3700"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fruit</a:t>
            </a:r>
            <a:r>
              <a:rPr lang="en-US" sz="3700" dirty="0">
                <a:effectLst/>
                <a:latin typeface="Calibri" panose="020F0502020204030204" pitchFamily="34" charset="0"/>
                <a:ea typeface="Calibri" panose="020F0502020204030204" pitchFamily="34" charset="0"/>
                <a:cs typeface="Calibri" panose="020F0502020204030204" pitchFamily="34" charset="0"/>
              </a:rPr>
              <a:t> and so prove to be my disciples. 9 As the Father has loved me, so have I loved you.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a:t>
            </a:r>
            <a:r>
              <a:rPr lang="en-US" sz="3700" dirty="0">
                <a:effectLst/>
                <a:latin typeface="Calibri" panose="020F0502020204030204" pitchFamily="34" charset="0"/>
                <a:ea typeface="Calibri" panose="020F0502020204030204" pitchFamily="34" charset="0"/>
                <a:cs typeface="Calibri" panose="020F0502020204030204" pitchFamily="34" charset="0"/>
              </a:rPr>
              <a:t> in my love. 10 If you keep my commandments, you will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a:t>
            </a:r>
            <a:r>
              <a:rPr lang="en-US" sz="3700" dirty="0">
                <a:effectLst/>
                <a:latin typeface="Calibri" panose="020F0502020204030204" pitchFamily="34" charset="0"/>
                <a:ea typeface="Calibri" panose="020F0502020204030204" pitchFamily="34" charset="0"/>
                <a:cs typeface="Calibri" panose="020F0502020204030204" pitchFamily="34" charset="0"/>
              </a:rPr>
              <a:t> in my love, just as I have kept my Father’s commandments and </a:t>
            </a:r>
            <a:r>
              <a:rPr lang="en-US" sz="3700" dirty="0">
                <a:solidFill>
                  <a:srgbClr val="F16A40"/>
                </a:solidFill>
                <a:effectLst/>
                <a:latin typeface="Calibri" panose="020F0502020204030204" pitchFamily="34" charset="0"/>
                <a:ea typeface="Calibri" panose="020F0502020204030204" pitchFamily="34" charset="0"/>
                <a:cs typeface="Calibri" panose="020F0502020204030204" pitchFamily="34" charset="0"/>
              </a:rPr>
              <a:t>abide</a:t>
            </a:r>
            <a:r>
              <a:rPr lang="en-US" sz="3700" dirty="0">
                <a:effectLst/>
                <a:latin typeface="Calibri" panose="020F0502020204030204" pitchFamily="34" charset="0"/>
                <a:ea typeface="Calibri" panose="020F0502020204030204" pitchFamily="34" charset="0"/>
                <a:cs typeface="Calibri" panose="020F0502020204030204" pitchFamily="34" charset="0"/>
              </a:rPr>
              <a:t> in his love. </a:t>
            </a:r>
          </a:p>
        </p:txBody>
      </p:sp>
    </p:spTree>
    <p:extLst>
      <p:ext uri="{BB962C8B-B14F-4D97-AF65-F5344CB8AC3E}">
        <p14:creationId xmlns:p14="http://schemas.microsoft.com/office/powerpoint/2010/main" val="232339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40654-7545-E6E5-7CCA-D4BEBF356C06}"/>
              </a:ext>
            </a:extLst>
          </p:cNvPr>
          <p:cNvSpPr>
            <a:spLocks noGrp="1"/>
          </p:cNvSpPr>
          <p:nvPr>
            <p:ph type="body" sz="quarter" idx="10"/>
          </p:nvPr>
        </p:nvSpPr>
        <p:spPr>
          <a:xfrm>
            <a:off x="565150" y="460923"/>
            <a:ext cx="10904538" cy="954087"/>
          </a:xfrm>
        </p:spPr>
        <p:txBody>
          <a:bodyPr/>
          <a:lstStyle/>
          <a:p>
            <a:r>
              <a:rPr lang="en-US" dirty="0"/>
              <a:t>JOHN 15:11-14</a:t>
            </a:r>
          </a:p>
        </p:txBody>
      </p:sp>
      <p:sp>
        <p:nvSpPr>
          <p:cNvPr id="3" name="Text Placeholder 2">
            <a:extLst>
              <a:ext uri="{FF2B5EF4-FFF2-40B4-BE49-F238E27FC236}">
                <a16:creationId xmlns:a16="http://schemas.microsoft.com/office/drawing/2014/main" id="{EBA453CB-5903-E42D-577F-CEDB3B2128CB}"/>
              </a:ext>
            </a:extLst>
          </p:cNvPr>
          <p:cNvSpPr>
            <a:spLocks noGrp="1"/>
          </p:cNvSpPr>
          <p:nvPr>
            <p:ph type="body" sz="quarter" idx="11"/>
          </p:nvPr>
        </p:nvSpPr>
        <p:spPr>
          <a:xfrm>
            <a:off x="565150" y="1583474"/>
            <a:ext cx="10904538" cy="4336560"/>
          </a:xfrm>
        </p:spPr>
        <p:txBody>
          <a:bodyPr/>
          <a:lstStyle/>
          <a:p>
            <a:pPr algn="just">
              <a:spcBef>
                <a:spcPts val="1200"/>
              </a:spcBef>
            </a:pPr>
            <a:r>
              <a:rPr lang="en-US" sz="3700" dirty="0">
                <a:effectLst/>
                <a:latin typeface="Calibri" panose="020F0502020204030204" pitchFamily="34" charset="0"/>
                <a:ea typeface="Calibri" panose="020F0502020204030204" pitchFamily="34" charset="0"/>
                <a:cs typeface="Calibri" panose="020F0502020204030204" pitchFamily="34" charset="0"/>
              </a:rPr>
              <a:t>11 These things I have spoken to you, that my joy may be in you, and that your joy may be full. 12 “This is my commandment, that you </a:t>
            </a:r>
            <a:r>
              <a:rPr lang="en-US" sz="3700" dirty="0">
                <a:solidFill>
                  <a:schemeClr val="accent2">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love one another </a:t>
            </a:r>
            <a:r>
              <a:rPr lang="en-US" sz="3700" dirty="0">
                <a:effectLst/>
                <a:latin typeface="Calibri" panose="020F0502020204030204" pitchFamily="34" charset="0"/>
                <a:ea typeface="Calibri" panose="020F0502020204030204" pitchFamily="34" charset="0"/>
                <a:cs typeface="Calibri" panose="020F0502020204030204" pitchFamily="34" charset="0"/>
              </a:rPr>
              <a:t>as I have loved you. 13 Greater love has no one than this, that someone lay down his life for his friends. 14 You are my friends if you do what I command you.</a:t>
            </a:r>
          </a:p>
        </p:txBody>
      </p:sp>
    </p:spTree>
    <p:extLst>
      <p:ext uri="{BB962C8B-B14F-4D97-AF65-F5344CB8AC3E}">
        <p14:creationId xmlns:p14="http://schemas.microsoft.com/office/powerpoint/2010/main" val="3406833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593769" y="1599891"/>
            <a:ext cx="11004461" cy="3011487"/>
          </a:xfrm>
        </p:spPr>
        <p:txBody>
          <a:bodyPr anchor="t"/>
          <a:lstStyle/>
          <a:p>
            <a:pPr algn="l">
              <a:spcBef>
                <a:spcPts val="0"/>
              </a:spcBef>
            </a:pPr>
            <a:r>
              <a:rPr lang="en-US" sz="4000" dirty="0">
                <a:solidFill>
                  <a:schemeClr val="tx1">
                    <a:lumMod val="75000"/>
                    <a:lumOff val="25000"/>
                  </a:schemeClr>
                </a:solidFill>
              </a:rPr>
              <a:t>      LIVE IN HIS PRESENCE: “ABIDE”</a:t>
            </a:r>
          </a:p>
          <a:p>
            <a:pPr algn="l">
              <a:spcBef>
                <a:spcPts val="0"/>
              </a:spcBef>
            </a:pPr>
            <a:r>
              <a:rPr lang="en-US" sz="3000" b="0" dirty="0"/>
              <a:t>“You can’t live in His presence &amp; be far from His Word”</a:t>
            </a:r>
          </a:p>
          <a:p>
            <a:pPr algn="l">
              <a:spcBef>
                <a:spcPts val="0"/>
              </a:spcBef>
            </a:pPr>
            <a:endParaRPr lang="en-US" sz="3000" b="0" dirty="0"/>
          </a:p>
          <a:p>
            <a:pPr algn="l">
              <a:spcBef>
                <a:spcPts val="0"/>
              </a:spcBef>
            </a:pPr>
            <a:r>
              <a:rPr lang="en-US" sz="3000" b="0" dirty="0">
                <a:solidFill>
                  <a:schemeClr val="tx1">
                    <a:lumMod val="75000"/>
                    <a:lumOff val="25000"/>
                  </a:schemeClr>
                </a:solidFill>
              </a:rPr>
              <a:t>During this 21 days: </a:t>
            </a:r>
          </a:p>
          <a:p>
            <a:pPr algn="l">
              <a:spcBef>
                <a:spcPts val="0"/>
              </a:spcBef>
            </a:pPr>
            <a:r>
              <a:rPr lang="en-US" sz="3000" b="0" dirty="0"/>
              <a:t>Choose His Word!</a:t>
            </a:r>
            <a:endParaRPr lang="en-US" sz="4000" dirty="0"/>
          </a:p>
          <a:p>
            <a:endParaRPr lang="en-US" sz="4500" dirty="0"/>
          </a:p>
        </p:txBody>
      </p:sp>
      <p:sp>
        <p:nvSpPr>
          <p:cNvPr id="4" name="TextBox 3">
            <a:extLst>
              <a:ext uri="{FF2B5EF4-FFF2-40B4-BE49-F238E27FC236}">
                <a16:creationId xmlns:a16="http://schemas.microsoft.com/office/drawing/2014/main" id="{F1C1E0AA-67A4-A45E-DE2C-3E32851A60DE}"/>
              </a:ext>
            </a:extLst>
          </p:cNvPr>
          <p:cNvSpPr txBox="1"/>
          <p:nvPr/>
        </p:nvSpPr>
        <p:spPr>
          <a:xfrm>
            <a:off x="593769" y="542650"/>
            <a:ext cx="4140791" cy="646331"/>
          </a:xfrm>
          <a:prstGeom prst="rect">
            <a:avLst/>
          </a:prstGeom>
          <a:solidFill>
            <a:schemeClr val="tx1">
              <a:lumMod val="75000"/>
              <a:lumOff val="25000"/>
            </a:schemeClr>
          </a:solid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 THREE CHOICES</a:t>
            </a:r>
          </a:p>
        </p:txBody>
      </p:sp>
      <p:sp>
        <p:nvSpPr>
          <p:cNvPr id="6" name="TextBox 5">
            <a:extLst>
              <a:ext uri="{FF2B5EF4-FFF2-40B4-BE49-F238E27FC236}">
                <a16:creationId xmlns:a16="http://schemas.microsoft.com/office/drawing/2014/main" id="{5C16320B-2DC3-6138-3525-E0A22EF22DAC}"/>
              </a:ext>
            </a:extLst>
          </p:cNvPr>
          <p:cNvSpPr txBox="1"/>
          <p:nvPr/>
        </p:nvSpPr>
        <p:spPr>
          <a:xfrm>
            <a:off x="593769" y="1599891"/>
            <a:ext cx="888124" cy="577081"/>
          </a:xfrm>
          <a:prstGeom prst="rect">
            <a:avLst/>
          </a:prstGeom>
          <a:solidFill>
            <a:schemeClr val="tx1">
              <a:lumMod val="75000"/>
              <a:lumOff val="25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5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[1]</a:t>
            </a:r>
          </a:p>
        </p:txBody>
      </p:sp>
    </p:spTree>
    <p:extLst>
      <p:ext uri="{BB962C8B-B14F-4D97-AF65-F5344CB8AC3E}">
        <p14:creationId xmlns:p14="http://schemas.microsoft.com/office/powerpoint/2010/main" val="614812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593769" y="1599891"/>
            <a:ext cx="11004461" cy="3011487"/>
          </a:xfrm>
        </p:spPr>
        <p:txBody>
          <a:bodyPr anchor="t"/>
          <a:lstStyle/>
          <a:p>
            <a:pPr algn="l">
              <a:spcBef>
                <a:spcPts val="0"/>
              </a:spcBef>
            </a:pPr>
            <a:r>
              <a:rPr lang="en-US" sz="4000" dirty="0">
                <a:solidFill>
                  <a:schemeClr val="tx1">
                    <a:lumMod val="75000"/>
                    <a:lumOff val="25000"/>
                  </a:schemeClr>
                </a:solidFill>
              </a:rPr>
              <a:t>      LIVE IN HIS PRESENCE: “ABIDE”</a:t>
            </a:r>
          </a:p>
          <a:p>
            <a:pPr algn="l">
              <a:spcBef>
                <a:spcPts val="0"/>
              </a:spcBef>
            </a:pPr>
            <a:r>
              <a:rPr lang="en-US" sz="3000" dirty="0"/>
              <a:t>“You can’t live in His presence &amp; be far from His Word”</a:t>
            </a:r>
          </a:p>
          <a:p>
            <a:pPr algn="l">
              <a:spcBef>
                <a:spcPts val="0"/>
              </a:spcBef>
            </a:pPr>
            <a:endParaRPr lang="en-US" sz="4000" dirty="0"/>
          </a:p>
          <a:p>
            <a:pPr algn="l">
              <a:spcBef>
                <a:spcPts val="0"/>
              </a:spcBef>
            </a:pPr>
            <a:r>
              <a:rPr lang="en-US" sz="4000" dirty="0">
                <a:solidFill>
                  <a:schemeClr val="tx1">
                    <a:lumMod val="75000"/>
                    <a:lumOff val="25000"/>
                  </a:schemeClr>
                </a:solidFill>
              </a:rPr>
              <a:t>      LOVE ONE ANOTHER: JESUS’ COMMAND</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300" normalizeH="0" baseline="0" noProof="0" dirty="0">
                <a:ln>
                  <a:noFill/>
                </a:ln>
                <a:solidFill>
                  <a:srgbClr val="EAE3D8"/>
                </a:solidFill>
                <a:effectLst/>
                <a:uLnTx/>
                <a:uFillTx/>
                <a:latin typeface="FSP DEMO - Vanguard CF Heavy" pitchFamily="2" charset="77"/>
                <a:ea typeface="+mn-ea"/>
                <a:cs typeface="+mn-cs"/>
              </a:rPr>
              <a:t>“You can’t stay close to Jesus &amp; far from His Body”</a:t>
            </a:r>
          </a:p>
          <a:p>
            <a:pPr algn="l">
              <a:spcBef>
                <a:spcPts val="0"/>
              </a:spcBef>
            </a:pPr>
            <a:endParaRPr lang="en-US" sz="4000" dirty="0"/>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300" normalizeH="0" baseline="0" noProof="0" dirty="0">
                <a:ln>
                  <a:noFill/>
                </a:ln>
                <a:solidFill>
                  <a:prstClr val="black">
                    <a:lumMod val="75000"/>
                    <a:lumOff val="25000"/>
                  </a:prstClr>
                </a:solidFill>
                <a:effectLst/>
                <a:uLnTx/>
                <a:uFillTx/>
                <a:latin typeface="FSP DEMO - Vanguard CF Heavy" pitchFamily="2" charset="77"/>
                <a:ea typeface="+mn-ea"/>
                <a:cs typeface="+mn-cs"/>
              </a:rPr>
              <a:t>During this 21 days: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300" normalizeH="0" baseline="0" noProof="0" dirty="0">
                <a:ln>
                  <a:noFill/>
                </a:ln>
                <a:solidFill>
                  <a:srgbClr val="EAE3D8"/>
                </a:solidFill>
                <a:effectLst/>
                <a:uLnTx/>
                <a:uFillTx/>
                <a:latin typeface="FSP DEMO - Vanguard CF Heavy" pitchFamily="2" charset="77"/>
                <a:ea typeface="+mn-ea"/>
                <a:cs typeface="+mn-cs"/>
              </a:rPr>
              <a:t>Choose to gather with His people! </a:t>
            </a:r>
          </a:p>
          <a:p>
            <a:pPr algn="l">
              <a:spcBef>
                <a:spcPts val="0"/>
              </a:spcBef>
            </a:pPr>
            <a:endParaRPr lang="en-US" sz="4000" dirty="0"/>
          </a:p>
          <a:p>
            <a:endParaRPr lang="en-US" sz="4500" dirty="0"/>
          </a:p>
        </p:txBody>
      </p:sp>
      <p:sp>
        <p:nvSpPr>
          <p:cNvPr id="4" name="TextBox 3">
            <a:extLst>
              <a:ext uri="{FF2B5EF4-FFF2-40B4-BE49-F238E27FC236}">
                <a16:creationId xmlns:a16="http://schemas.microsoft.com/office/drawing/2014/main" id="{F1C1E0AA-67A4-A45E-DE2C-3E32851A60DE}"/>
              </a:ext>
            </a:extLst>
          </p:cNvPr>
          <p:cNvSpPr txBox="1"/>
          <p:nvPr/>
        </p:nvSpPr>
        <p:spPr>
          <a:xfrm>
            <a:off x="593769" y="542650"/>
            <a:ext cx="4140791" cy="646331"/>
          </a:xfrm>
          <a:prstGeom prst="rect">
            <a:avLst/>
          </a:prstGeom>
          <a:solidFill>
            <a:schemeClr val="tx1">
              <a:lumMod val="75000"/>
              <a:lumOff val="25000"/>
            </a:schemeClr>
          </a:solid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 THREE CHOICES</a:t>
            </a:r>
          </a:p>
        </p:txBody>
      </p:sp>
      <p:sp>
        <p:nvSpPr>
          <p:cNvPr id="6" name="TextBox 5">
            <a:extLst>
              <a:ext uri="{FF2B5EF4-FFF2-40B4-BE49-F238E27FC236}">
                <a16:creationId xmlns:a16="http://schemas.microsoft.com/office/drawing/2014/main" id="{5C16320B-2DC3-6138-3525-E0A22EF22DAC}"/>
              </a:ext>
            </a:extLst>
          </p:cNvPr>
          <p:cNvSpPr txBox="1"/>
          <p:nvPr/>
        </p:nvSpPr>
        <p:spPr>
          <a:xfrm>
            <a:off x="593769" y="1599891"/>
            <a:ext cx="888124" cy="577081"/>
          </a:xfrm>
          <a:prstGeom prst="rect">
            <a:avLst/>
          </a:prstGeom>
          <a:solidFill>
            <a:schemeClr val="tx1">
              <a:lumMod val="75000"/>
              <a:lumOff val="25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5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[1]</a:t>
            </a:r>
          </a:p>
        </p:txBody>
      </p:sp>
      <p:sp>
        <p:nvSpPr>
          <p:cNvPr id="7" name="TextBox 6">
            <a:extLst>
              <a:ext uri="{FF2B5EF4-FFF2-40B4-BE49-F238E27FC236}">
                <a16:creationId xmlns:a16="http://schemas.microsoft.com/office/drawing/2014/main" id="{53C83494-CB3D-16AD-EF7E-F4C7E47776A4}"/>
              </a:ext>
            </a:extLst>
          </p:cNvPr>
          <p:cNvSpPr txBox="1"/>
          <p:nvPr/>
        </p:nvSpPr>
        <p:spPr>
          <a:xfrm>
            <a:off x="593769" y="3105634"/>
            <a:ext cx="888124" cy="577081"/>
          </a:xfrm>
          <a:prstGeom prst="rect">
            <a:avLst/>
          </a:prstGeom>
          <a:solidFill>
            <a:schemeClr val="tx1">
              <a:lumMod val="75000"/>
              <a:lumOff val="25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5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[2]</a:t>
            </a:r>
          </a:p>
        </p:txBody>
      </p:sp>
    </p:spTree>
    <p:extLst>
      <p:ext uri="{BB962C8B-B14F-4D97-AF65-F5344CB8AC3E}">
        <p14:creationId xmlns:p14="http://schemas.microsoft.com/office/powerpoint/2010/main" val="1100555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593769" y="1599891"/>
            <a:ext cx="11004461" cy="3011487"/>
          </a:xfrm>
        </p:spPr>
        <p:txBody>
          <a:bodyPr anchor="t"/>
          <a:lstStyle/>
          <a:p>
            <a:pPr algn="l">
              <a:spcBef>
                <a:spcPts val="0"/>
              </a:spcBef>
            </a:pPr>
            <a:r>
              <a:rPr lang="en-US" sz="4000" dirty="0">
                <a:solidFill>
                  <a:schemeClr val="tx1">
                    <a:lumMod val="75000"/>
                    <a:lumOff val="25000"/>
                  </a:schemeClr>
                </a:solidFill>
              </a:rPr>
              <a:t>      LIVE IN HIS PRESENCE: “ABIDE”</a:t>
            </a:r>
          </a:p>
          <a:p>
            <a:pPr algn="l">
              <a:spcBef>
                <a:spcPts val="0"/>
              </a:spcBef>
            </a:pPr>
            <a:r>
              <a:rPr lang="en-US" sz="3000" b="0" dirty="0"/>
              <a:t>You can’t live in His presence &amp; be far from His Word</a:t>
            </a:r>
          </a:p>
          <a:p>
            <a:pPr algn="l">
              <a:spcBef>
                <a:spcPts val="0"/>
              </a:spcBef>
            </a:pPr>
            <a:endParaRPr lang="en-US" sz="4000" dirty="0"/>
          </a:p>
          <a:p>
            <a:pPr algn="l">
              <a:spcBef>
                <a:spcPts val="0"/>
              </a:spcBef>
            </a:pPr>
            <a:r>
              <a:rPr lang="en-US" sz="4000" dirty="0">
                <a:solidFill>
                  <a:schemeClr val="tx1">
                    <a:lumMod val="75000"/>
                    <a:lumOff val="25000"/>
                  </a:schemeClr>
                </a:solidFill>
              </a:rPr>
              <a:t>      LOVE ONE ANOTHER: JESUS’ COMMAND</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300" normalizeH="0" baseline="0" noProof="0" dirty="0">
                <a:ln>
                  <a:noFill/>
                </a:ln>
                <a:solidFill>
                  <a:srgbClr val="EAE3D8"/>
                </a:solidFill>
                <a:effectLst/>
                <a:uLnTx/>
                <a:uFillTx/>
                <a:latin typeface="FSP DEMO - Vanguard CF Heavy" pitchFamily="2" charset="77"/>
                <a:ea typeface="+mn-ea"/>
                <a:cs typeface="+mn-cs"/>
              </a:rPr>
              <a:t>You can’t stay close to </a:t>
            </a:r>
            <a:r>
              <a:rPr lang="en-US" sz="3000" b="0" dirty="0"/>
              <a:t>His Presence</a:t>
            </a:r>
            <a:r>
              <a:rPr kumimoji="0" lang="en-US" sz="3000" b="0" i="0" u="none" strike="noStrike" kern="1200" cap="none" spc="300" normalizeH="0" baseline="0" noProof="0" dirty="0">
                <a:ln>
                  <a:noFill/>
                </a:ln>
                <a:solidFill>
                  <a:srgbClr val="EAE3D8"/>
                </a:solidFill>
                <a:effectLst/>
                <a:uLnTx/>
                <a:uFillTx/>
                <a:latin typeface="FSP DEMO - Vanguard CF Heavy" pitchFamily="2" charset="77"/>
                <a:ea typeface="+mn-ea"/>
                <a:cs typeface="+mn-cs"/>
              </a:rPr>
              <a:t> &amp; far from His Body</a:t>
            </a:r>
          </a:p>
          <a:p>
            <a:pPr algn="l">
              <a:spcBef>
                <a:spcPts val="0"/>
              </a:spcBef>
            </a:pPr>
            <a:endParaRPr lang="en-US" sz="4000" dirty="0"/>
          </a:p>
          <a:p>
            <a:pPr algn="l">
              <a:spcBef>
                <a:spcPts val="0"/>
              </a:spcBef>
            </a:pPr>
            <a:r>
              <a:rPr lang="en-US" sz="4000" dirty="0">
                <a:solidFill>
                  <a:schemeClr val="tx1">
                    <a:lumMod val="75000"/>
                    <a:lumOff val="25000"/>
                  </a:schemeClr>
                </a:solidFill>
              </a:rPr>
              <a:t>      LEAD OTHERS TO JESUS: “FRUIT”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300" normalizeH="0" baseline="0" noProof="0" dirty="0">
                <a:ln>
                  <a:noFill/>
                </a:ln>
                <a:solidFill>
                  <a:srgbClr val="EAE3D8"/>
                </a:solidFill>
                <a:effectLst/>
                <a:uLnTx/>
                <a:uFillTx/>
                <a:ea typeface="+mn-ea"/>
                <a:cs typeface="+mn-cs"/>
              </a:rPr>
              <a:t>You can’t know the power of His Presence &amp; live for yourself</a:t>
            </a:r>
          </a:p>
          <a:p>
            <a:endParaRPr lang="en-US" sz="4500" dirty="0"/>
          </a:p>
        </p:txBody>
      </p:sp>
      <p:sp>
        <p:nvSpPr>
          <p:cNvPr id="4" name="TextBox 3">
            <a:extLst>
              <a:ext uri="{FF2B5EF4-FFF2-40B4-BE49-F238E27FC236}">
                <a16:creationId xmlns:a16="http://schemas.microsoft.com/office/drawing/2014/main" id="{F1C1E0AA-67A4-A45E-DE2C-3E32851A60DE}"/>
              </a:ext>
            </a:extLst>
          </p:cNvPr>
          <p:cNvSpPr txBox="1"/>
          <p:nvPr/>
        </p:nvSpPr>
        <p:spPr>
          <a:xfrm>
            <a:off x="593769" y="542650"/>
            <a:ext cx="4140791" cy="646331"/>
          </a:xfrm>
          <a:prstGeom prst="rect">
            <a:avLst/>
          </a:prstGeom>
          <a:solidFill>
            <a:schemeClr val="tx1">
              <a:lumMod val="75000"/>
              <a:lumOff val="25000"/>
            </a:schemeClr>
          </a:solid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 THREE CHOICES</a:t>
            </a:r>
          </a:p>
        </p:txBody>
      </p:sp>
      <p:sp>
        <p:nvSpPr>
          <p:cNvPr id="6" name="TextBox 5">
            <a:extLst>
              <a:ext uri="{FF2B5EF4-FFF2-40B4-BE49-F238E27FC236}">
                <a16:creationId xmlns:a16="http://schemas.microsoft.com/office/drawing/2014/main" id="{5C16320B-2DC3-6138-3525-E0A22EF22DAC}"/>
              </a:ext>
            </a:extLst>
          </p:cNvPr>
          <p:cNvSpPr txBox="1"/>
          <p:nvPr/>
        </p:nvSpPr>
        <p:spPr>
          <a:xfrm>
            <a:off x="593769" y="1599891"/>
            <a:ext cx="888124" cy="577081"/>
          </a:xfrm>
          <a:prstGeom prst="rect">
            <a:avLst/>
          </a:prstGeom>
          <a:solidFill>
            <a:schemeClr val="tx1">
              <a:lumMod val="75000"/>
              <a:lumOff val="25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5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[1]</a:t>
            </a:r>
          </a:p>
        </p:txBody>
      </p:sp>
      <p:sp>
        <p:nvSpPr>
          <p:cNvPr id="7" name="TextBox 6">
            <a:extLst>
              <a:ext uri="{FF2B5EF4-FFF2-40B4-BE49-F238E27FC236}">
                <a16:creationId xmlns:a16="http://schemas.microsoft.com/office/drawing/2014/main" id="{53C83494-CB3D-16AD-EF7E-F4C7E47776A4}"/>
              </a:ext>
            </a:extLst>
          </p:cNvPr>
          <p:cNvSpPr txBox="1"/>
          <p:nvPr/>
        </p:nvSpPr>
        <p:spPr>
          <a:xfrm>
            <a:off x="593769" y="3105634"/>
            <a:ext cx="888124" cy="577081"/>
          </a:xfrm>
          <a:prstGeom prst="rect">
            <a:avLst/>
          </a:prstGeom>
          <a:solidFill>
            <a:schemeClr val="tx1">
              <a:lumMod val="75000"/>
              <a:lumOff val="25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5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[2]</a:t>
            </a:r>
          </a:p>
        </p:txBody>
      </p:sp>
      <p:sp>
        <p:nvSpPr>
          <p:cNvPr id="8" name="TextBox 7">
            <a:extLst>
              <a:ext uri="{FF2B5EF4-FFF2-40B4-BE49-F238E27FC236}">
                <a16:creationId xmlns:a16="http://schemas.microsoft.com/office/drawing/2014/main" id="{1E4E2AC1-67F3-859D-BCAF-896ADFF0F7C3}"/>
              </a:ext>
            </a:extLst>
          </p:cNvPr>
          <p:cNvSpPr txBox="1"/>
          <p:nvPr/>
        </p:nvSpPr>
        <p:spPr>
          <a:xfrm>
            <a:off x="593769" y="4611377"/>
            <a:ext cx="888124" cy="577081"/>
          </a:xfrm>
          <a:prstGeom prst="rect">
            <a:avLst/>
          </a:prstGeom>
          <a:solidFill>
            <a:schemeClr val="tx1">
              <a:lumMod val="75000"/>
              <a:lumOff val="25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5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[3]</a:t>
            </a:r>
          </a:p>
        </p:txBody>
      </p:sp>
    </p:spTree>
    <p:extLst>
      <p:ext uri="{BB962C8B-B14F-4D97-AF65-F5344CB8AC3E}">
        <p14:creationId xmlns:p14="http://schemas.microsoft.com/office/powerpoint/2010/main" val="717255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406400" y="848402"/>
            <a:ext cx="11379200" cy="3011487"/>
          </a:xfrm>
        </p:spPr>
        <p:txBody>
          <a:bodyPr anchor="t"/>
          <a:lstStyle/>
          <a:p>
            <a:pPr>
              <a:spcBef>
                <a:spcPts val="0"/>
              </a:spcBef>
            </a:pPr>
            <a:r>
              <a:rPr lang="en-US" sz="4500" dirty="0">
                <a:solidFill>
                  <a:srgbClr val="EBE3D8"/>
                </a:solidFill>
              </a:rPr>
              <a:t>Most make resolutions about things</a:t>
            </a:r>
          </a:p>
          <a:p>
            <a:pPr>
              <a:spcBef>
                <a:spcPts val="0"/>
              </a:spcBef>
            </a:pPr>
            <a:r>
              <a:rPr lang="en-US" sz="4500" dirty="0">
                <a:solidFill>
                  <a:srgbClr val="EBE3D8"/>
                </a:solidFill>
              </a:rPr>
              <a:t>they know they </a:t>
            </a:r>
            <a:r>
              <a:rPr lang="en-US" sz="4500" dirty="0">
                <a:solidFill>
                  <a:schemeClr val="tx1">
                    <a:lumMod val="75000"/>
                    <a:lumOff val="25000"/>
                  </a:schemeClr>
                </a:solidFill>
              </a:rPr>
              <a:t>need to get back to</a:t>
            </a:r>
            <a:r>
              <a:rPr lang="en-US" sz="4500" dirty="0">
                <a:solidFill>
                  <a:srgbClr val="EBE3D8"/>
                </a:solidFill>
              </a:rPr>
              <a:t>.</a:t>
            </a:r>
          </a:p>
          <a:p>
            <a:pPr>
              <a:spcBef>
                <a:spcPts val="0"/>
              </a:spcBef>
            </a:pPr>
            <a:endParaRPr lang="en-US" sz="4200" dirty="0">
              <a:solidFill>
                <a:srgbClr val="EBE3D8"/>
              </a:solidFill>
            </a:endParaRPr>
          </a:p>
          <a:p>
            <a:pPr>
              <a:spcBef>
                <a:spcPts val="400"/>
              </a:spcBef>
            </a:pPr>
            <a:r>
              <a:rPr lang="en-US" sz="3500" b="0" dirty="0"/>
              <a:t>39% Of Americans make resolutions</a:t>
            </a:r>
          </a:p>
          <a:p>
            <a:pPr>
              <a:spcBef>
                <a:spcPts val="400"/>
              </a:spcBef>
            </a:pPr>
            <a:r>
              <a:rPr lang="en-US" sz="3500" b="0" dirty="0"/>
              <a:t>7 out top 10 resolutions are about healthy living</a:t>
            </a:r>
          </a:p>
          <a:p>
            <a:pPr>
              <a:spcBef>
                <a:spcPts val="400"/>
              </a:spcBef>
            </a:pPr>
            <a:r>
              <a:rPr lang="en-US" sz="3500" b="0" dirty="0">
                <a:solidFill>
                  <a:schemeClr val="tx1">
                    <a:lumMod val="75000"/>
                    <a:lumOff val="25000"/>
                  </a:schemeClr>
                </a:solidFill>
              </a:rPr>
              <a:t>23%  64%  91%</a:t>
            </a:r>
            <a:endParaRPr lang="en-US" sz="3500" b="0" dirty="0"/>
          </a:p>
          <a:p>
            <a:pPr>
              <a:spcBef>
                <a:spcPts val="0"/>
              </a:spcBef>
            </a:pPr>
            <a:endParaRPr lang="en-US" sz="4200" dirty="0">
              <a:solidFill>
                <a:srgbClr val="EBE3D8"/>
              </a:solidFill>
            </a:endParaRPr>
          </a:p>
          <a:p>
            <a:pPr>
              <a:spcBef>
                <a:spcPts val="0"/>
              </a:spcBef>
            </a:pPr>
            <a:r>
              <a:rPr lang="en-US" sz="4500" dirty="0">
                <a:solidFill>
                  <a:srgbClr val="EBE3D8"/>
                </a:solidFill>
              </a:rPr>
              <a:t>They are hoping to </a:t>
            </a:r>
            <a:r>
              <a:rPr lang="en-US" sz="4500" dirty="0">
                <a:solidFill>
                  <a:schemeClr val="tx1">
                    <a:lumMod val="75000"/>
                    <a:lumOff val="25000"/>
                  </a:schemeClr>
                </a:solidFill>
              </a:rPr>
              <a:t>revive</a:t>
            </a:r>
          </a:p>
          <a:p>
            <a:pPr>
              <a:spcBef>
                <a:spcPts val="0"/>
              </a:spcBef>
            </a:pPr>
            <a:r>
              <a:rPr lang="en-US" sz="4500" dirty="0">
                <a:solidFill>
                  <a:srgbClr val="EBE3D8"/>
                </a:solidFill>
              </a:rPr>
              <a:t>what their life should be about.</a:t>
            </a:r>
          </a:p>
          <a:p>
            <a:endParaRPr lang="en-US" sz="4500" b="0" dirty="0"/>
          </a:p>
          <a:p>
            <a:r>
              <a:rPr lang="en-US" sz="4000" b="0" dirty="0"/>
              <a:t> </a:t>
            </a:r>
          </a:p>
          <a:p>
            <a:endParaRPr lang="en-US" sz="4500" b="0" dirty="0"/>
          </a:p>
        </p:txBody>
      </p:sp>
    </p:spTree>
    <p:extLst>
      <p:ext uri="{BB962C8B-B14F-4D97-AF65-F5344CB8AC3E}">
        <p14:creationId xmlns:p14="http://schemas.microsoft.com/office/powerpoint/2010/main" val="4003274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599090" y="706162"/>
            <a:ext cx="10947750" cy="3011487"/>
          </a:xfrm>
        </p:spPr>
        <p:txBody>
          <a:bodyPr anchor="t"/>
          <a:lstStyle/>
          <a:p>
            <a:pPr algn="l"/>
            <a:r>
              <a:rPr lang="en-US" sz="5500" dirty="0"/>
              <a:t>CORNERSTONE.AG/SEND</a:t>
            </a:r>
            <a:r>
              <a:rPr lang="en-US" sz="5500" dirty="0">
                <a:solidFill>
                  <a:schemeClr val="tx1">
                    <a:lumMod val="75000"/>
                    <a:lumOff val="25000"/>
                  </a:schemeClr>
                </a:solidFill>
              </a:rPr>
              <a:t>REVIVAL</a:t>
            </a:r>
            <a:endParaRPr lang="en-US" sz="5500" b="0" dirty="0">
              <a:solidFill>
                <a:schemeClr val="tx1">
                  <a:lumMod val="75000"/>
                  <a:lumOff val="25000"/>
                </a:schemeClr>
              </a:solidFill>
            </a:endParaRPr>
          </a:p>
          <a:p>
            <a:endParaRPr lang="en-US" sz="4500" dirty="0"/>
          </a:p>
        </p:txBody>
      </p:sp>
      <p:grpSp>
        <p:nvGrpSpPr>
          <p:cNvPr id="7" name="Group 6">
            <a:extLst>
              <a:ext uri="{FF2B5EF4-FFF2-40B4-BE49-F238E27FC236}">
                <a16:creationId xmlns:a16="http://schemas.microsoft.com/office/drawing/2014/main" id="{C09FD4CC-A720-4ADE-A367-57C389870BAF}"/>
              </a:ext>
            </a:extLst>
          </p:cNvPr>
          <p:cNvGrpSpPr/>
          <p:nvPr/>
        </p:nvGrpSpPr>
        <p:grpSpPr>
          <a:xfrm>
            <a:off x="973542" y="1648060"/>
            <a:ext cx="2232634" cy="4830418"/>
            <a:chOff x="973542" y="1648060"/>
            <a:chExt cx="2232634" cy="4830418"/>
          </a:xfrm>
        </p:grpSpPr>
        <p:pic>
          <p:nvPicPr>
            <p:cNvPr id="3" name="Picture 2">
              <a:extLst>
                <a:ext uri="{FF2B5EF4-FFF2-40B4-BE49-F238E27FC236}">
                  <a16:creationId xmlns:a16="http://schemas.microsoft.com/office/drawing/2014/main" id="{49901ACE-BB88-EE6C-E10F-50E5FEF71C7A}"/>
                </a:ext>
              </a:extLst>
            </p:cNvPr>
            <p:cNvPicPr>
              <a:picLocks noChangeAspect="1"/>
            </p:cNvPicPr>
            <p:nvPr/>
          </p:nvPicPr>
          <p:blipFill>
            <a:blip r:embed="rId3"/>
            <a:stretch>
              <a:fillRect/>
            </a:stretch>
          </p:blipFill>
          <p:spPr>
            <a:xfrm rot="21357064">
              <a:off x="973542" y="1648060"/>
              <a:ext cx="2232634" cy="4830418"/>
            </a:xfrm>
            <a:prstGeom prst="rect">
              <a:avLst/>
            </a:prstGeom>
            <a:ln>
              <a:solidFill>
                <a:schemeClr val="tx1"/>
              </a:solidFill>
            </a:ln>
          </p:spPr>
        </p:pic>
        <p:sp>
          <p:nvSpPr>
            <p:cNvPr id="4" name="Rounded Rectangle 3">
              <a:extLst>
                <a:ext uri="{FF2B5EF4-FFF2-40B4-BE49-F238E27FC236}">
                  <a16:creationId xmlns:a16="http://schemas.microsoft.com/office/drawing/2014/main" id="{F6A77491-6CD9-7B4E-C1B6-7D9F74FB31AB}"/>
                </a:ext>
              </a:extLst>
            </p:cNvPr>
            <p:cNvSpPr/>
            <p:nvPr/>
          </p:nvSpPr>
          <p:spPr>
            <a:xfrm rot="21335242">
              <a:off x="2108225" y="2810100"/>
              <a:ext cx="1050086" cy="16464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2E5D3CCD-F969-1BFA-E4E0-BF50A3DD6D37}"/>
              </a:ext>
            </a:extLst>
          </p:cNvPr>
          <p:cNvSpPr txBox="1"/>
          <p:nvPr/>
        </p:nvSpPr>
        <p:spPr>
          <a:xfrm>
            <a:off x="3580628" y="1575267"/>
            <a:ext cx="8088658" cy="428476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800" b="0" i="0" u="none" strike="noStrike" kern="1200" cap="none" spc="300" normalizeH="0" baseline="0" noProof="0" dirty="0">
              <a:ln>
                <a:noFill/>
              </a:ln>
              <a:solidFill>
                <a:srgbClr val="EAE3D8"/>
              </a:solidFill>
              <a:effectLst/>
              <a:uLnTx/>
              <a:uFillTx/>
              <a:latin typeface="FSP DEMO - Vanguard CF Heavy" pitchFamily="2" charset="77"/>
              <a:ea typeface="+mn-ea"/>
              <a:cs typeface="+mn-cs"/>
            </a:endParaRPr>
          </a:p>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4200" b="1" i="0" u="none" strike="noStrike" kern="1200" cap="none" spc="300" normalizeH="0" baseline="0" noProof="0" dirty="0">
                <a:ln>
                  <a:noFill/>
                </a:ln>
                <a:solidFill>
                  <a:prstClr val="black">
                    <a:lumMod val="75000"/>
                    <a:lumOff val="25000"/>
                  </a:prstClr>
                </a:solidFill>
                <a:effectLst/>
                <a:uLnTx/>
                <a:uFillTx/>
                <a:latin typeface="FSP DEMO - Vanguard CF Heavy" pitchFamily="2" charset="77"/>
                <a:ea typeface="+mn-ea"/>
                <a:cs typeface="+mn-cs"/>
              </a:rPr>
              <a:t>Sunday, Jan 8 – Sunday, Jan 29</a:t>
            </a:r>
          </a:p>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4200" b="1" i="0" u="none" strike="noStrike" kern="1200" cap="none" spc="300" normalizeH="0" baseline="0" noProof="0" dirty="0">
                <a:ln>
                  <a:noFill/>
                </a:ln>
                <a:solidFill>
                  <a:srgbClr val="EAE3D8"/>
                </a:solidFill>
                <a:effectLst/>
                <a:uLnTx/>
                <a:uFillTx/>
                <a:latin typeface="FSP DEMO - Vanguard CF Heavy" pitchFamily="2" charset="77"/>
                <a:ea typeface="+mn-ea"/>
                <a:cs typeface="+mn-cs"/>
              </a:rPr>
              <a:t>Bible App: “Send Revival”</a:t>
            </a:r>
          </a:p>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4200" b="1" i="0" u="none" strike="noStrike" kern="1200" cap="none" spc="300" normalizeH="0" baseline="0" noProof="0" dirty="0">
                <a:ln>
                  <a:noFill/>
                </a:ln>
                <a:solidFill>
                  <a:srgbClr val="EAE3D8"/>
                </a:solidFill>
                <a:effectLst/>
                <a:uLnTx/>
                <a:uFillTx/>
                <a:latin typeface="FSP DEMO - Vanguard CF Heavy" pitchFamily="2" charset="77"/>
                <a:ea typeface="+mn-ea"/>
                <a:cs typeface="+mn-cs"/>
              </a:rPr>
              <a:t>Fast the world to choose </a:t>
            </a:r>
            <a:r>
              <a:rPr kumimoji="0" lang="en-US" sz="4200" b="1" i="0" u="none" strike="noStrike" kern="1200" cap="none" spc="300" normalizeH="0" baseline="0" noProof="0" dirty="0">
                <a:ln>
                  <a:noFill/>
                </a:ln>
                <a:solidFill>
                  <a:schemeClr val="tx1">
                    <a:lumMod val="75000"/>
                    <a:lumOff val="25000"/>
                  </a:schemeClr>
                </a:solidFill>
                <a:effectLst/>
                <a:uLnTx/>
                <a:uFillTx/>
                <a:latin typeface="FSP DEMO - Vanguard CF Heavy" pitchFamily="2" charset="77"/>
                <a:ea typeface="+mn-ea"/>
                <a:cs typeface="+mn-cs"/>
              </a:rPr>
              <a:t>LIVE.LOVE.LEAD.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300" b="0" i="0" u="none" strike="noStrike" kern="1200" cap="none" spc="300" normalizeH="0" baseline="0" noProof="0" dirty="0">
              <a:ln>
                <a:noFill/>
              </a:ln>
              <a:solidFill>
                <a:srgbClr val="EAE3D8"/>
              </a:solidFill>
              <a:effectLst/>
              <a:uLnTx/>
              <a:uFillTx/>
              <a:latin typeface="FSP DEMO - Vanguard CF Heavy" pitchFamily="2" charset="77"/>
              <a:ea typeface="+mn-ea"/>
              <a:cs typeface="+mn-cs"/>
            </a:endParaRPr>
          </a:p>
        </p:txBody>
      </p:sp>
    </p:spTree>
    <p:extLst>
      <p:ext uri="{BB962C8B-B14F-4D97-AF65-F5344CB8AC3E}">
        <p14:creationId xmlns:p14="http://schemas.microsoft.com/office/powerpoint/2010/main" val="1156210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828148" y="2093419"/>
            <a:ext cx="3866055" cy="3011487"/>
          </a:xfrm>
        </p:spPr>
        <p:txBody>
          <a:bodyPr anchor="t"/>
          <a:lstStyle/>
          <a:p>
            <a:pPr>
              <a:spcBef>
                <a:spcPts val="0"/>
              </a:spcBef>
            </a:pPr>
            <a:r>
              <a:rPr lang="en-US" sz="3000" dirty="0">
                <a:solidFill>
                  <a:srgbClr val="EBE3D8"/>
                </a:solidFill>
              </a:rPr>
              <a:t>ONE NEED</a:t>
            </a:r>
          </a:p>
          <a:p>
            <a:pPr>
              <a:spcBef>
                <a:spcPts val="0"/>
              </a:spcBef>
            </a:pPr>
            <a:r>
              <a:rPr lang="en-US" sz="2500" dirty="0">
                <a:solidFill>
                  <a:schemeClr val="tx1">
                    <a:lumMod val="75000"/>
                    <a:lumOff val="25000"/>
                  </a:schemeClr>
                </a:solidFill>
              </a:rPr>
              <a:t>SEND REVIVAL</a:t>
            </a:r>
          </a:p>
          <a:p>
            <a:pPr>
              <a:spcBef>
                <a:spcPts val="0"/>
              </a:spcBef>
            </a:pPr>
            <a:endParaRPr lang="en-US" sz="3000" dirty="0">
              <a:solidFill>
                <a:schemeClr val="tx1">
                  <a:lumMod val="75000"/>
                  <a:lumOff val="25000"/>
                </a:schemeClr>
              </a:solidFill>
            </a:endParaRPr>
          </a:p>
          <a:p>
            <a:pPr>
              <a:spcBef>
                <a:spcPts val="0"/>
              </a:spcBef>
            </a:pPr>
            <a:r>
              <a:rPr lang="en-US" sz="3000" dirty="0">
                <a:solidFill>
                  <a:srgbClr val="EBE3D8"/>
                </a:solidFill>
              </a:rPr>
              <a:t>TWO CONVICTIONS</a:t>
            </a:r>
          </a:p>
          <a:p>
            <a:pPr>
              <a:spcBef>
                <a:spcPts val="0"/>
              </a:spcBef>
            </a:pPr>
            <a:r>
              <a:rPr lang="en-US" sz="2500" dirty="0">
                <a:solidFill>
                  <a:schemeClr val="tx1">
                    <a:lumMod val="75000"/>
                    <a:lumOff val="25000"/>
                  </a:schemeClr>
                </a:solidFill>
              </a:rPr>
              <a:t>ONLY GOD</a:t>
            </a:r>
          </a:p>
          <a:p>
            <a:pPr>
              <a:spcBef>
                <a:spcPts val="0"/>
              </a:spcBef>
            </a:pPr>
            <a:r>
              <a:rPr lang="en-US" sz="2500" dirty="0">
                <a:solidFill>
                  <a:schemeClr val="tx1">
                    <a:lumMod val="75000"/>
                    <a:lumOff val="25000"/>
                  </a:schemeClr>
                </a:solidFill>
              </a:rPr>
              <a:t>CREATES &amp; LOVES</a:t>
            </a:r>
          </a:p>
          <a:p>
            <a:pPr>
              <a:spcBef>
                <a:spcPts val="0"/>
              </a:spcBef>
            </a:pPr>
            <a:endParaRPr lang="en-US" sz="3000" dirty="0">
              <a:solidFill>
                <a:schemeClr val="tx1">
                  <a:lumMod val="75000"/>
                  <a:lumOff val="25000"/>
                </a:schemeClr>
              </a:solidFill>
            </a:endParaRPr>
          </a:p>
          <a:p>
            <a:pPr>
              <a:spcBef>
                <a:spcPts val="0"/>
              </a:spcBef>
            </a:pPr>
            <a:r>
              <a:rPr lang="en-US" sz="3000" dirty="0">
                <a:solidFill>
                  <a:srgbClr val="EBE3D8"/>
                </a:solidFill>
              </a:rPr>
              <a:t>THREE CHOICES</a:t>
            </a:r>
          </a:p>
          <a:p>
            <a:pPr>
              <a:spcBef>
                <a:spcPts val="0"/>
              </a:spcBef>
            </a:pPr>
            <a:r>
              <a:rPr lang="en-US" sz="2300" dirty="0">
                <a:solidFill>
                  <a:schemeClr val="tx1">
                    <a:lumMod val="75000"/>
                    <a:lumOff val="25000"/>
                  </a:schemeClr>
                </a:solidFill>
              </a:rPr>
              <a:t>LIVE IN HIS PRESENCE</a:t>
            </a:r>
          </a:p>
          <a:p>
            <a:pPr>
              <a:spcBef>
                <a:spcPts val="0"/>
              </a:spcBef>
            </a:pPr>
            <a:r>
              <a:rPr lang="en-US" sz="2300" dirty="0">
                <a:solidFill>
                  <a:schemeClr val="tx1">
                    <a:lumMod val="75000"/>
                    <a:lumOff val="25000"/>
                  </a:schemeClr>
                </a:solidFill>
              </a:rPr>
              <a:t>LOVE ONE ANOTHER</a:t>
            </a:r>
            <a:br>
              <a:rPr lang="en-US" sz="2300" dirty="0">
                <a:solidFill>
                  <a:schemeClr val="tx1">
                    <a:lumMod val="75000"/>
                    <a:lumOff val="25000"/>
                  </a:schemeClr>
                </a:solidFill>
              </a:rPr>
            </a:br>
            <a:r>
              <a:rPr lang="en-US" sz="2300" dirty="0">
                <a:solidFill>
                  <a:schemeClr val="tx1">
                    <a:lumMod val="75000"/>
                    <a:lumOff val="25000"/>
                  </a:schemeClr>
                </a:solidFill>
              </a:rPr>
              <a:t>LEAD OTHERS TO JESUS</a:t>
            </a:r>
          </a:p>
          <a:p>
            <a:pPr>
              <a:spcBef>
                <a:spcPts val="0"/>
              </a:spcBef>
            </a:pPr>
            <a:endParaRPr lang="en-US" sz="3500" dirty="0">
              <a:solidFill>
                <a:schemeClr val="tx1">
                  <a:lumMod val="75000"/>
                  <a:lumOff val="25000"/>
                </a:schemeClr>
              </a:solidFill>
            </a:endParaRPr>
          </a:p>
          <a:p>
            <a:endParaRPr lang="en-US" sz="4500" b="0" dirty="0"/>
          </a:p>
        </p:txBody>
      </p:sp>
      <p:sp>
        <p:nvSpPr>
          <p:cNvPr id="3" name="Text Placeholder 2">
            <a:extLst>
              <a:ext uri="{FF2B5EF4-FFF2-40B4-BE49-F238E27FC236}">
                <a16:creationId xmlns:a16="http://schemas.microsoft.com/office/drawing/2014/main" id="{581E8231-A31F-7E93-95A2-9A43FDC1E399}"/>
              </a:ext>
            </a:extLst>
          </p:cNvPr>
          <p:cNvSpPr txBox="1">
            <a:spLocks/>
          </p:cNvSpPr>
          <p:nvPr/>
        </p:nvSpPr>
        <p:spPr>
          <a:xfrm>
            <a:off x="5454869" y="508849"/>
            <a:ext cx="6046350" cy="385259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Psalm 85:4 [Repentance]</a:t>
            </a:r>
          </a:p>
          <a:p>
            <a:pPr marL="0" indent="0" algn="just">
              <a:lnSpc>
                <a:spcPct val="100000"/>
              </a:lnSpc>
              <a:spcBef>
                <a:spcPts val="0"/>
              </a:spcBef>
              <a:buNone/>
            </a:pPr>
            <a:r>
              <a:rPr lang="en-US" sz="2500" dirty="0">
                <a:solidFill>
                  <a:srgbClr val="EBE3D8"/>
                </a:solidFill>
                <a:latin typeface="Calibri" panose="020F0502020204030204" pitchFamily="34" charset="0"/>
                <a:ea typeface="Calibri" panose="020F0502020204030204" pitchFamily="34" charset="0"/>
                <a:cs typeface="Calibri" panose="020F0502020204030204" pitchFamily="34" charset="0"/>
              </a:rPr>
              <a:t>Restore us again, O God of our salvation, and put away your indignation toward us!</a:t>
            </a:r>
          </a:p>
          <a:p>
            <a:pPr marL="0" indent="0" algn="just">
              <a:lnSpc>
                <a:spcPct val="100000"/>
              </a:lnSpc>
              <a:spcBef>
                <a:spcPts val="0"/>
              </a:spcBef>
              <a:buNone/>
            </a:pPr>
            <a:endParaRPr lang="en-US" sz="1500" dirty="0">
              <a:solidFill>
                <a:srgbClr val="EBE3D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0000"/>
              </a:lnSpc>
              <a:spcBef>
                <a:spcPts val="0"/>
              </a:spcBef>
              <a:buNone/>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Habakkuk 3:2 [Mercy]</a:t>
            </a:r>
          </a:p>
          <a:p>
            <a:pPr marL="0" indent="0" algn="just">
              <a:lnSpc>
                <a:spcPct val="100000"/>
              </a:lnSpc>
              <a:spcBef>
                <a:spcPts val="0"/>
              </a:spcBef>
              <a:buNone/>
            </a:pPr>
            <a:r>
              <a:rPr lang="en-US" sz="2500" dirty="0">
                <a:solidFill>
                  <a:srgbClr val="EBE3D8"/>
                </a:solidFill>
                <a:latin typeface="Calibri" panose="020F0502020204030204" pitchFamily="34" charset="0"/>
                <a:ea typeface="Calibri" panose="020F0502020204030204" pitchFamily="34" charset="0"/>
                <a:cs typeface="Calibri" panose="020F0502020204030204" pitchFamily="34" charset="0"/>
              </a:rPr>
              <a:t>O Lord, I have heard the report of you, and your work… In the midst of [these] years revive it; </a:t>
            </a:r>
          </a:p>
          <a:p>
            <a:pPr marL="0" indent="0" algn="just">
              <a:lnSpc>
                <a:spcPct val="100000"/>
              </a:lnSpc>
              <a:spcBef>
                <a:spcPts val="0"/>
              </a:spcBef>
              <a:buNone/>
            </a:pPr>
            <a:endParaRPr lang="en-US" sz="1500" dirty="0">
              <a:solidFill>
                <a:srgbClr val="EBE3D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0000"/>
              </a:lnSpc>
              <a:spcBef>
                <a:spcPts val="0"/>
              </a:spcBef>
              <a:buNone/>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Hosea 6:3 [Obedience]</a:t>
            </a:r>
          </a:p>
          <a:p>
            <a:pPr marL="0" indent="0" algn="just">
              <a:lnSpc>
                <a:spcPct val="100000"/>
              </a:lnSpc>
              <a:spcBef>
                <a:spcPts val="0"/>
              </a:spcBef>
              <a:buNone/>
            </a:pPr>
            <a:r>
              <a:rPr lang="en-US" sz="2500" dirty="0">
                <a:solidFill>
                  <a:srgbClr val="EBE3D8"/>
                </a:solidFill>
                <a:latin typeface="Calibri" panose="020F0502020204030204" pitchFamily="34" charset="0"/>
                <a:ea typeface="Calibri" panose="020F0502020204030204" pitchFamily="34" charset="0"/>
                <a:cs typeface="Calibri" panose="020F0502020204030204" pitchFamily="34" charset="0"/>
              </a:rPr>
              <a:t>Let us press on to the know the Lord … He will come to us as showers</a:t>
            </a:r>
          </a:p>
          <a:p>
            <a:pPr marL="0" indent="0" algn="just">
              <a:lnSpc>
                <a:spcPct val="100000"/>
              </a:lnSpc>
              <a:spcBef>
                <a:spcPts val="0"/>
              </a:spcBef>
              <a:buNone/>
            </a:pPr>
            <a:endParaRPr lang="en-US" sz="1500" dirty="0">
              <a:solidFill>
                <a:srgbClr val="EBE3D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0000"/>
              </a:lnSpc>
              <a:spcBef>
                <a:spcPts val="0"/>
              </a:spcBef>
              <a:buNone/>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Isaiah 64:1 [God’s Glory]</a:t>
            </a:r>
          </a:p>
          <a:p>
            <a:pPr marL="0" indent="0" algn="just">
              <a:lnSpc>
                <a:spcPct val="100000"/>
              </a:lnSpc>
              <a:spcBef>
                <a:spcPts val="0"/>
              </a:spcBef>
              <a:buNone/>
            </a:pPr>
            <a:r>
              <a:rPr lang="en-US" sz="2500" dirty="0">
                <a:solidFill>
                  <a:srgbClr val="EBE3D8"/>
                </a:solidFill>
                <a:latin typeface="Calibri" panose="020F0502020204030204" pitchFamily="34" charset="0"/>
                <a:ea typeface="Calibri" panose="020F0502020204030204" pitchFamily="34" charset="0"/>
                <a:cs typeface="Calibri" panose="020F0502020204030204" pitchFamily="34" charset="0"/>
              </a:rPr>
              <a:t>Oh that you you would rend the heavens and come down</a:t>
            </a:r>
          </a:p>
          <a:p>
            <a:pPr marL="0" indent="0" algn="just">
              <a:spcBef>
                <a:spcPts val="1200"/>
              </a:spcBef>
              <a:buNone/>
            </a:pPr>
            <a:endParaRPr lang="en-US" sz="3000" dirty="0">
              <a:solidFill>
                <a:srgbClr val="EBE3D8"/>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CF83F44-733B-DD89-BD56-5F759653F021}"/>
              </a:ext>
            </a:extLst>
          </p:cNvPr>
          <p:cNvSpPr txBox="1"/>
          <p:nvPr/>
        </p:nvSpPr>
        <p:spPr>
          <a:xfrm>
            <a:off x="690781" y="552766"/>
            <a:ext cx="4140791" cy="1200329"/>
          </a:xfrm>
          <a:prstGeom prst="rect">
            <a:avLst/>
          </a:prstGeom>
          <a:solidFill>
            <a:schemeClr val="tx1">
              <a:lumMod val="75000"/>
              <a:lumOff val="25000"/>
            </a:schemeClr>
          </a:solidFill>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WILL YOU</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300" normalizeH="0" baseline="0" noProof="0" dirty="0">
                <a:ln>
                  <a:noFill/>
                </a:ln>
                <a:solidFill>
                  <a:srgbClr val="EBE3D8"/>
                </a:solidFill>
                <a:effectLst/>
                <a:uLnTx/>
                <a:uFillTx/>
                <a:latin typeface="FSP DEMO - Vanguard CF Heavy" pitchFamily="2" charset="77"/>
                <a:ea typeface="+mn-ea"/>
                <a:cs typeface="+mn-cs"/>
              </a:rPr>
              <a:t>PRAY NOW?</a:t>
            </a:r>
          </a:p>
        </p:txBody>
      </p:sp>
    </p:spTree>
    <p:extLst>
      <p:ext uri="{BB962C8B-B14F-4D97-AF65-F5344CB8AC3E}">
        <p14:creationId xmlns:p14="http://schemas.microsoft.com/office/powerpoint/2010/main" val="2016572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A453CB-5903-E42D-577F-CEDB3B2128CB}"/>
              </a:ext>
            </a:extLst>
          </p:cNvPr>
          <p:cNvSpPr>
            <a:spLocks noGrp="1"/>
          </p:cNvSpPr>
          <p:nvPr>
            <p:ph type="body" sz="quarter" idx="11"/>
          </p:nvPr>
        </p:nvSpPr>
        <p:spPr>
          <a:xfrm>
            <a:off x="565150" y="1583474"/>
            <a:ext cx="6953250" cy="1992846"/>
          </a:xfrm>
          <a:ln>
            <a:solidFill>
              <a:srgbClr val="EBE3D8"/>
            </a:solidFill>
          </a:ln>
        </p:spPr>
        <p:txBody>
          <a:bodyPr/>
          <a:lstStyle/>
          <a:p>
            <a:pPr>
              <a:spcBef>
                <a:spcPts val="0"/>
              </a:spcBef>
            </a:pPr>
            <a:r>
              <a:rPr lang="en-US" sz="3000" b="1" i="0" dirty="0"/>
              <a:t>Habakkuk 3:2</a:t>
            </a:r>
          </a:p>
          <a:p>
            <a:pPr>
              <a:spcBef>
                <a:spcPts val="0"/>
              </a:spcBef>
            </a:pPr>
            <a:r>
              <a:rPr lang="en-US" sz="3000" i="0" dirty="0"/>
              <a:t>O Lord, I have heard the report of you, </a:t>
            </a:r>
          </a:p>
          <a:p>
            <a:pPr>
              <a:spcBef>
                <a:spcPts val="0"/>
              </a:spcBef>
            </a:pPr>
            <a:r>
              <a:rPr lang="en-US" sz="3000" i="0" dirty="0"/>
              <a:t>and your work, O Lord, do I fear. </a:t>
            </a:r>
          </a:p>
          <a:p>
            <a:pPr>
              <a:spcBef>
                <a:spcPts val="0"/>
              </a:spcBef>
            </a:pPr>
            <a:r>
              <a:rPr lang="en-US" sz="3000" i="0" dirty="0"/>
              <a:t>In the midst of the [these] years </a:t>
            </a:r>
            <a:r>
              <a:rPr lang="en-US" sz="3000" i="0" dirty="0">
                <a:solidFill>
                  <a:srgbClr val="F16A40"/>
                </a:solidFill>
              </a:rPr>
              <a:t>revive it</a:t>
            </a:r>
            <a:r>
              <a:rPr lang="en-US" sz="3000" i="0" dirty="0"/>
              <a:t>; </a:t>
            </a:r>
          </a:p>
        </p:txBody>
      </p:sp>
      <p:sp>
        <p:nvSpPr>
          <p:cNvPr id="5" name="Text Placeholder 4">
            <a:extLst>
              <a:ext uri="{FF2B5EF4-FFF2-40B4-BE49-F238E27FC236}">
                <a16:creationId xmlns:a16="http://schemas.microsoft.com/office/drawing/2014/main" id="{83740C77-BD90-A70B-040C-F9D2465E1016}"/>
              </a:ext>
            </a:extLst>
          </p:cNvPr>
          <p:cNvSpPr>
            <a:spLocks noGrp="1"/>
          </p:cNvSpPr>
          <p:nvPr>
            <p:ph type="body" sz="quarter" idx="10"/>
          </p:nvPr>
        </p:nvSpPr>
        <p:spPr>
          <a:xfrm>
            <a:off x="565150" y="267616"/>
            <a:ext cx="10904538" cy="954087"/>
          </a:xfrm>
        </p:spPr>
        <p:txBody>
          <a:bodyPr/>
          <a:lstStyle/>
          <a:p>
            <a:r>
              <a:rPr lang="en-US" dirty="0"/>
              <a:t>Lord Jesus, Send Revival</a:t>
            </a:r>
          </a:p>
        </p:txBody>
      </p:sp>
      <p:sp>
        <p:nvSpPr>
          <p:cNvPr id="6" name="Text Placeholder 2">
            <a:extLst>
              <a:ext uri="{FF2B5EF4-FFF2-40B4-BE49-F238E27FC236}">
                <a16:creationId xmlns:a16="http://schemas.microsoft.com/office/drawing/2014/main" id="{53BDA004-96B0-5828-6535-6397BE7AFBC7}"/>
              </a:ext>
            </a:extLst>
          </p:cNvPr>
          <p:cNvSpPr txBox="1">
            <a:spLocks/>
          </p:cNvSpPr>
          <p:nvPr/>
        </p:nvSpPr>
        <p:spPr>
          <a:xfrm>
            <a:off x="1843418" y="3838503"/>
            <a:ext cx="5815330" cy="2480526"/>
          </a:xfrm>
          <a:prstGeom prst="rect">
            <a:avLst/>
          </a:prstGeom>
          <a:ln>
            <a:solidFill>
              <a:srgbClr val="EBE3D8"/>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800" b="0" i="1" kern="1200">
                <a:solidFill>
                  <a:srgbClr val="EAE3D8"/>
                </a:solidFill>
                <a:latin typeface="GOTHAM-BOOKITALIC" panose="0200050405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1" kern="1200">
                <a:solidFill>
                  <a:srgbClr val="EAE3D8"/>
                </a:solidFill>
                <a:latin typeface="GOTHAM-BOOKITALIC" panose="0200050405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1" kern="1200">
                <a:solidFill>
                  <a:srgbClr val="EAE3D8"/>
                </a:solidFill>
                <a:latin typeface="GOTHAM-BOOKITALIC" panose="0200050405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1" kern="1200">
                <a:solidFill>
                  <a:srgbClr val="EAE3D8"/>
                </a:solidFill>
                <a:latin typeface="GOTHAM-BOOKITALIC" panose="0200050405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1" kern="1200">
                <a:solidFill>
                  <a:srgbClr val="EAE3D8"/>
                </a:solidFill>
                <a:latin typeface="GOTHAM-BOOKITALIC"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i="0" dirty="0"/>
              <a:t>Hosea 6:1-3</a:t>
            </a:r>
          </a:p>
          <a:p>
            <a:pPr>
              <a:spcBef>
                <a:spcPts val="0"/>
              </a:spcBef>
            </a:pPr>
            <a:r>
              <a:rPr lang="en-US" sz="3000" i="0" dirty="0"/>
              <a:t>Come, let us return to the Lord... </a:t>
            </a:r>
          </a:p>
          <a:p>
            <a:pPr>
              <a:spcBef>
                <a:spcPts val="0"/>
              </a:spcBef>
            </a:pPr>
            <a:r>
              <a:rPr lang="en-US" sz="3000" i="0" dirty="0"/>
              <a:t>After two days he will </a:t>
            </a:r>
            <a:r>
              <a:rPr lang="en-US" sz="3000" i="0" dirty="0">
                <a:solidFill>
                  <a:srgbClr val="F16A40"/>
                </a:solidFill>
              </a:rPr>
              <a:t>revive us</a:t>
            </a:r>
            <a:r>
              <a:rPr lang="en-US" sz="3000" i="0" dirty="0"/>
              <a:t>;</a:t>
            </a:r>
          </a:p>
          <a:p>
            <a:pPr>
              <a:spcBef>
                <a:spcPts val="0"/>
              </a:spcBef>
            </a:pPr>
            <a:r>
              <a:rPr lang="en-US" sz="3000" i="0" dirty="0"/>
              <a:t>on the third day he will </a:t>
            </a:r>
            <a:r>
              <a:rPr lang="en-US" sz="3000" i="0" dirty="0">
                <a:solidFill>
                  <a:srgbClr val="F16A40"/>
                </a:solidFill>
              </a:rPr>
              <a:t>raise us up</a:t>
            </a:r>
            <a:r>
              <a:rPr lang="en-US" sz="3000" i="0" dirty="0"/>
              <a:t>, </a:t>
            </a:r>
          </a:p>
          <a:p>
            <a:pPr>
              <a:spcBef>
                <a:spcPts val="0"/>
              </a:spcBef>
            </a:pPr>
            <a:r>
              <a:rPr lang="en-US" sz="3000" i="0" dirty="0"/>
              <a:t>that we may live before him…</a:t>
            </a:r>
          </a:p>
          <a:p>
            <a:pPr>
              <a:spcBef>
                <a:spcPts val="0"/>
              </a:spcBef>
            </a:pPr>
            <a:r>
              <a:rPr lang="en-US" sz="3000" i="0" dirty="0"/>
              <a:t>let us press on to know the Lord; </a:t>
            </a:r>
            <a:endParaRPr lang="en-US" dirty="0"/>
          </a:p>
        </p:txBody>
      </p:sp>
      <p:sp>
        <p:nvSpPr>
          <p:cNvPr id="8" name="TextBox 7">
            <a:extLst>
              <a:ext uri="{FF2B5EF4-FFF2-40B4-BE49-F238E27FC236}">
                <a16:creationId xmlns:a16="http://schemas.microsoft.com/office/drawing/2014/main" id="{59BADD7A-AA41-85B2-55E8-57164EDF4AD6}"/>
              </a:ext>
            </a:extLst>
          </p:cNvPr>
          <p:cNvSpPr txBox="1"/>
          <p:nvPr/>
        </p:nvSpPr>
        <p:spPr>
          <a:xfrm>
            <a:off x="8116888" y="1583474"/>
            <a:ext cx="3352800" cy="4247317"/>
          </a:xfrm>
          <a:prstGeom prst="rect">
            <a:avLst/>
          </a:prstGeom>
          <a:noFill/>
          <a:ln>
            <a:solidFill>
              <a:srgbClr val="EBE3D8"/>
            </a:solidFill>
          </a:ln>
        </p:spPr>
        <p:txBody>
          <a:bodyPr wrap="square">
            <a:spAutoFit/>
          </a:bodyPr>
          <a:lstStyle/>
          <a:p>
            <a:r>
              <a:rPr lang="en-US" sz="3000" b="1" dirty="0">
                <a:solidFill>
                  <a:srgbClr val="EBE3D8"/>
                </a:solidFill>
              </a:rPr>
              <a:t>Isaiah 64:1-2</a:t>
            </a:r>
          </a:p>
          <a:p>
            <a:r>
              <a:rPr lang="en-US" sz="3000" dirty="0">
                <a:solidFill>
                  <a:srgbClr val="EBE3D8"/>
                </a:solidFill>
              </a:rPr>
              <a:t>Oh </a:t>
            </a:r>
            <a:r>
              <a:rPr lang="en-US" sz="3000" dirty="0">
                <a:solidFill>
                  <a:srgbClr val="F16A40"/>
                </a:solidFill>
              </a:rPr>
              <a:t>that you would rend the heavens and come down</a:t>
            </a:r>
            <a:r>
              <a:rPr lang="en-US" sz="3000" dirty="0">
                <a:solidFill>
                  <a:srgbClr val="EBE3D8"/>
                </a:solidFill>
              </a:rPr>
              <a:t>, that the mountains might quake at your presence …  to make your name known </a:t>
            </a:r>
          </a:p>
        </p:txBody>
      </p:sp>
    </p:spTree>
    <p:extLst>
      <p:ext uri="{BB962C8B-B14F-4D97-AF65-F5344CB8AC3E}">
        <p14:creationId xmlns:p14="http://schemas.microsoft.com/office/powerpoint/2010/main" val="138824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426720" y="706162"/>
            <a:ext cx="11379200" cy="3011487"/>
          </a:xfrm>
        </p:spPr>
        <p:txBody>
          <a:bodyPr anchor="t"/>
          <a:lstStyle/>
          <a:p>
            <a:r>
              <a:rPr lang="en-US" sz="6000" dirty="0">
                <a:solidFill>
                  <a:schemeClr val="tx1">
                    <a:lumMod val="75000"/>
                    <a:lumOff val="25000"/>
                  </a:schemeClr>
                </a:solidFill>
              </a:rPr>
              <a:t>Most searched on google</a:t>
            </a:r>
            <a:endParaRPr lang="en-US" sz="5400" dirty="0"/>
          </a:p>
          <a:p>
            <a:endParaRPr lang="en-US" sz="4500" b="0" dirty="0"/>
          </a:p>
        </p:txBody>
      </p:sp>
      <p:pic>
        <p:nvPicPr>
          <p:cNvPr id="3" name="Picture 2">
            <a:extLst>
              <a:ext uri="{FF2B5EF4-FFF2-40B4-BE49-F238E27FC236}">
                <a16:creationId xmlns:a16="http://schemas.microsoft.com/office/drawing/2014/main" id="{4518467C-9D95-49BF-A540-3D9AC4A3061A}"/>
              </a:ext>
            </a:extLst>
          </p:cNvPr>
          <p:cNvPicPr>
            <a:picLocks noChangeAspect="1"/>
          </p:cNvPicPr>
          <p:nvPr/>
        </p:nvPicPr>
        <p:blipFill>
          <a:blip r:embed="rId3"/>
          <a:stretch>
            <a:fillRect/>
          </a:stretch>
        </p:blipFill>
        <p:spPr>
          <a:xfrm>
            <a:off x="-186546" y="-191386"/>
            <a:ext cx="12504378" cy="7168633"/>
          </a:xfrm>
          <a:prstGeom prst="rect">
            <a:avLst/>
          </a:prstGeom>
        </p:spPr>
      </p:pic>
    </p:spTree>
    <p:extLst>
      <p:ext uri="{BB962C8B-B14F-4D97-AF65-F5344CB8AC3E}">
        <p14:creationId xmlns:p14="http://schemas.microsoft.com/office/powerpoint/2010/main" val="284450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426720" y="706162"/>
            <a:ext cx="11379200" cy="3011487"/>
          </a:xfrm>
        </p:spPr>
        <p:txBody>
          <a:bodyPr anchor="t"/>
          <a:lstStyle/>
          <a:p>
            <a:r>
              <a:rPr lang="en-US" sz="7000" dirty="0">
                <a:solidFill>
                  <a:schemeClr val="tx1">
                    <a:lumMod val="75000"/>
                    <a:lumOff val="25000"/>
                  </a:schemeClr>
                </a:solidFill>
              </a:rPr>
              <a:t>ONE NEED: REVIVAL</a:t>
            </a:r>
          </a:p>
          <a:p>
            <a:endParaRPr lang="en-US" sz="2000" dirty="0">
              <a:solidFill>
                <a:schemeClr val="tx1">
                  <a:lumMod val="75000"/>
                  <a:lumOff val="25000"/>
                </a:schemeClr>
              </a:solidFill>
            </a:endParaRPr>
          </a:p>
          <a:p>
            <a:pPr>
              <a:spcBef>
                <a:spcPts val="0"/>
              </a:spcBef>
            </a:pPr>
            <a:r>
              <a:rPr lang="en-US" sz="4900" dirty="0"/>
              <a:t>WHEN </a:t>
            </a:r>
            <a:r>
              <a:rPr lang="en-US" sz="4900" dirty="0">
                <a:solidFill>
                  <a:schemeClr val="tx1">
                    <a:lumMod val="75000"/>
                    <a:lumOff val="25000"/>
                  </a:schemeClr>
                </a:solidFill>
              </a:rPr>
              <a:t>GOD</a:t>
            </a:r>
            <a:r>
              <a:rPr lang="en-US" sz="4900" dirty="0"/>
              <a:t> RESTORES &amp; ACCELERATES</a:t>
            </a:r>
          </a:p>
          <a:p>
            <a:pPr>
              <a:spcBef>
                <a:spcPts val="0"/>
              </a:spcBef>
            </a:pPr>
            <a:r>
              <a:rPr lang="en-US" sz="4900" dirty="0">
                <a:solidFill>
                  <a:schemeClr val="tx1">
                    <a:lumMod val="75000"/>
                    <a:lumOff val="25000"/>
                  </a:schemeClr>
                </a:solidFill>
              </a:rPr>
              <a:t>HIS</a:t>
            </a:r>
            <a:r>
              <a:rPr lang="en-US" sz="4900" dirty="0"/>
              <a:t> PRESENCE, PURPOSE &amp; POWER</a:t>
            </a:r>
          </a:p>
          <a:p>
            <a:pPr>
              <a:spcBef>
                <a:spcPts val="0"/>
              </a:spcBef>
            </a:pPr>
            <a:r>
              <a:rPr lang="en-US" sz="4900" dirty="0"/>
              <a:t>IN </a:t>
            </a:r>
            <a:r>
              <a:rPr lang="en-US" sz="4900" dirty="0">
                <a:solidFill>
                  <a:schemeClr val="tx1">
                    <a:lumMod val="75000"/>
                    <a:lumOff val="25000"/>
                  </a:schemeClr>
                </a:solidFill>
              </a:rPr>
              <a:t>HIS</a:t>
            </a:r>
            <a:r>
              <a:rPr lang="en-US" sz="4900" dirty="0"/>
              <a:t> PEOPLE FOR </a:t>
            </a:r>
            <a:r>
              <a:rPr lang="en-US" sz="4900" dirty="0">
                <a:solidFill>
                  <a:schemeClr val="tx1">
                    <a:lumMod val="75000"/>
                    <a:lumOff val="25000"/>
                  </a:schemeClr>
                </a:solidFill>
              </a:rPr>
              <a:t>HIS</a:t>
            </a:r>
            <a:r>
              <a:rPr lang="en-US" sz="4900" dirty="0"/>
              <a:t> GLORY</a:t>
            </a:r>
          </a:p>
          <a:p>
            <a:pPr>
              <a:spcBef>
                <a:spcPts val="0"/>
              </a:spcBef>
            </a:pPr>
            <a:r>
              <a:rPr lang="en-US" sz="4900" dirty="0"/>
              <a:t>AND OUR GOOD!</a:t>
            </a:r>
          </a:p>
          <a:p>
            <a:endParaRPr lang="en-US" sz="4500" b="0" dirty="0"/>
          </a:p>
        </p:txBody>
      </p:sp>
    </p:spTree>
    <p:extLst>
      <p:ext uri="{BB962C8B-B14F-4D97-AF65-F5344CB8AC3E}">
        <p14:creationId xmlns:p14="http://schemas.microsoft.com/office/powerpoint/2010/main" val="1682344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680720" y="706162"/>
            <a:ext cx="10830559" cy="3011487"/>
          </a:xfrm>
        </p:spPr>
        <p:txBody>
          <a:bodyPr anchor="t"/>
          <a:lstStyle/>
          <a:p>
            <a:pPr algn="l"/>
            <a:r>
              <a:rPr lang="en-US" sz="3600" b="0" dirty="0"/>
              <a:t>“Revival [should be] a season in the life of any church. It is when God causes the normal ministry of the Gospel to surge forward with extraordinary power…The Bible is full of revival theology… The biblical vision of our reviving God is breathtaking. </a:t>
            </a:r>
            <a:r>
              <a:rPr lang="en-US" sz="3600" b="0" dirty="0">
                <a:solidFill>
                  <a:schemeClr val="tx1">
                    <a:lumMod val="75000"/>
                    <a:lumOff val="25000"/>
                  </a:schemeClr>
                </a:solidFill>
              </a:rPr>
              <a:t>So, if we accept the authority of Scripture, we will have to enlarge our concept of what God can do for us… </a:t>
            </a:r>
            <a:r>
              <a:rPr lang="en-US" sz="3600" b="0" dirty="0"/>
              <a:t>revival is a valid biblical expectation that should fill God’s people.” </a:t>
            </a:r>
          </a:p>
          <a:p>
            <a:pPr algn="l"/>
            <a:r>
              <a:rPr lang="en-US" sz="3600" b="0" i="1" dirty="0"/>
              <a:t>					– Dr. Ray </a:t>
            </a:r>
            <a:r>
              <a:rPr lang="en-US" sz="3600" b="0" i="1" dirty="0" err="1"/>
              <a:t>Ortland</a:t>
            </a:r>
            <a:r>
              <a:rPr lang="en-US" sz="3600" b="0" i="1" dirty="0"/>
              <a:t>, Jr.</a:t>
            </a:r>
          </a:p>
        </p:txBody>
      </p:sp>
    </p:spTree>
    <p:extLst>
      <p:ext uri="{BB962C8B-B14F-4D97-AF65-F5344CB8AC3E}">
        <p14:creationId xmlns:p14="http://schemas.microsoft.com/office/powerpoint/2010/main" val="192636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601890" y="584242"/>
            <a:ext cx="11017294" cy="3011487"/>
          </a:xfrm>
        </p:spPr>
        <p:txBody>
          <a:bodyPr anchor="t"/>
          <a:lstStyle/>
          <a:p>
            <a:pPr algn="l"/>
            <a:r>
              <a:rPr lang="en-US" sz="3600" b="0" dirty="0"/>
              <a:t>“The world’s competition for the hearts of people is nothing new to the church. However, the answer is not to make church </a:t>
            </a:r>
            <a:r>
              <a:rPr lang="en-US" sz="3600" b="0" dirty="0">
                <a:solidFill>
                  <a:srgbClr val="EBE3D8"/>
                </a:solidFill>
              </a:rPr>
              <a:t>a</a:t>
            </a:r>
            <a:r>
              <a:rPr lang="en-US" sz="3600" b="0" dirty="0">
                <a:solidFill>
                  <a:schemeClr val="tx1">
                    <a:lumMod val="75000"/>
                    <a:lumOff val="25000"/>
                  </a:schemeClr>
                </a:solidFill>
              </a:rPr>
              <a:t> convenience</a:t>
            </a:r>
            <a:r>
              <a:rPr lang="en-US" sz="3600" b="0" dirty="0"/>
              <a:t>. The answer can only be to make church </a:t>
            </a:r>
            <a:r>
              <a:rPr lang="en-US" sz="3600" b="0" dirty="0">
                <a:solidFill>
                  <a:srgbClr val="EBE3D8"/>
                </a:solidFill>
              </a:rPr>
              <a:t>a</a:t>
            </a:r>
            <a:r>
              <a:rPr lang="en-US" sz="3600" b="0" dirty="0">
                <a:solidFill>
                  <a:schemeClr val="tx1">
                    <a:lumMod val="75000"/>
                    <a:lumOff val="25000"/>
                  </a:schemeClr>
                </a:solidFill>
              </a:rPr>
              <a:t> conviction</a:t>
            </a:r>
            <a:r>
              <a:rPr lang="en-US" sz="3600" b="0" dirty="0"/>
              <a:t>. We need to wage war against lazy, passionless, and disengaged faith. </a:t>
            </a:r>
            <a:r>
              <a:rPr lang="en-US" sz="3600" b="0" dirty="0">
                <a:solidFill>
                  <a:schemeClr val="tx1">
                    <a:lumMod val="75000"/>
                    <a:lumOff val="25000"/>
                  </a:schemeClr>
                </a:solidFill>
              </a:rPr>
              <a:t>Apathy is a silent killer</a:t>
            </a:r>
            <a:r>
              <a:rPr lang="en-US" sz="3600" b="0" dirty="0"/>
              <a:t>. . . We need to raise believers that deeply hunger for the presence of God, who believe in resurrection (revival) and </a:t>
            </a:r>
            <a:r>
              <a:rPr lang="en-US" sz="3600" b="0" dirty="0">
                <a:solidFill>
                  <a:schemeClr val="tx1">
                    <a:lumMod val="75000"/>
                    <a:lumOff val="25000"/>
                  </a:schemeClr>
                </a:solidFill>
              </a:rPr>
              <a:t>who are resolved </a:t>
            </a:r>
            <a:r>
              <a:rPr lang="en-US" sz="3600" b="0" dirty="0"/>
              <a:t>to serve Christ with everything they have…”</a:t>
            </a:r>
          </a:p>
        </p:txBody>
      </p:sp>
      <p:sp>
        <p:nvSpPr>
          <p:cNvPr id="4" name="TextBox 3">
            <a:extLst>
              <a:ext uri="{FF2B5EF4-FFF2-40B4-BE49-F238E27FC236}">
                <a16:creationId xmlns:a16="http://schemas.microsoft.com/office/drawing/2014/main" id="{9B0D7971-1A60-6192-1311-2F602A616CF3}"/>
              </a:ext>
            </a:extLst>
          </p:cNvPr>
          <p:cNvSpPr txBox="1"/>
          <p:nvPr/>
        </p:nvSpPr>
        <p:spPr>
          <a:xfrm>
            <a:off x="5791200" y="5958287"/>
            <a:ext cx="6096000" cy="630942"/>
          </a:xfrm>
          <a:prstGeom prst="rect">
            <a:avLst/>
          </a:prstGeom>
          <a:noFill/>
        </p:spPr>
        <p:txBody>
          <a:bodyPr wrap="square">
            <a:spAutoFit/>
          </a:bodyPr>
          <a:lstStyle/>
          <a:p>
            <a:r>
              <a:rPr lang="en-US" sz="3500" b="0" i="1" dirty="0">
                <a:solidFill>
                  <a:srgbClr val="EBE3D8"/>
                </a:solidFill>
                <a:latin typeface="+mj-lt"/>
              </a:rPr>
              <a:t>- Pastor Jason Mandis</a:t>
            </a:r>
            <a:endParaRPr lang="en-US" sz="3500" dirty="0">
              <a:solidFill>
                <a:srgbClr val="EBE3D8"/>
              </a:solidFill>
              <a:latin typeface="+mj-lt"/>
            </a:endParaRPr>
          </a:p>
        </p:txBody>
      </p:sp>
    </p:spTree>
    <p:extLst>
      <p:ext uri="{BB962C8B-B14F-4D97-AF65-F5344CB8AC3E}">
        <p14:creationId xmlns:p14="http://schemas.microsoft.com/office/powerpoint/2010/main" val="2971479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426720" y="706162"/>
            <a:ext cx="11379200" cy="3011487"/>
          </a:xfrm>
        </p:spPr>
        <p:txBody>
          <a:bodyPr anchor="t"/>
          <a:lstStyle/>
          <a:p>
            <a:pPr>
              <a:spcBef>
                <a:spcPts val="0"/>
              </a:spcBef>
            </a:pPr>
            <a:r>
              <a:rPr lang="en-US" sz="5300" dirty="0"/>
              <a:t>People who enter into God’s reviving work have </a:t>
            </a:r>
            <a:r>
              <a:rPr lang="en-US" sz="5300" dirty="0">
                <a:solidFill>
                  <a:schemeClr val="tx1">
                    <a:lumMod val="75000"/>
                    <a:lumOff val="25000"/>
                  </a:schemeClr>
                </a:solidFill>
              </a:rPr>
              <a:t>two convictions</a:t>
            </a:r>
          </a:p>
          <a:p>
            <a:pPr>
              <a:spcBef>
                <a:spcPts val="0"/>
              </a:spcBef>
            </a:pPr>
            <a:endParaRPr lang="en-US" sz="5400" dirty="0"/>
          </a:p>
          <a:p>
            <a:pPr>
              <a:spcBef>
                <a:spcPts val="0"/>
              </a:spcBef>
            </a:pPr>
            <a:r>
              <a:rPr lang="en-US" sz="8000" dirty="0">
                <a:solidFill>
                  <a:schemeClr val="tx1">
                    <a:lumMod val="75000"/>
                    <a:lumOff val="25000"/>
                  </a:schemeClr>
                </a:solidFill>
              </a:rPr>
              <a:t>ONLY GOD CREATES</a:t>
            </a:r>
          </a:p>
          <a:p>
            <a:pPr>
              <a:spcBef>
                <a:spcPts val="0"/>
              </a:spcBef>
            </a:pPr>
            <a:r>
              <a:rPr lang="en-US" sz="8000" dirty="0">
                <a:solidFill>
                  <a:schemeClr val="tx1">
                    <a:lumMod val="75000"/>
                    <a:lumOff val="25000"/>
                  </a:schemeClr>
                </a:solidFill>
              </a:rPr>
              <a:t>ONLY GOD LOVES</a:t>
            </a:r>
          </a:p>
          <a:p>
            <a:endParaRPr lang="en-US" sz="4500" b="0" dirty="0"/>
          </a:p>
        </p:txBody>
      </p:sp>
    </p:spTree>
    <p:extLst>
      <p:ext uri="{BB962C8B-B14F-4D97-AF65-F5344CB8AC3E}">
        <p14:creationId xmlns:p14="http://schemas.microsoft.com/office/powerpoint/2010/main" val="2907058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40654-7545-E6E5-7CCA-D4BEBF356C06}"/>
              </a:ext>
            </a:extLst>
          </p:cNvPr>
          <p:cNvSpPr>
            <a:spLocks noGrp="1"/>
          </p:cNvSpPr>
          <p:nvPr>
            <p:ph type="body" sz="quarter" idx="10"/>
          </p:nvPr>
        </p:nvSpPr>
        <p:spPr>
          <a:xfrm>
            <a:off x="565150" y="460923"/>
            <a:ext cx="10904538" cy="954087"/>
          </a:xfrm>
        </p:spPr>
        <p:txBody>
          <a:bodyPr/>
          <a:lstStyle/>
          <a:p>
            <a:r>
              <a:rPr lang="en-US" dirty="0"/>
              <a:t>Psalm 85:4-7</a:t>
            </a:r>
          </a:p>
        </p:txBody>
      </p:sp>
      <p:sp>
        <p:nvSpPr>
          <p:cNvPr id="3" name="Text Placeholder 2">
            <a:extLst>
              <a:ext uri="{FF2B5EF4-FFF2-40B4-BE49-F238E27FC236}">
                <a16:creationId xmlns:a16="http://schemas.microsoft.com/office/drawing/2014/main" id="{EBA453CB-5903-E42D-577F-CEDB3B2128CB}"/>
              </a:ext>
            </a:extLst>
          </p:cNvPr>
          <p:cNvSpPr>
            <a:spLocks noGrp="1"/>
          </p:cNvSpPr>
          <p:nvPr>
            <p:ph type="body" sz="quarter" idx="11"/>
          </p:nvPr>
        </p:nvSpPr>
        <p:spPr>
          <a:xfrm>
            <a:off x="565150" y="1583474"/>
            <a:ext cx="10904538" cy="4336560"/>
          </a:xfrm>
        </p:spPr>
        <p:txBody>
          <a:bodyPr/>
          <a:lstStyle/>
          <a:p>
            <a:pPr marL="0" marR="0" algn="just">
              <a:spcBef>
                <a:spcPts val="120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Restore us again, O God of our salvation, and put away your indignation toward us!  Will you be angry with us forever? Will you prolong your anger to all generations? Will you not revive us again, that your people may rejoice in you?  Show us your steadfast love, O Lord, and grant us your salvation. </a:t>
            </a:r>
          </a:p>
          <a:p>
            <a:pPr marL="0" marR="0" algn="just">
              <a:spcBef>
                <a:spcPts val="120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a:t>
            </a:r>
          </a:p>
          <a:p>
            <a:endParaRPr lang="en-US" dirty="0"/>
          </a:p>
        </p:txBody>
      </p:sp>
    </p:spTree>
    <p:extLst>
      <p:ext uri="{BB962C8B-B14F-4D97-AF65-F5344CB8AC3E}">
        <p14:creationId xmlns:p14="http://schemas.microsoft.com/office/powerpoint/2010/main" val="3163875572"/>
      </p:ext>
    </p:extLst>
  </p:cSld>
  <p:clrMapOvr>
    <a:masterClrMapping/>
  </p:clrMapOvr>
</p:sld>
</file>

<file path=ppt/theme/theme1.xml><?xml version="1.0" encoding="utf-8"?>
<a:theme xmlns:a="http://schemas.openxmlformats.org/drawingml/2006/main" name="Send Reviv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Revival" id="{D4668FC4-7F77-AC49-86B6-0906F20D9DE6}" vid="{9C09F523-23EA-E446-B635-9DB3BFDC99F4}"/>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Send Revival</Template>
  <TotalTime>6158</TotalTime>
  <Words>2146</Words>
  <Application>Microsoft Office PowerPoint</Application>
  <PresentationFormat>Widescreen</PresentationFormat>
  <Paragraphs>244</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Send Revival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Franco</dc:creator>
  <cp:lastModifiedBy>Shawn Franco</cp:lastModifiedBy>
  <cp:revision>6</cp:revision>
  <cp:lastPrinted>2023-01-08T13:40:31Z</cp:lastPrinted>
  <dcterms:created xsi:type="dcterms:W3CDTF">2022-12-30T20:23:38Z</dcterms:created>
  <dcterms:modified xsi:type="dcterms:W3CDTF">2023-01-08T18:22:39Z</dcterms:modified>
</cp:coreProperties>
</file>