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3048000" y="2244725"/>
            <a:ext cx="18288000" cy="4775201"/>
          </a:xfrm>
          <a:prstGeom prst="rect">
            <a:avLst/>
          </a:prstGeom>
        </p:spPr>
        <p:txBody>
          <a:bodyPr anchor="b"/>
          <a:lstStyle>
            <a:lvl1pPr algn="ctr">
              <a:defRPr sz="12000"/>
            </a:lvl1pPr>
          </a:lstStyle>
          <a:p>
            <a:pPr/>
            <a:r>
              <a:t>Title Text</a:t>
            </a:r>
          </a:p>
        </p:txBody>
      </p:sp>
      <p:sp>
        <p:nvSpPr>
          <p:cNvPr id="12" name="Body Level One…"/>
          <p:cNvSpPr txBox="1"/>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1663700" y="3419476"/>
            <a:ext cx="21031200" cy="5705474"/>
          </a:xfrm>
          <a:prstGeom prst="rect">
            <a:avLst/>
          </a:prstGeom>
        </p:spPr>
        <p:txBody>
          <a:bodyPr anchor="b"/>
          <a:lstStyle>
            <a:lvl1pPr>
              <a:defRPr sz="12000"/>
            </a:lvl1pPr>
          </a:lstStyle>
          <a:p>
            <a:pPr/>
            <a:r>
              <a:t>Title Text</a:t>
            </a:r>
          </a:p>
        </p:txBody>
      </p:sp>
      <p:sp>
        <p:nvSpPr>
          <p:cNvPr id="30" name="Body Level One…"/>
          <p:cNvSpPr txBox="1"/>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676400" y="3651250"/>
            <a:ext cx="10363200" cy="870267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1679575" y="730250"/>
            <a:ext cx="21031201" cy="2651126"/>
          </a:xfrm>
          <a:prstGeom prst="rect">
            <a:avLst/>
          </a:prstGeom>
        </p:spPr>
        <p:txBody>
          <a:bodyPr/>
          <a:lstStyle/>
          <a:p>
            <a:pPr/>
            <a:r>
              <a:t>Title Text</a:t>
            </a:r>
          </a:p>
        </p:txBody>
      </p:sp>
      <p:sp>
        <p:nvSpPr>
          <p:cNvPr id="48" name="Body Level One…"/>
          <p:cNvSpPr txBox="1"/>
          <p:nvPr>
            <p:ph type="body" sz="quarter" idx="1"/>
          </p:nvPr>
        </p:nvSpPr>
        <p:spPr>
          <a:xfrm>
            <a:off x="1679575" y="3362326"/>
            <a:ext cx="10315576" cy="1647825"/>
          </a:xfrm>
          <a:prstGeom prst="rect">
            <a:avLst/>
          </a:prstGeom>
        </p:spPr>
        <p:txBody>
          <a:bodyPr anchor="b"/>
          <a:lstStyle>
            <a:lvl1pPr marL="0" indent="0">
              <a:buSzTx/>
              <a:buFontTx/>
              <a:buNone/>
              <a:defRPr b="1" sz="4800"/>
            </a:lvl1pPr>
            <a:lvl2pPr marL="0" indent="457200">
              <a:buSzTx/>
              <a:buFontTx/>
              <a:buNone/>
              <a:defRPr b="1" sz="4800"/>
            </a:lvl2pPr>
            <a:lvl3pPr marL="0" indent="914400">
              <a:buSzTx/>
              <a:buFontTx/>
              <a:buNone/>
              <a:defRPr b="1" sz="4800"/>
            </a:lvl3pPr>
            <a:lvl4pPr marL="0" indent="1371600">
              <a:buSzTx/>
              <a:buFontTx/>
              <a:buNone/>
              <a:defRPr b="1" sz="4800"/>
            </a:lvl4pPr>
            <a:lvl5pPr marL="0" indent="1828800">
              <a:buSzTx/>
              <a:buFontTx/>
              <a:buNone/>
              <a:defRPr b="1" sz="48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12344400" y="3362326"/>
            <a:ext cx="10366376" cy="1647825"/>
          </a:xfrm>
          <a:prstGeom prst="rect">
            <a:avLst/>
          </a:prstGeom>
          <a:ln w="12700"/>
        </p:spPr>
        <p:txBody>
          <a:bodyPr anchor="b"/>
          <a:lstStyle/>
          <a:p>
            <a:pPr marL="0" indent="0">
              <a:buSzTx/>
              <a:buFontTx/>
              <a:buNone/>
              <a:defRPr b="1" sz="48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1679575" y="914400"/>
            <a:ext cx="7864476" cy="3200400"/>
          </a:xfrm>
          <a:prstGeom prst="rect">
            <a:avLst/>
          </a:prstGeom>
        </p:spPr>
        <p:txBody>
          <a:bodyPr anchor="b"/>
          <a:lstStyle>
            <a:lvl1pPr>
              <a:defRPr sz="6400"/>
            </a:lvl1pPr>
          </a:lstStyle>
          <a:p>
            <a:pPr/>
            <a:r>
              <a:t>Title Text</a:t>
            </a:r>
          </a:p>
        </p:txBody>
      </p:sp>
      <p:sp>
        <p:nvSpPr>
          <p:cNvPr id="73" name="Body Level One…"/>
          <p:cNvSpPr txBox="1"/>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1679575" y="4114800"/>
            <a:ext cx="7864475" cy="7623176"/>
          </a:xfrm>
          <a:prstGeom prst="rect">
            <a:avLst/>
          </a:prstGeom>
          <a:ln w="12700"/>
        </p:spPr>
        <p:txBody>
          <a:bodyPr/>
          <a:lstStyle/>
          <a:p>
            <a:pPr marL="0" indent="0">
              <a:buSzTx/>
              <a:buFontTx/>
              <a:buNone/>
              <a:defRPr sz="32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679575" y="914400"/>
            <a:ext cx="7864476" cy="3200400"/>
          </a:xfrm>
          <a:prstGeom prst="rect">
            <a:avLst/>
          </a:prstGeom>
        </p:spPr>
        <p:txBody>
          <a:bodyPr anchor="b"/>
          <a:lstStyle>
            <a:lvl1pPr>
              <a:defRPr sz="6400"/>
            </a:lvl1pPr>
          </a:lstStyle>
          <a:p>
            <a:pPr/>
            <a:r>
              <a:t>Title Text</a:t>
            </a:r>
          </a:p>
        </p:txBody>
      </p:sp>
      <p:sp>
        <p:nvSpPr>
          <p:cNvPr id="83" name="Picture Placeholder 2"/>
          <p:cNvSpPr/>
          <p:nvPr>
            <p:ph type="pic" sz="half" idx="13"/>
          </p:nvPr>
        </p:nvSpPr>
        <p:spPr>
          <a:xfrm>
            <a:off x="10366375" y="1974850"/>
            <a:ext cx="12344401" cy="9747250"/>
          </a:xfrm>
          <a:prstGeom prst="rect">
            <a:avLst/>
          </a:prstGeom>
          <a:ln w="12700"/>
        </p:spPr>
        <p:txBody>
          <a:bodyPr tIns="45719" bIns="45719">
            <a:noAutofit/>
          </a:bodyPr>
          <a:lstStyle/>
          <a:p>
            <a:pPr/>
          </a:p>
        </p:txBody>
      </p:sp>
      <p:sp>
        <p:nvSpPr>
          <p:cNvPr id="84" name="Body Level One…"/>
          <p:cNvSpPr txBox="1"/>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a:r>
              <a:t>Title Text</a:t>
            </a:r>
          </a:p>
        </p:txBody>
      </p:sp>
      <p:sp>
        <p:nvSpPr>
          <p:cNvPr id="3" name="Body Level One…"/>
          <p:cNvSpPr txBox="1"/>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192337" y="12808585"/>
            <a:ext cx="515264" cy="538480"/>
          </a:xfrm>
          <a:prstGeom prst="rect">
            <a:avLst/>
          </a:prstGeom>
          <a:ln w="25400">
            <a:miter lim="400000"/>
          </a:ln>
        </p:spPr>
        <p:txBody>
          <a:bodyPr wrap="none" tIns="91439" bIns="91439" anchor="ctr">
            <a:spAutoFit/>
          </a:bodyPr>
          <a:lstStyle>
            <a:lvl1pPr algn="r">
              <a:defRPr sz="24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mn-lt"/>
          <a:ea typeface="+mn-ea"/>
          <a:cs typeface="+mn-cs"/>
          <a:sym typeface="Calibri"/>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Screen Shot 2022-08-31 at 8.50.34 AM.png" descr="Screen Shot 2022-08-31 at 8.50.34 AM.png"/>
          <p:cNvPicPr>
            <a:picLocks noChangeAspect="1"/>
          </p:cNvPicPr>
          <p:nvPr/>
        </p:nvPicPr>
        <p:blipFill>
          <a:blip r:embed="rId2">
            <a:extLst/>
          </a:blip>
          <a:srcRect l="0" t="20548" r="104" b="0"/>
          <a:stretch>
            <a:fillRect/>
          </a:stretch>
        </p:blipFill>
        <p:spPr>
          <a:xfrm>
            <a:off x="12700" y="-16868"/>
            <a:ext cx="24358600" cy="13749588"/>
          </a:xfrm>
          <a:prstGeom prst="rect">
            <a:avLst/>
          </a:prstGeom>
          <a:ln w="12700">
            <a:miter lim="400000"/>
          </a:ln>
        </p:spPr>
      </p:pic>
      <p:sp>
        <p:nvSpPr>
          <p:cNvPr id="95" name="on the border of a new pentecost"/>
          <p:cNvSpPr/>
          <p:nvPr/>
        </p:nvSpPr>
        <p:spPr>
          <a:xfrm>
            <a:off x="914400" y="8987828"/>
            <a:ext cx="18002548" cy="3455989"/>
          </a:xfrm>
          <a:prstGeom prst="roundRect">
            <a:avLst>
              <a:gd name="adj" fmla="val 12487"/>
            </a:avLst>
          </a:prstGeom>
          <a:solidFill>
            <a:srgbClr val="FFFFFF"/>
          </a:solidFill>
          <a:ln w="25400">
            <a:solidFill>
              <a:schemeClr val="accent1"/>
            </a:solidFill>
            <a:miter/>
          </a:ln>
          <a:extLst>
            <a:ext uri="{C572A759-6A51-4108-AA02-DFA0A04FC94B}">
              <ma14:wrappingTextBoxFlag xmlns:ma14="http://schemas.microsoft.com/office/mac/drawingml/2011/main" val="1"/>
            </a:ext>
          </a:extLst>
        </p:spPr>
        <p:txBody>
          <a:bodyPr tIns="91439" bIns="91439" anchor="ctr"/>
          <a:lstStyle>
            <a:lvl1pPr algn="ctr">
              <a:defRPr b="1" sz="8400"/>
            </a:lvl1pPr>
          </a:lstStyle>
          <a:p>
            <a:pPr/>
            <a:r>
              <a:t>on the border of a new pentecost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31"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32" name="The angel answered, “Your prayers and gifts to the poor have come up as a memorial offering before God. Now send men to Joppa to bring back a man named Simon who is called Peter. He is staying with Simon the tanner, whose house is by the sea.”…"/>
          <p:cNvSpPr txBox="1"/>
          <p:nvPr>
            <p:ph type="body" idx="1"/>
          </p:nvPr>
        </p:nvSpPr>
        <p:spPr>
          <a:xfrm>
            <a:off x="1058829" y="1062110"/>
            <a:ext cx="22266342" cy="11591780"/>
          </a:xfrm>
          <a:prstGeom prst="rect">
            <a:avLst/>
          </a:prstGeom>
        </p:spPr>
        <p:txBody>
          <a:bodyPr lIns="285750" tIns="285750" rIns="285750" bIns="285750" anchor="ctr"/>
          <a:lstStyle/>
          <a:p>
            <a:pPr marL="0" indent="0" defTabSz="2596037">
              <a:lnSpc>
                <a:spcPct val="100000"/>
              </a:lnSpc>
              <a:spcBef>
                <a:spcPts val="0"/>
              </a:spcBef>
              <a:buSzTx/>
              <a:buFontTx/>
              <a:buNone/>
              <a:defRPr b="1" sz="6320">
                <a:latin typeface="Arial"/>
                <a:ea typeface="Arial"/>
                <a:cs typeface="Arial"/>
                <a:sym typeface="Arial"/>
              </a:defRPr>
            </a:pPr>
            <a:r>
              <a:t>The angel answered, “Your prayers and gifts to the poor have come up as a memorial offering before God. Now send men to Joppa to bring back a man named Simon who is called Peter. He is staying with Simon the tanner, whose house is by the sea.”</a:t>
            </a:r>
          </a:p>
          <a:p>
            <a:pPr marL="0" indent="0" defTabSz="2596037">
              <a:lnSpc>
                <a:spcPct val="100000"/>
              </a:lnSpc>
              <a:spcBef>
                <a:spcPts val="0"/>
              </a:spcBef>
              <a:buSzTx/>
              <a:buFontTx/>
              <a:buNone/>
              <a:defRPr b="1" sz="6320">
                <a:latin typeface="Arial"/>
                <a:ea typeface="Arial"/>
                <a:cs typeface="Arial"/>
                <a:sym typeface="Arial"/>
              </a:defRPr>
            </a:pPr>
          </a:p>
          <a:p>
            <a:pPr marL="0" indent="0" defTabSz="2596037">
              <a:lnSpc>
                <a:spcPct val="100000"/>
              </a:lnSpc>
              <a:spcBef>
                <a:spcPts val="0"/>
              </a:spcBef>
              <a:buSzTx/>
              <a:buFontTx/>
              <a:buNone/>
              <a:defRPr b="1" sz="6320">
                <a:latin typeface="Arial"/>
                <a:ea typeface="Arial"/>
                <a:cs typeface="Arial"/>
                <a:sym typeface="Arial"/>
              </a:defRPr>
            </a:pPr>
            <a:r>
              <a:t>When the angel who spoke to him had gone, Cornelius called </a:t>
            </a:r>
            <a:r>
              <a:rPr>
                <a:solidFill>
                  <a:srgbClr val="70872C"/>
                </a:solidFill>
              </a:rPr>
              <a:t>two of his servants</a:t>
            </a:r>
            <a:r>
              <a:t> and a </a:t>
            </a:r>
            <a:r>
              <a:rPr>
                <a:solidFill>
                  <a:srgbClr val="70872C"/>
                </a:solidFill>
              </a:rPr>
              <a:t>devout soldier</a:t>
            </a:r>
            <a:r>
              <a:t> who was one of his attendants. </a:t>
            </a:r>
            <a:r>
              <a:rPr>
                <a:solidFill>
                  <a:srgbClr val="70872C"/>
                </a:solidFill>
              </a:rPr>
              <a:t>He told them everything</a:t>
            </a:r>
            <a:r>
              <a:t> that had happened and sent them to Joppa.</a:t>
            </a:r>
          </a:p>
          <a:p>
            <a:pPr marL="0" indent="0" defTabSz="2596037">
              <a:lnSpc>
                <a:spcPct val="100000"/>
              </a:lnSpc>
              <a:spcBef>
                <a:spcPts val="0"/>
              </a:spcBef>
              <a:buSzTx/>
              <a:buFontTx/>
              <a:buNone/>
              <a:defRPr b="1" sz="6320">
                <a:latin typeface="Arial"/>
                <a:ea typeface="Arial"/>
                <a:cs typeface="Arial"/>
                <a:sym typeface="Arial"/>
              </a:defRPr>
            </a:pPr>
          </a:p>
          <a:p>
            <a:pPr marL="0" indent="0" algn="r" defTabSz="2596037">
              <a:lnSpc>
                <a:spcPct val="100000"/>
              </a:lnSpc>
              <a:spcBef>
                <a:spcPts val="0"/>
              </a:spcBef>
              <a:buSzTx/>
              <a:buFontTx/>
              <a:buNone/>
              <a:defRPr b="1" sz="6320">
                <a:latin typeface="Arial"/>
                <a:ea typeface="Arial"/>
                <a:cs typeface="Arial"/>
                <a:sym typeface="Arial"/>
              </a:defRPr>
            </a:pPr>
            <a:r>
              <a:t>Acts 10.4b-8 (NIV)</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35"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36" name="Cornelius was seen by God…"/>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8000">
                <a:latin typeface="Arial"/>
                <a:ea typeface="Arial"/>
                <a:cs typeface="Arial"/>
                <a:sym typeface="Arial"/>
              </a:defRPr>
            </a:pPr>
            <a:r>
              <a:t>Cornelius was </a:t>
            </a:r>
            <a:r>
              <a:rPr>
                <a:solidFill>
                  <a:srgbClr val="70872C"/>
                </a:solidFill>
              </a:rPr>
              <a:t>seen</a:t>
            </a:r>
            <a:r>
              <a:t> by God</a:t>
            </a:r>
          </a:p>
          <a:p>
            <a:pPr marL="0" indent="0" algn="ctr" defTabSz="3286123">
              <a:lnSpc>
                <a:spcPct val="100000"/>
              </a:lnSpc>
              <a:spcBef>
                <a:spcPts val="0"/>
              </a:spcBef>
              <a:buSzTx/>
              <a:buFontTx/>
              <a:buNone/>
              <a:defRPr b="1" sz="8000">
                <a:latin typeface="Arial"/>
                <a:ea typeface="Arial"/>
                <a:cs typeface="Arial"/>
                <a:sym typeface="Arial"/>
              </a:defRPr>
            </a:pPr>
          </a:p>
          <a:p>
            <a:pPr marL="0" indent="0" algn="ctr" defTabSz="3286123">
              <a:lnSpc>
                <a:spcPct val="100000"/>
              </a:lnSpc>
              <a:spcBef>
                <a:spcPts val="0"/>
              </a:spcBef>
              <a:buSzTx/>
              <a:buFontTx/>
              <a:buNone/>
              <a:defRPr b="1" sz="8000">
                <a:latin typeface="Arial"/>
                <a:ea typeface="Arial"/>
                <a:cs typeface="Arial"/>
                <a:sym typeface="Arial"/>
              </a:defRPr>
            </a:pPr>
            <a:r>
              <a:t>Dios </a:t>
            </a:r>
            <a:r>
              <a:rPr>
                <a:solidFill>
                  <a:srgbClr val="70872C"/>
                </a:solidFill>
              </a:rPr>
              <a:t>vio</a:t>
            </a:r>
            <a:r>
              <a:t> a Cornelio</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39"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40" name="“In many aspects, therefore, Caesarea represented not only the presence of an invader, colonizer, and exploiter of Israel but also the existence of a detestable and unclean race, the Romans, who should be driven out at all cost. Pagan nations represented by Roman authorities were not merely political rivals and occupiers of the Israelites. They were also worshipers of strange deities, entities that had to be shunned religiously.”…"/>
          <p:cNvSpPr txBox="1"/>
          <p:nvPr>
            <p:ph type="body" idx="1"/>
          </p:nvPr>
        </p:nvSpPr>
        <p:spPr>
          <a:xfrm>
            <a:off x="1058829" y="1062110"/>
            <a:ext cx="22266342" cy="11591780"/>
          </a:xfrm>
          <a:prstGeom prst="rect">
            <a:avLst/>
          </a:prstGeom>
        </p:spPr>
        <p:txBody>
          <a:bodyPr lIns="285750" tIns="285750" rIns="285750" bIns="285750" anchor="ctr"/>
          <a:lstStyle/>
          <a:p>
            <a:pPr marL="0" indent="0" defTabSz="2826066">
              <a:lnSpc>
                <a:spcPct val="100000"/>
              </a:lnSpc>
              <a:spcBef>
                <a:spcPts val="0"/>
              </a:spcBef>
              <a:buSzTx/>
              <a:buFontTx/>
              <a:buNone/>
              <a:defRPr b="1" sz="6880">
                <a:latin typeface="Arial"/>
                <a:ea typeface="Arial"/>
                <a:cs typeface="Arial"/>
                <a:sym typeface="Arial"/>
              </a:defRPr>
            </a:pPr>
            <a:r>
              <a:t>“In many aspects, therefore, Caesarea represented </a:t>
            </a:r>
            <a:r>
              <a:rPr i="1"/>
              <a:t>not only</a:t>
            </a:r>
            <a:r>
              <a:t> the presence of an </a:t>
            </a:r>
            <a:r>
              <a:rPr>
                <a:solidFill>
                  <a:srgbClr val="70872C"/>
                </a:solidFill>
              </a:rPr>
              <a:t>invader, colonizer, and exploiter of Israel</a:t>
            </a:r>
            <a:r>
              <a:t> </a:t>
            </a:r>
            <a:r>
              <a:rPr i="1"/>
              <a:t>but also</a:t>
            </a:r>
            <a:r>
              <a:t> </a:t>
            </a:r>
            <a:r>
              <a:rPr>
                <a:solidFill>
                  <a:srgbClr val="70872C"/>
                </a:solidFill>
              </a:rPr>
              <a:t>the existence of a detestable and unclean race</a:t>
            </a:r>
            <a:r>
              <a:t>, the Romans, who should be driven out at all cost. Pagan nations represented by Roman authorities were not merely political rivals and occupiers of the Israelites. They were also worshipers of strange deities, entities that had to be shunned religiously.” </a:t>
            </a:r>
          </a:p>
          <a:p>
            <a:pPr marL="0" indent="0" defTabSz="2826066">
              <a:lnSpc>
                <a:spcPct val="100000"/>
              </a:lnSpc>
              <a:spcBef>
                <a:spcPts val="0"/>
              </a:spcBef>
              <a:buSzTx/>
              <a:buFontTx/>
              <a:buNone/>
              <a:defRPr b="1" sz="6880">
                <a:latin typeface="Arial"/>
                <a:ea typeface="Arial"/>
                <a:cs typeface="Arial"/>
                <a:sym typeface="Arial"/>
              </a:defRPr>
            </a:pPr>
          </a:p>
          <a:p>
            <a:pPr marL="0" indent="0" algn="r" defTabSz="2826066">
              <a:lnSpc>
                <a:spcPct val="100000"/>
              </a:lnSpc>
              <a:spcBef>
                <a:spcPts val="0"/>
              </a:spcBef>
              <a:buSzTx/>
              <a:buFontTx/>
              <a:buNone/>
              <a:defRPr b="1" sz="6880">
                <a:latin typeface="Arial"/>
                <a:ea typeface="Arial"/>
                <a:cs typeface="Arial"/>
                <a:sym typeface="Arial"/>
              </a:defRPr>
            </a:pPr>
            <a:r>
              <a:t>— Youngmo Cho &amp; Hyung Dae Park</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43"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44" name="Cornelius was called to respond by God…"/>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8000">
                <a:latin typeface="Arial"/>
                <a:ea typeface="Arial"/>
                <a:cs typeface="Arial"/>
                <a:sym typeface="Arial"/>
              </a:defRPr>
            </a:pPr>
            <a:r>
              <a:t>Cornelius was </a:t>
            </a:r>
            <a:r>
              <a:rPr>
                <a:solidFill>
                  <a:srgbClr val="70872C"/>
                </a:solidFill>
              </a:rPr>
              <a:t>called to respond</a:t>
            </a:r>
            <a:r>
              <a:t> by God </a:t>
            </a:r>
          </a:p>
          <a:p>
            <a:pPr marL="0" indent="0" algn="ctr" defTabSz="3286123">
              <a:lnSpc>
                <a:spcPct val="100000"/>
              </a:lnSpc>
              <a:spcBef>
                <a:spcPts val="0"/>
              </a:spcBef>
              <a:buSzTx/>
              <a:buFontTx/>
              <a:buNone/>
              <a:defRPr b="1" sz="8000">
                <a:latin typeface="Arial"/>
                <a:ea typeface="Arial"/>
                <a:cs typeface="Arial"/>
                <a:sym typeface="Arial"/>
              </a:defRPr>
            </a:pPr>
          </a:p>
          <a:p>
            <a:pPr marL="0" indent="0" algn="ctr" defTabSz="3286123">
              <a:lnSpc>
                <a:spcPct val="100000"/>
              </a:lnSpc>
              <a:spcBef>
                <a:spcPts val="0"/>
              </a:spcBef>
              <a:buSzTx/>
              <a:buFontTx/>
              <a:buNone/>
              <a:defRPr b="1" sz="8000">
                <a:latin typeface="Arial"/>
                <a:ea typeface="Arial"/>
                <a:cs typeface="Arial"/>
                <a:sym typeface="Arial"/>
              </a:defRPr>
            </a:pPr>
            <a:r>
              <a:t>Dios </a:t>
            </a:r>
            <a:r>
              <a:rPr>
                <a:solidFill>
                  <a:srgbClr val="70872C"/>
                </a:solidFill>
              </a:rPr>
              <a:t>llamó</a:t>
            </a:r>
            <a:r>
              <a:t> a Cornelio para </a:t>
            </a:r>
            <a:r>
              <a:rPr>
                <a:solidFill>
                  <a:srgbClr val="70872C"/>
                </a:solidFill>
              </a:rPr>
              <a:t>responder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47"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48" name="“Divine initiative…"/>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8000">
                <a:latin typeface="Arial"/>
                <a:ea typeface="Arial"/>
                <a:cs typeface="Arial"/>
                <a:sym typeface="Arial"/>
              </a:defRPr>
            </a:pPr>
            <a:r>
              <a:t>“Divine initiative </a:t>
            </a:r>
          </a:p>
          <a:p>
            <a:pPr marL="0" indent="0" algn="ctr" defTabSz="3286123">
              <a:lnSpc>
                <a:spcPct val="100000"/>
              </a:lnSpc>
              <a:spcBef>
                <a:spcPts val="0"/>
              </a:spcBef>
              <a:buSzTx/>
              <a:buFontTx/>
              <a:buNone/>
              <a:defRPr b="1" sz="8000">
                <a:latin typeface="Arial"/>
                <a:ea typeface="Arial"/>
                <a:cs typeface="Arial"/>
                <a:sym typeface="Arial"/>
              </a:defRPr>
            </a:pPr>
            <a:r>
              <a:t>calls for human response.”</a:t>
            </a:r>
          </a:p>
          <a:p>
            <a:pPr marL="0" indent="0" defTabSz="3286123">
              <a:lnSpc>
                <a:spcPct val="100000"/>
              </a:lnSpc>
              <a:spcBef>
                <a:spcPts val="0"/>
              </a:spcBef>
              <a:buSzTx/>
              <a:buFontTx/>
              <a:buNone/>
              <a:defRPr b="1" sz="8000">
                <a:latin typeface="Arial"/>
                <a:ea typeface="Arial"/>
                <a:cs typeface="Arial"/>
                <a:sym typeface="Arial"/>
              </a:defRPr>
            </a:pPr>
          </a:p>
          <a:p>
            <a:pPr marL="0" indent="0" algn="r" defTabSz="3286123">
              <a:lnSpc>
                <a:spcPct val="100000"/>
              </a:lnSpc>
              <a:spcBef>
                <a:spcPts val="0"/>
              </a:spcBef>
              <a:buSzTx/>
              <a:buFontTx/>
              <a:buNone/>
              <a:defRPr b="1" sz="8000">
                <a:latin typeface="Arial"/>
                <a:ea typeface="Arial"/>
                <a:cs typeface="Arial"/>
                <a:sym typeface="Arial"/>
              </a:defRPr>
            </a:pPr>
            <a:r>
              <a:t>— Stanley Horton</a:t>
            </a:r>
          </a:p>
          <a:p>
            <a:pPr marL="0" indent="0" algn="r" defTabSz="3286123">
              <a:lnSpc>
                <a:spcPct val="100000"/>
              </a:lnSpc>
              <a:spcBef>
                <a:spcPts val="0"/>
              </a:spcBef>
              <a:buSzTx/>
              <a:buFontTx/>
              <a:buNone/>
              <a:defRPr b="1" sz="8000">
                <a:latin typeface="Arial"/>
                <a:ea typeface="Arial"/>
                <a:cs typeface="Arial"/>
                <a:sym typeface="Arial"/>
              </a:defRPr>
            </a:pPr>
          </a:p>
          <a:p>
            <a:pPr marL="0" indent="0" algn="ctr" defTabSz="3286123">
              <a:lnSpc>
                <a:spcPct val="100000"/>
              </a:lnSpc>
              <a:spcBef>
                <a:spcPts val="0"/>
              </a:spcBef>
              <a:buSzTx/>
              <a:buFontTx/>
              <a:buNone/>
              <a:defRPr b="1" sz="8000">
                <a:latin typeface="Arial"/>
                <a:ea typeface="Arial"/>
                <a:cs typeface="Arial"/>
                <a:sym typeface="Arial"/>
              </a:defRPr>
            </a:pPr>
            <a:r>
              <a:t>“La iniciativa divina </a:t>
            </a:r>
          </a:p>
          <a:p>
            <a:pPr marL="0" indent="0" algn="ctr" defTabSz="3286123">
              <a:lnSpc>
                <a:spcPct val="100000"/>
              </a:lnSpc>
              <a:spcBef>
                <a:spcPts val="0"/>
              </a:spcBef>
              <a:buSzTx/>
              <a:buFontTx/>
              <a:buNone/>
              <a:defRPr b="1" sz="8000">
                <a:latin typeface="Arial"/>
                <a:ea typeface="Arial"/>
                <a:cs typeface="Arial"/>
                <a:sym typeface="Arial"/>
              </a:defRPr>
            </a:pPr>
            <a:r>
              <a:t>exige una respuesta humana.”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51"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52" name="Sawubona…"/>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15800">
                <a:latin typeface="Arial"/>
                <a:ea typeface="Arial"/>
                <a:cs typeface="Arial"/>
                <a:sym typeface="Arial"/>
              </a:defRPr>
            </a:pPr>
            <a:r>
              <a:t>Sawubona</a:t>
            </a:r>
          </a:p>
          <a:p>
            <a:pPr marL="0" indent="0" algn="ctr" defTabSz="3286123">
              <a:lnSpc>
                <a:spcPct val="100000"/>
              </a:lnSpc>
              <a:spcBef>
                <a:spcPts val="0"/>
              </a:spcBef>
              <a:buSzTx/>
              <a:buFontTx/>
              <a:buNone/>
              <a:defRPr b="1" sz="8000">
                <a:solidFill>
                  <a:srgbClr val="FFFFFF"/>
                </a:solidFill>
                <a:latin typeface="Arial"/>
                <a:ea typeface="Arial"/>
                <a:cs typeface="Arial"/>
                <a:sym typeface="Arial"/>
              </a:defRPr>
            </a:pPr>
            <a:r>
              <a:t>“I see you.”</a:t>
            </a:r>
          </a:p>
          <a:p>
            <a:pPr marL="0" indent="0" algn="ctr" defTabSz="3286123">
              <a:lnSpc>
                <a:spcPct val="100000"/>
              </a:lnSpc>
              <a:spcBef>
                <a:spcPts val="0"/>
              </a:spcBef>
              <a:buSzTx/>
              <a:buFontTx/>
              <a:buNone/>
              <a:defRPr b="1" sz="8000">
                <a:latin typeface="Arial"/>
                <a:ea typeface="Arial"/>
                <a:cs typeface="Arial"/>
                <a:sym typeface="Arial"/>
              </a:defRPr>
            </a:pPr>
          </a:p>
          <a:p>
            <a:pPr marL="0" indent="0" algn="ctr" defTabSz="3286123">
              <a:lnSpc>
                <a:spcPct val="100000"/>
              </a:lnSpc>
              <a:spcBef>
                <a:spcPts val="0"/>
              </a:spcBef>
              <a:buSzTx/>
              <a:buFontTx/>
              <a:buNone/>
              <a:defRPr b="1" sz="15800">
                <a:latin typeface="Arial"/>
                <a:ea typeface="Arial"/>
                <a:cs typeface="Arial"/>
                <a:sym typeface="Arial"/>
              </a:defRPr>
            </a:pPr>
            <a:r>
              <a:t>Shikoba</a:t>
            </a:r>
          </a:p>
          <a:p>
            <a:pPr marL="0" indent="0" algn="ctr" defTabSz="3286123">
              <a:lnSpc>
                <a:spcPct val="100000"/>
              </a:lnSpc>
              <a:spcBef>
                <a:spcPts val="0"/>
              </a:spcBef>
              <a:buSzTx/>
              <a:buFontTx/>
              <a:buNone/>
              <a:defRPr b="1" sz="8000">
                <a:solidFill>
                  <a:srgbClr val="FFFFFF"/>
                </a:solidFill>
                <a:latin typeface="Arial"/>
                <a:ea typeface="Arial"/>
                <a:cs typeface="Arial"/>
                <a:sym typeface="Arial"/>
              </a:defRPr>
            </a:pPr>
            <a:r>
              <a:t>“I exist for you.”</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55"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56" name="Sawubona…"/>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15800">
                <a:latin typeface="Arial"/>
                <a:ea typeface="Arial"/>
                <a:cs typeface="Arial"/>
                <a:sym typeface="Arial"/>
              </a:defRPr>
            </a:pPr>
            <a:r>
              <a:t>Sawubona</a:t>
            </a:r>
          </a:p>
          <a:p>
            <a:pPr lvl="4" marL="0" indent="0" algn="ctr" defTabSz="3286123">
              <a:lnSpc>
                <a:spcPct val="100000"/>
              </a:lnSpc>
              <a:spcBef>
                <a:spcPts val="0"/>
              </a:spcBef>
              <a:buSzTx/>
              <a:buFontTx/>
              <a:buNone/>
              <a:defRPr b="1" sz="8000">
                <a:latin typeface="Arial"/>
                <a:ea typeface="Arial"/>
                <a:cs typeface="Arial"/>
                <a:sym typeface="Arial"/>
              </a:defRPr>
            </a:pPr>
            <a:r>
              <a:t>“I see you.”                          “Te veo.”  </a:t>
            </a:r>
            <a:r>
              <a:rPr>
                <a:solidFill>
                  <a:srgbClr val="FFFFFF"/>
                </a:solidFill>
              </a:rPr>
              <a:t>j</a:t>
            </a:r>
            <a:r>
              <a:t> </a:t>
            </a:r>
          </a:p>
          <a:p>
            <a:pPr marL="0" indent="0" algn="ctr" defTabSz="3286123">
              <a:lnSpc>
                <a:spcPct val="100000"/>
              </a:lnSpc>
              <a:spcBef>
                <a:spcPts val="0"/>
              </a:spcBef>
              <a:buSzTx/>
              <a:buFontTx/>
              <a:buNone/>
              <a:defRPr b="1" sz="8000">
                <a:latin typeface="Arial"/>
                <a:ea typeface="Arial"/>
                <a:cs typeface="Arial"/>
                <a:sym typeface="Arial"/>
              </a:defRPr>
            </a:pPr>
          </a:p>
          <a:p>
            <a:pPr marL="0" indent="0" algn="ctr" defTabSz="3286123">
              <a:lnSpc>
                <a:spcPct val="100000"/>
              </a:lnSpc>
              <a:spcBef>
                <a:spcPts val="0"/>
              </a:spcBef>
              <a:buSzTx/>
              <a:buFontTx/>
              <a:buNone/>
              <a:defRPr b="1" sz="15800">
                <a:latin typeface="Arial"/>
                <a:ea typeface="Arial"/>
                <a:cs typeface="Arial"/>
                <a:sym typeface="Arial"/>
              </a:defRPr>
            </a:pPr>
            <a:r>
              <a:t>Shikoba</a:t>
            </a:r>
          </a:p>
          <a:p>
            <a:pPr marL="0" indent="0" algn="ctr" defTabSz="3286123">
              <a:lnSpc>
                <a:spcPct val="100000"/>
              </a:lnSpc>
              <a:spcBef>
                <a:spcPts val="0"/>
              </a:spcBef>
              <a:buSzTx/>
              <a:buFontTx/>
              <a:buNone/>
              <a:defRPr b="1" sz="8000">
                <a:latin typeface="Arial"/>
                <a:ea typeface="Arial"/>
                <a:cs typeface="Arial"/>
                <a:sym typeface="Arial"/>
              </a:defRPr>
            </a:pPr>
            <a:r>
              <a:t>“I exist for you.”             “Yo existo para ti.”</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59"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60" name="“Then the man and his wife heard the sound of the Lord God as he was walking in the garden in the cool of the day, and they hid from the Lord God among the trees of the garden. But the Lord God called to the man, “Where are you?” He answered, “I heard you in the garden, and I was afraid because I was naked; so I hid.”…"/>
          <p:cNvSpPr txBox="1"/>
          <p:nvPr>
            <p:ph type="body" idx="1"/>
          </p:nvPr>
        </p:nvSpPr>
        <p:spPr>
          <a:xfrm>
            <a:off x="1058829" y="1062110"/>
            <a:ext cx="22266342" cy="11591780"/>
          </a:xfrm>
          <a:prstGeom prst="rect">
            <a:avLst/>
          </a:prstGeom>
        </p:spPr>
        <p:txBody>
          <a:bodyPr lIns="285750" tIns="285750" rIns="285750" bIns="285750" anchor="ctr"/>
          <a:lstStyle/>
          <a:p>
            <a:pPr marL="0" indent="0" defTabSz="3121817">
              <a:lnSpc>
                <a:spcPct val="100000"/>
              </a:lnSpc>
              <a:spcBef>
                <a:spcPts val="0"/>
              </a:spcBef>
              <a:buSzTx/>
              <a:buFontTx/>
              <a:buNone/>
              <a:defRPr b="1" sz="7600">
                <a:latin typeface="Arial"/>
                <a:ea typeface="Arial"/>
                <a:cs typeface="Arial"/>
                <a:sym typeface="Arial"/>
              </a:defRPr>
            </a:pPr>
            <a:r>
              <a:t>“Then the man and his wife heard the sound of the Lord God as </a:t>
            </a:r>
            <a:r>
              <a:rPr>
                <a:solidFill>
                  <a:srgbClr val="70872C"/>
                </a:solidFill>
              </a:rPr>
              <a:t>he was walking in the garden</a:t>
            </a:r>
            <a:r>
              <a:t> in the cool of the day, and they </a:t>
            </a:r>
            <a:r>
              <a:rPr>
                <a:solidFill>
                  <a:srgbClr val="70872C"/>
                </a:solidFill>
              </a:rPr>
              <a:t>hid</a:t>
            </a:r>
            <a:r>
              <a:t> from the Lord God among the trees of the garden. But the Lord God called to the man, </a:t>
            </a:r>
            <a:r>
              <a:rPr>
                <a:solidFill>
                  <a:srgbClr val="70872C"/>
                </a:solidFill>
              </a:rPr>
              <a:t>“Where are you?”</a:t>
            </a:r>
            <a:r>
              <a:t> He answered, “I heard you in the garden, and </a:t>
            </a:r>
            <a:r>
              <a:rPr>
                <a:solidFill>
                  <a:srgbClr val="70872C"/>
                </a:solidFill>
              </a:rPr>
              <a:t>I was afraid</a:t>
            </a:r>
            <a:r>
              <a:t> because I was naked; </a:t>
            </a:r>
            <a:r>
              <a:rPr>
                <a:solidFill>
                  <a:srgbClr val="70872C"/>
                </a:solidFill>
              </a:rPr>
              <a:t>so I hid</a:t>
            </a:r>
            <a:r>
              <a:t>.” </a:t>
            </a:r>
          </a:p>
          <a:p>
            <a:pPr marL="0" indent="0" defTabSz="3121817">
              <a:lnSpc>
                <a:spcPct val="100000"/>
              </a:lnSpc>
              <a:spcBef>
                <a:spcPts val="0"/>
              </a:spcBef>
              <a:buSzTx/>
              <a:buFontTx/>
              <a:buNone/>
              <a:defRPr b="1" sz="7600">
                <a:latin typeface="Arial"/>
                <a:ea typeface="Arial"/>
                <a:cs typeface="Arial"/>
                <a:sym typeface="Arial"/>
              </a:defRPr>
            </a:pPr>
          </a:p>
          <a:p>
            <a:pPr marL="0" indent="0" algn="r" defTabSz="3121817">
              <a:lnSpc>
                <a:spcPct val="100000"/>
              </a:lnSpc>
              <a:spcBef>
                <a:spcPts val="0"/>
              </a:spcBef>
              <a:buSzTx/>
              <a:buFontTx/>
              <a:buNone/>
              <a:defRPr b="1" sz="7600">
                <a:latin typeface="Arial"/>
                <a:ea typeface="Arial"/>
                <a:cs typeface="Arial"/>
                <a:sym typeface="Arial"/>
              </a:defRPr>
            </a:pPr>
            <a:r>
              <a:t>Genesis 3.8-10 (NIV)</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63"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64" name="Cornelius was on the border…"/>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7400">
                <a:latin typeface="Arial"/>
                <a:ea typeface="Arial"/>
                <a:cs typeface="Arial"/>
                <a:sym typeface="Arial"/>
              </a:defRPr>
            </a:pPr>
            <a:r>
              <a:t>Cornelius was </a:t>
            </a:r>
            <a:r>
              <a:rPr>
                <a:solidFill>
                  <a:srgbClr val="70872C"/>
                </a:solidFill>
              </a:rPr>
              <a:t>on the border</a:t>
            </a:r>
            <a:r>
              <a:t> </a:t>
            </a:r>
          </a:p>
          <a:p>
            <a:pPr marL="0" indent="0" algn="ctr" defTabSz="3286123">
              <a:lnSpc>
                <a:spcPct val="100000"/>
              </a:lnSpc>
              <a:spcBef>
                <a:spcPts val="0"/>
              </a:spcBef>
              <a:buSzTx/>
              <a:buFontTx/>
              <a:buNone/>
              <a:defRPr b="1" sz="7400">
                <a:latin typeface="Arial"/>
                <a:ea typeface="Arial"/>
                <a:cs typeface="Arial"/>
                <a:sym typeface="Arial"/>
              </a:defRPr>
            </a:pPr>
            <a:r>
              <a:t>of a new Pentecost </a:t>
            </a:r>
          </a:p>
          <a:p>
            <a:pPr marL="0" indent="0" algn="ctr" defTabSz="3286123">
              <a:lnSpc>
                <a:spcPct val="100000"/>
              </a:lnSpc>
              <a:spcBef>
                <a:spcPts val="0"/>
              </a:spcBef>
              <a:buSzTx/>
              <a:buFontTx/>
              <a:buNone/>
              <a:defRPr b="1" sz="7400">
                <a:latin typeface="Arial"/>
                <a:ea typeface="Arial"/>
                <a:cs typeface="Arial"/>
                <a:sym typeface="Arial"/>
              </a:defRPr>
            </a:pPr>
          </a:p>
          <a:p>
            <a:pPr marL="0" indent="0" algn="ctr" defTabSz="3286123">
              <a:lnSpc>
                <a:spcPct val="100000"/>
              </a:lnSpc>
              <a:spcBef>
                <a:spcPts val="0"/>
              </a:spcBef>
              <a:buSzTx/>
              <a:buFontTx/>
              <a:buNone/>
              <a:defRPr b="1" sz="7400">
                <a:latin typeface="Arial"/>
                <a:ea typeface="Arial"/>
                <a:cs typeface="Arial"/>
                <a:sym typeface="Arial"/>
              </a:defRPr>
            </a:pPr>
            <a:r>
              <a:t>Cornelio estaba </a:t>
            </a:r>
            <a:r>
              <a:rPr>
                <a:solidFill>
                  <a:srgbClr val="70872C"/>
                </a:solidFill>
              </a:rPr>
              <a:t>en la frontera</a:t>
            </a:r>
            <a:r>
              <a:t> </a:t>
            </a:r>
          </a:p>
          <a:p>
            <a:pPr marL="0" indent="0" algn="ctr" defTabSz="3286123">
              <a:lnSpc>
                <a:spcPct val="100000"/>
              </a:lnSpc>
              <a:spcBef>
                <a:spcPts val="0"/>
              </a:spcBef>
              <a:buSzTx/>
              <a:buFontTx/>
              <a:buNone/>
              <a:defRPr b="1" sz="7400">
                <a:latin typeface="Arial"/>
                <a:ea typeface="Arial"/>
                <a:cs typeface="Arial"/>
                <a:sym typeface="Arial"/>
              </a:defRPr>
            </a:pPr>
            <a:r>
              <a:t>de un nuevo Pentecostés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98"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99" name="“It was in that moment, with dollar bills and a thousand pennies scattered on my lap, that I saw things clearly. I could see him.”…"/>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“It was in that moment, with dollar bills and a thousand pennies scattered on my lap, that I saw things clearly. </a:t>
            </a:r>
            <a:r>
              <a:rPr>
                <a:solidFill>
                  <a:srgbClr val="70872C"/>
                </a:solidFill>
              </a:rPr>
              <a:t>I could see him</a:t>
            </a:r>
            <a:r>
              <a:t>.”</a:t>
            </a:r>
          </a:p>
          <a:p>
            <a:pPr marL="0" indent="0" defTabSz="3286123">
              <a:lnSpc>
                <a:spcPct val="100000"/>
              </a:lnSpc>
              <a:spcBef>
                <a:spcPts val="0"/>
              </a:spcBef>
              <a:buSzTx/>
              <a:buFontTx/>
              <a:buNone/>
              <a:defRPr b="1" sz="8000">
                <a:latin typeface="Arial"/>
                <a:ea typeface="Arial"/>
                <a:cs typeface="Arial"/>
                <a:sym typeface="Arial"/>
              </a:defRPr>
            </a:pPr>
          </a:p>
          <a:p>
            <a:pPr marL="0" indent="0" algn="r" defTabSz="3286123">
              <a:lnSpc>
                <a:spcPct val="100000"/>
              </a:lnSpc>
              <a:spcBef>
                <a:spcPts val="0"/>
              </a:spcBef>
              <a:buSzTx/>
              <a:buFontTx/>
              <a:buNone/>
              <a:defRPr b="1" sz="8000">
                <a:latin typeface="Arial"/>
                <a:ea typeface="Arial"/>
                <a:cs typeface="Arial"/>
                <a:sym typeface="Arial"/>
              </a:defRPr>
            </a:pPr>
            <a:r>
              <a:t>— Will Hutchinson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02"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03" name="“In recent years, our world has seen a pandemic of depression, anxiety, and despair in kids and teenagers. In fact, the age group that has seen the highest increase in suicide rates is in kids age 10 to 14 years old.”…"/>
          <p:cNvSpPr txBox="1"/>
          <p:nvPr>
            <p:ph type="body" idx="1"/>
          </p:nvPr>
        </p:nvSpPr>
        <p:spPr>
          <a:xfrm>
            <a:off x="1058829" y="1062110"/>
            <a:ext cx="22266342" cy="11591780"/>
          </a:xfrm>
          <a:prstGeom prst="rect">
            <a:avLst/>
          </a:prstGeom>
        </p:spPr>
        <p:txBody>
          <a:bodyPr lIns="285750" tIns="285750" rIns="285750" bIns="285750" anchor="ctr"/>
          <a:lstStyle/>
          <a:p>
            <a:pPr marL="0" indent="0" defTabSz="3286123">
              <a:lnSpc>
                <a:spcPct val="100000"/>
              </a:lnSpc>
              <a:spcBef>
                <a:spcPts val="0"/>
              </a:spcBef>
              <a:buSzTx/>
              <a:buFontTx/>
              <a:buNone/>
              <a:defRPr b="1" sz="8000">
                <a:latin typeface="Arial"/>
                <a:ea typeface="Arial"/>
                <a:cs typeface="Arial"/>
                <a:sym typeface="Arial"/>
              </a:defRPr>
            </a:pPr>
            <a:r>
              <a:t>“In recent years, our world has seen a </a:t>
            </a:r>
            <a:r>
              <a:rPr>
                <a:solidFill>
                  <a:srgbClr val="70872C"/>
                </a:solidFill>
              </a:rPr>
              <a:t>pandemic of depression, anxiety, and despair</a:t>
            </a:r>
            <a:r>
              <a:t> in kids and teenagers. In fact, the age group that has seen the highest increase in suicide rates is in kids age 10 to 14 years old.” </a:t>
            </a:r>
          </a:p>
          <a:p>
            <a:pPr marL="0" indent="0" algn="ctr" defTabSz="3286123">
              <a:lnSpc>
                <a:spcPct val="100000"/>
              </a:lnSpc>
              <a:spcBef>
                <a:spcPts val="0"/>
              </a:spcBef>
              <a:buSzTx/>
              <a:buFontTx/>
              <a:buNone/>
              <a:defRPr b="1" sz="8000">
                <a:latin typeface="Arial"/>
                <a:ea typeface="Arial"/>
                <a:cs typeface="Arial"/>
                <a:sym typeface="Arial"/>
              </a:defRPr>
            </a:pPr>
          </a:p>
          <a:p>
            <a:pPr marL="0" indent="0" algn="r" defTabSz="3286123">
              <a:lnSpc>
                <a:spcPct val="100000"/>
              </a:lnSpc>
              <a:spcBef>
                <a:spcPts val="0"/>
              </a:spcBef>
              <a:buSzTx/>
              <a:buFontTx/>
              <a:buNone/>
              <a:defRPr b="1" sz="8000">
                <a:latin typeface="Arial"/>
                <a:ea typeface="Arial"/>
                <a:cs typeface="Arial"/>
                <a:sym typeface="Arial"/>
              </a:defRPr>
            </a:pPr>
            <a:r>
              <a:t>— Will Hutcherson and Chinwé Williams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06"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pic>
        <p:nvPicPr>
          <p:cNvPr id="107" name="Screen Shot 2022-08-31 at 1.17.12 PM.png" descr="Screen Shot 2022-08-31 at 1.17.12 PM.png"/>
          <p:cNvPicPr>
            <a:picLocks noChangeAspect="1"/>
          </p:cNvPicPr>
          <p:nvPr/>
        </p:nvPicPr>
        <p:blipFill>
          <a:blip r:embed="rId3">
            <a:extLst/>
          </a:blip>
          <a:stretch>
            <a:fillRect/>
          </a:stretch>
        </p:blipFill>
        <p:spPr>
          <a:xfrm>
            <a:off x="17676332" y="4941602"/>
            <a:ext cx="5304318" cy="7701249"/>
          </a:xfrm>
          <a:prstGeom prst="rect">
            <a:avLst/>
          </a:prstGeom>
          <a:ln w="12700">
            <a:miter lim="400000"/>
          </a:ln>
        </p:spPr>
      </p:pic>
      <p:sp>
        <p:nvSpPr>
          <p:cNvPr id="108" name="“In the event of a decompression, an oxygen mask will automatically appear in front of you. To start the flow of oxygen, pull the mask towards you. Place it firmly over your nose and mouth, secure the elastic band behind your head, and breathe…"/>
          <p:cNvSpPr txBox="1"/>
          <p:nvPr>
            <p:ph type="body" idx="1"/>
          </p:nvPr>
        </p:nvSpPr>
        <p:spPr>
          <a:xfrm>
            <a:off x="1058829" y="1062110"/>
            <a:ext cx="22266342" cy="11591780"/>
          </a:xfrm>
          <a:prstGeom prst="rect">
            <a:avLst/>
          </a:prstGeom>
        </p:spPr>
        <p:txBody>
          <a:bodyPr lIns="285750" tIns="285750" rIns="285750" bIns="285750" anchor="ctr"/>
          <a:lstStyle/>
          <a:p>
            <a:pPr marL="0" indent="0" defTabSz="2826066">
              <a:lnSpc>
                <a:spcPct val="100000"/>
              </a:lnSpc>
              <a:spcBef>
                <a:spcPts val="0"/>
              </a:spcBef>
              <a:buSzTx/>
              <a:buFontTx/>
              <a:buNone/>
              <a:defRPr b="1" sz="6880">
                <a:latin typeface="Arial"/>
                <a:ea typeface="Arial"/>
                <a:cs typeface="Arial"/>
                <a:sym typeface="Arial"/>
              </a:defRPr>
            </a:pPr>
            <a:r>
              <a:t>“In the event of a decompression, an oxygen mask will automatically appear in front of you. To start the flow of oxygen, pull the mask towards you. Place it firmly over your nose and mouth, secure the elastic band behind your head, and breathe </a:t>
            </a:r>
          </a:p>
          <a:p>
            <a:pPr marL="0" indent="0" defTabSz="2826066">
              <a:lnSpc>
                <a:spcPct val="100000"/>
              </a:lnSpc>
              <a:spcBef>
                <a:spcPts val="0"/>
              </a:spcBef>
              <a:buSzTx/>
              <a:buFontTx/>
              <a:buNone/>
              <a:defRPr b="1" sz="6880">
                <a:latin typeface="Arial"/>
                <a:ea typeface="Arial"/>
                <a:cs typeface="Arial"/>
                <a:sym typeface="Arial"/>
              </a:defRPr>
            </a:pPr>
            <a:r>
              <a:t>normally. Although the bag </a:t>
            </a:r>
          </a:p>
          <a:p>
            <a:pPr marL="0" indent="0" defTabSz="2826066">
              <a:lnSpc>
                <a:spcPct val="100000"/>
              </a:lnSpc>
              <a:spcBef>
                <a:spcPts val="0"/>
              </a:spcBef>
              <a:buSzTx/>
              <a:buFontTx/>
              <a:buNone/>
              <a:defRPr b="1" sz="6880">
                <a:latin typeface="Arial"/>
                <a:ea typeface="Arial"/>
                <a:cs typeface="Arial"/>
                <a:sym typeface="Arial"/>
              </a:defRPr>
            </a:pPr>
            <a:r>
              <a:t>does not inflate, oxygen is flowing to </a:t>
            </a:r>
          </a:p>
          <a:p>
            <a:pPr marL="0" indent="0" defTabSz="2826066">
              <a:lnSpc>
                <a:spcPct val="100000"/>
              </a:lnSpc>
              <a:spcBef>
                <a:spcPts val="0"/>
              </a:spcBef>
              <a:buSzTx/>
              <a:buFontTx/>
              <a:buNone/>
              <a:defRPr b="1" sz="6880">
                <a:latin typeface="Arial"/>
                <a:ea typeface="Arial"/>
                <a:cs typeface="Arial"/>
                <a:sym typeface="Arial"/>
              </a:defRPr>
            </a:pPr>
            <a:r>
              <a:t>the mask. If you are traveling with a </a:t>
            </a:r>
          </a:p>
          <a:p>
            <a:pPr marL="0" indent="0" defTabSz="2826066">
              <a:lnSpc>
                <a:spcPct val="100000"/>
              </a:lnSpc>
              <a:spcBef>
                <a:spcPts val="0"/>
              </a:spcBef>
              <a:buSzTx/>
              <a:buFontTx/>
              <a:buNone/>
              <a:defRPr b="1" sz="6880">
                <a:latin typeface="Arial"/>
                <a:ea typeface="Arial"/>
                <a:cs typeface="Arial"/>
                <a:sym typeface="Arial"/>
              </a:defRPr>
            </a:pPr>
            <a:r>
              <a:t>child or someone who requires assistance, </a:t>
            </a:r>
          </a:p>
          <a:p>
            <a:pPr marL="0" indent="0" defTabSz="2826066">
              <a:lnSpc>
                <a:spcPct val="100000"/>
              </a:lnSpc>
              <a:spcBef>
                <a:spcPts val="0"/>
              </a:spcBef>
              <a:buSzTx/>
              <a:buFontTx/>
              <a:buNone/>
              <a:defRPr b="1" sz="6880">
                <a:latin typeface="Arial"/>
                <a:ea typeface="Arial"/>
                <a:cs typeface="Arial"/>
                <a:sym typeface="Arial"/>
              </a:defRPr>
            </a:pPr>
            <a:r>
              <a:t>secure your mask on first, and then </a:t>
            </a:r>
          </a:p>
          <a:p>
            <a:pPr marL="0" indent="0" defTabSz="2826066">
              <a:lnSpc>
                <a:spcPct val="100000"/>
              </a:lnSpc>
              <a:spcBef>
                <a:spcPts val="0"/>
              </a:spcBef>
              <a:buSzTx/>
              <a:buFontTx/>
              <a:buNone/>
              <a:defRPr b="1" sz="6880">
                <a:latin typeface="Arial"/>
                <a:ea typeface="Arial"/>
                <a:cs typeface="Arial"/>
                <a:sym typeface="Arial"/>
              </a:defRPr>
            </a:pPr>
            <a:r>
              <a:t>assist the other person.”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11"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12" name="Sawubona…"/>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15800">
                <a:latin typeface="Arial"/>
                <a:ea typeface="Arial"/>
                <a:cs typeface="Arial"/>
                <a:sym typeface="Arial"/>
              </a:defRPr>
            </a:pPr>
            <a:r>
              <a:t>Sawubona</a:t>
            </a:r>
          </a:p>
          <a:p>
            <a:pPr marL="0" indent="0" defTabSz="3286123">
              <a:lnSpc>
                <a:spcPct val="100000"/>
              </a:lnSpc>
              <a:spcBef>
                <a:spcPts val="0"/>
              </a:spcBef>
              <a:buSzTx/>
              <a:buFontTx/>
              <a:buNone/>
              <a:defRPr b="1" sz="8000">
                <a:latin typeface="Arial"/>
                <a:ea typeface="Arial"/>
                <a:cs typeface="Arial"/>
                <a:sym typeface="Arial"/>
              </a:defRPr>
            </a:pPr>
          </a:p>
          <a:p>
            <a:pPr marL="0" indent="0" defTabSz="3286123">
              <a:lnSpc>
                <a:spcPct val="100000"/>
              </a:lnSpc>
              <a:spcBef>
                <a:spcPts val="0"/>
              </a:spcBef>
              <a:buSzTx/>
              <a:buFontTx/>
              <a:buNone/>
              <a:defRPr b="1" sz="8000">
                <a:solidFill>
                  <a:srgbClr val="FFFFFF"/>
                </a:solidFill>
                <a:latin typeface="Arial"/>
                <a:ea typeface="Arial"/>
                <a:cs typeface="Arial"/>
                <a:sym typeface="Arial"/>
              </a:defRPr>
            </a:pPr>
            <a:r>
              <a:t>“‘I see you.’ I see all of you; your dignity and your humanity. I see your vulnerability and your pride, your dreams and your fears. I see your agency, your power and potential. I see you and I value you.” </a:t>
            </a:r>
          </a:p>
          <a:p>
            <a:pPr marL="0" indent="0" algn="r" defTabSz="3286123">
              <a:lnSpc>
                <a:spcPct val="100000"/>
              </a:lnSpc>
              <a:spcBef>
                <a:spcPts val="0"/>
              </a:spcBef>
              <a:buSzTx/>
              <a:buFontTx/>
              <a:buNone/>
              <a:defRPr b="1" sz="8000">
                <a:solidFill>
                  <a:srgbClr val="FFFFFF"/>
                </a:solidFill>
                <a:latin typeface="Arial"/>
                <a:ea typeface="Arial"/>
                <a:cs typeface="Arial"/>
                <a:sym typeface="Arial"/>
              </a:defRPr>
            </a:pPr>
            <a:r>
              <a:t>— April Rinne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15"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16" name="Sawubona…"/>
          <p:cNvSpPr txBox="1"/>
          <p:nvPr>
            <p:ph type="body" idx="1"/>
          </p:nvPr>
        </p:nvSpPr>
        <p:spPr>
          <a:xfrm>
            <a:off x="1058829" y="1062110"/>
            <a:ext cx="22266342" cy="11591780"/>
          </a:xfrm>
          <a:prstGeom prst="rect">
            <a:avLst/>
          </a:prstGeom>
        </p:spPr>
        <p:txBody>
          <a:bodyPr lIns="285750" tIns="285750" rIns="285750" bIns="285750" anchor="ctr"/>
          <a:lstStyle/>
          <a:p>
            <a:pPr marL="0" indent="0" algn="ctr" defTabSz="3286123">
              <a:lnSpc>
                <a:spcPct val="100000"/>
              </a:lnSpc>
              <a:spcBef>
                <a:spcPts val="0"/>
              </a:spcBef>
              <a:buSzTx/>
              <a:buFontTx/>
              <a:buNone/>
              <a:defRPr b="1" sz="15800">
                <a:latin typeface="Arial"/>
                <a:ea typeface="Arial"/>
                <a:cs typeface="Arial"/>
                <a:sym typeface="Arial"/>
              </a:defRPr>
            </a:pPr>
            <a:r>
              <a:t>Sawubona</a:t>
            </a:r>
          </a:p>
          <a:p>
            <a:pPr marL="0" indent="0" defTabSz="3286123">
              <a:lnSpc>
                <a:spcPct val="100000"/>
              </a:lnSpc>
              <a:spcBef>
                <a:spcPts val="0"/>
              </a:spcBef>
              <a:buSzTx/>
              <a:buFontTx/>
              <a:buNone/>
              <a:defRPr b="1" sz="8000">
                <a:latin typeface="Arial"/>
                <a:ea typeface="Arial"/>
                <a:cs typeface="Arial"/>
                <a:sym typeface="Arial"/>
              </a:defRPr>
            </a:pPr>
          </a:p>
          <a:p>
            <a:pPr marL="0" indent="0" defTabSz="3286123">
              <a:lnSpc>
                <a:spcPct val="100000"/>
              </a:lnSpc>
              <a:spcBef>
                <a:spcPts val="0"/>
              </a:spcBef>
              <a:buSzTx/>
              <a:buFontTx/>
              <a:buNone/>
              <a:defRPr b="1" sz="8000">
                <a:latin typeface="Arial"/>
                <a:ea typeface="Arial"/>
                <a:cs typeface="Arial"/>
                <a:sym typeface="Arial"/>
              </a:defRPr>
            </a:pPr>
            <a:r>
              <a:t>“‘I see you.’ I see all of you; your dignity and your humanity. I see your vulnerability and your pride, your dreams and your fears. I see your agency, your power and potential. I see you and I value you.” </a:t>
            </a:r>
          </a:p>
          <a:p>
            <a:pPr marL="0" indent="0" algn="r" defTabSz="3286123">
              <a:lnSpc>
                <a:spcPct val="100000"/>
              </a:lnSpc>
              <a:spcBef>
                <a:spcPts val="0"/>
              </a:spcBef>
              <a:buSzTx/>
              <a:buFontTx/>
              <a:buNone/>
              <a:defRPr b="1" sz="8000">
                <a:latin typeface="Arial"/>
                <a:ea typeface="Arial"/>
                <a:cs typeface="Arial"/>
                <a:sym typeface="Arial"/>
              </a:defRPr>
            </a:pPr>
            <a:r>
              <a:t>— April Rinne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19"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pic>
        <p:nvPicPr>
          <p:cNvPr id="120" name="Screen Shot 2022-08-31 at 7.44.45 PM.png" descr="Screen Shot 2022-08-31 at 7.44.45 PM.png"/>
          <p:cNvPicPr>
            <a:picLocks noChangeAspect="1"/>
          </p:cNvPicPr>
          <p:nvPr/>
        </p:nvPicPr>
        <p:blipFill>
          <a:blip r:embed="rId3">
            <a:extLst/>
          </a:blip>
          <a:srcRect l="2368" t="3145" r="1211" b="4097"/>
          <a:stretch>
            <a:fillRect/>
          </a:stretch>
        </p:blipFill>
        <p:spPr>
          <a:xfrm>
            <a:off x="3058318" y="718939"/>
            <a:ext cx="18267167" cy="1227798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23"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pic>
        <p:nvPicPr>
          <p:cNvPr id="124" name="Screen Shot 2022-08-31 at 7.46.46 PM.png" descr="Screen Shot 2022-08-31 at 7.46.46 PM.png"/>
          <p:cNvPicPr>
            <a:picLocks noChangeAspect="1"/>
          </p:cNvPicPr>
          <p:nvPr/>
        </p:nvPicPr>
        <p:blipFill>
          <a:blip r:embed="rId3">
            <a:extLst/>
          </a:blip>
          <a:srcRect l="0" t="1253" r="0" b="1253"/>
          <a:stretch>
            <a:fillRect/>
          </a:stretch>
        </p:blipFill>
        <p:spPr>
          <a:xfrm>
            <a:off x="3634123" y="718939"/>
            <a:ext cx="17115557" cy="1227798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Screen Shot 2022-08-31 at 8.50.34 AM.png" descr="Screen Shot 2022-08-31 at 8.50.34 AM.png"/>
          <p:cNvPicPr>
            <a:picLocks noChangeAspect="1"/>
          </p:cNvPicPr>
          <p:nvPr/>
        </p:nvPicPr>
        <p:blipFill>
          <a:blip r:embed="rId2">
            <a:extLst/>
          </a:blip>
          <a:srcRect l="0" t="20548" r="104" b="0"/>
          <a:stretch>
            <a:fillRect/>
          </a:stretch>
        </p:blipFill>
        <p:spPr>
          <a:xfrm>
            <a:off x="0" y="-44450"/>
            <a:ext cx="24358600" cy="13749588"/>
          </a:xfrm>
          <a:prstGeom prst="rect">
            <a:avLst/>
          </a:prstGeom>
          <a:ln w="12700">
            <a:miter lim="400000"/>
          </a:ln>
        </p:spPr>
      </p:pic>
      <p:sp>
        <p:nvSpPr>
          <p:cNvPr id="127" name="Rounded Rectangle"/>
          <p:cNvSpPr/>
          <p:nvPr/>
        </p:nvSpPr>
        <p:spPr>
          <a:xfrm>
            <a:off x="479028" y="279400"/>
            <a:ext cx="23400544" cy="13015516"/>
          </a:xfrm>
          <a:prstGeom prst="roundRect">
            <a:avLst>
              <a:gd name="adj" fmla="val 15000"/>
            </a:avLst>
          </a:prstGeom>
          <a:solidFill>
            <a:srgbClr val="FFFFFF"/>
          </a:solidFill>
          <a:ln w="25400">
            <a:solidFill>
              <a:schemeClr val="accent1"/>
            </a:solidFill>
            <a:miter/>
          </a:ln>
        </p:spPr>
        <p:txBody>
          <a:bodyPr tIns="91439" bIns="91439" anchor="ctr"/>
          <a:lstStyle/>
          <a:p>
            <a:pPr/>
          </a:p>
        </p:txBody>
      </p:sp>
      <p:sp>
        <p:nvSpPr>
          <p:cNvPr id="128" name="At Caesarea there was a man named Cornelius, a centurion in what was known as the Italian Regiment. He and all his family were devout and God-fearing; he gave generously to those in need and prayed to God regularly. One day at about three in the afternoon he had a vision. He distinctly saw an angel of God, who came to him and said, “Cornelius!”…"/>
          <p:cNvSpPr txBox="1"/>
          <p:nvPr>
            <p:ph type="body" idx="1"/>
          </p:nvPr>
        </p:nvSpPr>
        <p:spPr>
          <a:xfrm>
            <a:off x="1058829" y="1062110"/>
            <a:ext cx="22266342" cy="11591780"/>
          </a:xfrm>
          <a:prstGeom prst="rect">
            <a:avLst/>
          </a:prstGeom>
        </p:spPr>
        <p:txBody>
          <a:bodyPr lIns="285750" tIns="285750" rIns="285750" bIns="285750" anchor="ctr"/>
          <a:lstStyle/>
          <a:p>
            <a:pPr marL="0" indent="0" defTabSz="2596037">
              <a:lnSpc>
                <a:spcPct val="100000"/>
              </a:lnSpc>
              <a:spcBef>
                <a:spcPts val="0"/>
              </a:spcBef>
              <a:buSzTx/>
              <a:buFontTx/>
              <a:buNone/>
              <a:defRPr b="1" sz="6320">
                <a:latin typeface="Arial"/>
                <a:ea typeface="Arial"/>
                <a:cs typeface="Arial"/>
                <a:sym typeface="Arial"/>
              </a:defRPr>
            </a:pPr>
            <a:r>
              <a:t>At Caesarea there was a man named Cornelius, a centurion in what was known as the Italian Regiment. He and all his family were </a:t>
            </a:r>
            <a:r>
              <a:rPr>
                <a:solidFill>
                  <a:srgbClr val="708823"/>
                </a:solidFill>
              </a:rPr>
              <a:t>devout</a:t>
            </a:r>
            <a:r>
              <a:t> and </a:t>
            </a:r>
            <a:r>
              <a:rPr>
                <a:solidFill>
                  <a:srgbClr val="70872C"/>
                </a:solidFill>
              </a:rPr>
              <a:t>God-fearing</a:t>
            </a:r>
            <a:r>
              <a:t>; he </a:t>
            </a:r>
            <a:r>
              <a:rPr>
                <a:solidFill>
                  <a:srgbClr val="70872C"/>
                </a:solidFill>
              </a:rPr>
              <a:t>gave generously to those in need</a:t>
            </a:r>
            <a:r>
              <a:t> and </a:t>
            </a:r>
            <a:r>
              <a:rPr>
                <a:solidFill>
                  <a:srgbClr val="70872C"/>
                </a:solidFill>
              </a:rPr>
              <a:t>prayed to God regularly</a:t>
            </a:r>
            <a:r>
              <a:t>. One day at about three in the afternoon he had a vision. He distinctly saw an angel of God, who came to him and said, “Cornelius!”</a:t>
            </a:r>
          </a:p>
          <a:p>
            <a:pPr marL="0" indent="0" defTabSz="2596037">
              <a:lnSpc>
                <a:spcPct val="100000"/>
              </a:lnSpc>
              <a:spcBef>
                <a:spcPts val="0"/>
              </a:spcBef>
              <a:buSzTx/>
              <a:buFontTx/>
              <a:buNone/>
              <a:defRPr b="1" baseline="31999" sz="6320">
                <a:latin typeface="Arial"/>
                <a:ea typeface="Arial"/>
                <a:cs typeface="Arial"/>
                <a:sym typeface="Arial"/>
              </a:defRPr>
            </a:pPr>
          </a:p>
          <a:p>
            <a:pPr marL="0" indent="0" defTabSz="2596037">
              <a:lnSpc>
                <a:spcPct val="100000"/>
              </a:lnSpc>
              <a:spcBef>
                <a:spcPts val="0"/>
              </a:spcBef>
              <a:buSzTx/>
              <a:buFontTx/>
              <a:buNone/>
              <a:defRPr b="1" sz="6320">
                <a:latin typeface="Arial"/>
                <a:ea typeface="Arial"/>
                <a:cs typeface="Arial"/>
                <a:sym typeface="Arial"/>
              </a:defRPr>
            </a:pPr>
            <a:r>
              <a:t>Cornelius stared at him in fear. “What is it, Lord?” he asked.</a:t>
            </a:r>
          </a:p>
          <a:p>
            <a:pPr marL="0" indent="0" defTabSz="2596037">
              <a:lnSpc>
                <a:spcPct val="100000"/>
              </a:lnSpc>
              <a:spcBef>
                <a:spcPts val="0"/>
              </a:spcBef>
              <a:buSzTx/>
              <a:buFontTx/>
              <a:buNone/>
              <a:defRPr b="1" sz="6320">
                <a:latin typeface="Arial"/>
                <a:ea typeface="Arial"/>
                <a:cs typeface="Arial"/>
                <a:sym typeface="Arial"/>
              </a:defRPr>
            </a:pPr>
          </a:p>
          <a:p>
            <a:pPr marL="0" indent="0" algn="r" defTabSz="2596037">
              <a:lnSpc>
                <a:spcPct val="100000"/>
              </a:lnSpc>
              <a:spcBef>
                <a:spcPts val="0"/>
              </a:spcBef>
              <a:buSzTx/>
              <a:buFontTx/>
              <a:buNone/>
              <a:defRPr b="1" sz="6320">
                <a:latin typeface="Arial"/>
                <a:ea typeface="Arial"/>
                <a:cs typeface="Arial"/>
                <a:sym typeface="Arial"/>
              </a:defRPr>
            </a:pPr>
            <a:r>
              <a:t>Acts 10.1-4a (NIV)</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