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3048000" y="2244725"/>
            <a:ext cx="18288000" cy="4775201"/>
          </a:xfrm>
          <a:prstGeom prst="rect">
            <a:avLst/>
          </a:prstGeom>
        </p:spPr>
        <p:txBody>
          <a:bodyPr anchor="b"/>
          <a:lstStyle>
            <a:lvl1pPr algn="ctr">
              <a:defRPr sz="12000"/>
            </a:lvl1pPr>
          </a:lstStyle>
          <a:p>
            <a:pPr/>
            <a:r>
              <a:t>Title Text</a:t>
            </a:r>
          </a:p>
        </p:txBody>
      </p:sp>
      <p:sp>
        <p:nvSpPr>
          <p:cNvPr id="12" name="Body Level One…"/>
          <p:cNvSpPr txBox="1"/>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1663700" y="3419476"/>
            <a:ext cx="21031200" cy="5705474"/>
          </a:xfrm>
          <a:prstGeom prst="rect">
            <a:avLst/>
          </a:prstGeom>
        </p:spPr>
        <p:txBody>
          <a:bodyPr anchor="b"/>
          <a:lstStyle>
            <a:lvl1pPr>
              <a:defRPr sz="12000"/>
            </a:lvl1pPr>
          </a:lstStyle>
          <a:p>
            <a:pPr/>
            <a:r>
              <a:t>Title Text</a:t>
            </a:r>
          </a:p>
        </p:txBody>
      </p:sp>
      <p:sp>
        <p:nvSpPr>
          <p:cNvPr id="30" name="Body Level One…"/>
          <p:cNvSpPr txBox="1"/>
          <p:nvPr>
            <p:ph type="body" sz="quarter" idx="1"/>
          </p:nvPr>
        </p:nvSpPr>
        <p:spPr>
          <a:xfrm>
            <a:off x="1663700" y="9178925"/>
            <a:ext cx="21031200" cy="3000375"/>
          </a:xfrm>
          <a:prstGeom prst="rect">
            <a:avLst/>
          </a:prstGeom>
        </p:spPr>
        <p:txBody>
          <a:bodyPr/>
          <a:lstStyle>
            <a:lvl1pPr marL="0" indent="0">
              <a:buSzTx/>
              <a:buFontTx/>
              <a:buNone/>
              <a:defRPr sz="4800">
                <a:solidFill>
                  <a:srgbClr val="888888"/>
                </a:solidFill>
              </a:defRPr>
            </a:lvl1pPr>
            <a:lvl2pPr marL="0" indent="457200">
              <a:buSzTx/>
              <a:buFontTx/>
              <a:buNone/>
              <a:defRPr sz="4800">
                <a:solidFill>
                  <a:srgbClr val="888888"/>
                </a:solidFill>
              </a:defRPr>
            </a:lvl2pPr>
            <a:lvl3pPr marL="0" indent="914400">
              <a:buSzTx/>
              <a:buFontTx/>
              <a:buNone/>
              <a:defRPr sz="4800">
                <a:solidFill>
                  <a:srgbClr val="888888"/>
                </a:solidFill>
              </a:defRPr>
            </a:lvl3pPr>
            <a:lvl4pPr marL="0" indent="1371600">
              <a:buSzTx/>
              <a:buFontTx/>
              <a:buNone/>
              <a:defRPr sz="4800">
                <a:solidFill>
                  <a:srgbClr val="888888"/>
                </a:solidFill>
              </a:defRPr>
            </a:lvl4pPr>
            <a:lvl5pPr marL="0" indent="1828800">
              <a:buSzTx/>
              <a:buFontTx/>
              <a:buNone/>
              <a:defRPr sz="48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676400" y="3651250"/>
            <a:ext cx="10363200" cy="870267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1679575" y="730250"/>
            <a:ext cx="21031201" cy="2651126"/>
          </a:xfrm>
          <a:prstGeom prst="rect">
            <a:avLst/>
          </a:prstGeom>
        </p:spPr>
        <p:txBody>
          <a:bodyPr/>
          <a:lstStyle/>
          <a:p>
            <a:pPr/>
            <a:r>
              <a:t>Title Text</a:t>
            </a:r>
          </a:p>
        </p:txBody>
      </p:sp>
      <p:sp>
        <p:nvSpPr>
          <p:cNvPr id="48" name="Body Level One…"/>
          <p:cNvSpPr txBox="1"/>
          <p:nvPr>
            <p:ph type="body" sz="quarter" idx="1"/>
          </p:nvPr>
        </p:nvSpPr>
        <p:spPr>
          <a:xfrm>
            <a:off x="1679575" y="3362326"/>
            <a:ext cx="10315576" cy="1647825"/>
          </a:xfrm>
          <a:prstGeom prst="rect">
            <a:avLst/>
          </a:prstGeom>
        </p:spPr>
        <p:txBody>
          <a:bodyPr anchor="b"/>
          <a:lstStyle>
            <a:lvl1pPr marL="0" indent="0">
              <a:buSzTx/>
              <a:buFontTx/>
              <a:buNone/>
              <a:defRPr b="1" sz="4800"/>
            </a:lvl1pPr>
            <a:lvl2pPr marL="0" indent="457200">
              <a:buSzTx/>
              <a:buFontTx/>
              <a:buNone/>
              <a:defRPr b="1" sz="4800"/>
            </a:lvl2pPr>
            <a:lvl3pPr marL="0" indent="914400">
              <a:buSzTx/>
              <a:buFontTx/>
              <a:buNone/>
              <a:defRPr b="1" sz="4800"/>
            </a:lvl3pPr>
            <a:lvl4pPr marL="0" indent="1371600">
              <a:buSzTx/>
              <a:buFontTx/>
              <a:buNone/>
              <a:defRPr b="1" sz="4800"/>
            </a:lvl4pPr>
            <a:lvl5pPr marL="0" indent="1828800">
              <a:buSzTx/>
              <a:buFontTx/>
              <a:buNone/>
              <a:defRPr b="1" sz="48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12344400" y="3362326"/>
            <a:ext cx="10366376" cy="1647825"/>
          </a:xfrm>
          <a:prstGeom prst="rect">
            <a:avLst/>
          </a:prstGeom>
          <a:ln w="12700"/>
        </p:spPr>
        <p:txBody>
          <a:bodyPr anchor="b"/>
          <a:lstStyle/>
          <a:p>
            <a:pPr marL="0" indent="0">
              <a:buSzTx/>
              <a:buFontTx/>
              <a:buNone/>
              <a:defRPr b="1" sz="48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1679575" y="914400"/>
            <a:ext cx="7864476" cy="3200400"/>
          </a:xfrm>
          <a:prstGeom prst="rect">
            <a:avLst/>
          </a:prstGeom>
        </p:spPr>
        <p:txBody>
          <a:bodyPr anchor="b"/>
          <a:lstStyle>
            <a:lvl1pPr>
              <a:defRPr sz="6400"/>
            </a:lvl1pPr>
          </a:lstStyle>
          <a:p>
            <a:pPr/>
            <a:r>
              <a:t>Title Text</a:t>
            </a:r>
          </a:p>
        </p:txBody>
      </p:sp>
      <p:sp>
        <p:nvSpPr>
          <p:cNvPr id="73" name="Body Level One…"/>
          <p:cNvSpPr txBox="1"/>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13"/>
          </p:nvPr>
        </p:nvSpPr>
        <p:spPr>
          <a:xfrm>
            <a:off x="1679575" y="4114800"/>
            <a:ext cx="7864475" cy="7623176"/>
          </a:xfrm>
          <a:prstGeom prst="rect">
            <a:avLst/>
          </a:prstGeom>
          <a:ln w="12700"/>
        </p:spPr>
        <p:txBody>
          <a:bodyPr/>
          <a:lstStyle/>
          <a:p>
            <a:pPr marL="0" indent="0">
              <a:buSzTx/>
              <a:buFontTx/>
              <a:buNone/>
              <a:defRPr sz="32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679575" y="914400"/>
            <a:ext cx="7864476" cy="3200400"/>
          </a:xfrm>
          <a:prstGeom prst="rect">
            <a:avLst/>
          </a:prstGeom>
        </p:spPr>
        <p:txBody>
          <a:bodyPr anchor="b"/>
          <a:lstStyle>
            <a:lvl1pPr>
              <a:defRPr sz="6400"/>
            </a:lvl1pPr>
          </a:lstStyle>
          <a:p>
            <a:pPr/>
            <a:r>
              <a:t>Title Text</a:t>
            </a:r>
          </a:p>
        </p:txBody>
      </p:sp>
      <p:sp>
        <p:nvSpPr>
          <p:cNvPr id="83" name="Picture Placeholder 2"/>
          <p:cNvSpPr/>
          <p:nvPr>
            <p:ph type="pic" sz="half" idx="13"/>
          </p:nvPr>
        </p:nvSpPr>
        <p:spPr>
          <a:xfrm>
            <a:off x="10366375" y="1974850"/>
            <a:ext cx="12344401" cy="9747250"/>
          </a:xfrm>
          <a:prstGeom prst="rect">
            <a:avLst/>
          </a:prstGeom>
          <a:ln w="12700"/>
        </p:spPr>
        <p:txBody>
          <a:bodyPr tIns="45719" bIns="45719">
            <a:noAutofit/>
          </a:bodyPr>
          <a:lstStyle/>
          <a:p>
            <a:pPr/>
          </a:p>
        </p:txBody>
      </p:sp>
      <p:sp>
        <p:nvSpPr>
          <p:cNvPr id="84" name="Body Level One…"/>
          <p:cNvSpPr txBox="1"/>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676400" y="730250"/>
            <a:ext cx="21031200" cy="2651126"/>
          </a:xfrm>
          <a:prstGeom prst="rect">
            <a:avLst/>
          </a:prstGeom>
          <a:ln w="254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p>
            <a:pPr/>
            <a:r>
              <a:t>Title Text</a:t>
            </a:r>
          </a:p>
        </p:txBody>
      </p:sp>
      <p:sp>
        <p:nvSpPr>
          <p:cNvPr id="3" name="Body Level One…"/>
          <p:cNvSpPr txBox="1"/>
          <p:nvPr>
            <p:ph type="body" idx="1"/>
          </p:nvPr>
        </p:nvSpPr>
        <p:spPr>
          <a:xfrm>
            <a:off x="1676400" y="3651250"/>
            <a:ext cx="21031200" cy="8702676"/>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2192337" y="12808585"/>
            <a:ext cx="515264" cy="538480"/>
          </a:xfrm>
          <a:prstGeom prst="rect">
            <a:avLst/>
          </a:prstGeom>
          <a:ln w="25400">
            <a:miter lim="400000"/>
          </a:ln>
        </p:spPr>
        <p:txBody>
          <a:bodyPr wrap="none" tIns="91439" bIns="91439" anchor="ctr">
            <a:spAutoFit/>
          </a:bodyPr>
          <a:lstStyle>
            <a:lvl1pPr algn="r">
              <a:defRPr sz="24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xmlns:p14="http://schemas.microsoft.com/office/powerpoint/2010/main" spd="med" advClick="1"/>
  <p:txStyles>
    <p:titleStyle>
      <a:lvl1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1pPr>
      <a:lvl2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9pPr>
    </p:bodyStyle>
    <p:otherStyle>
      <a:lvl1pPr marL="0" marR="0" indent="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p:cNvSpPr txBox="1"/>
          <p:nvPr>
            <p:ph type="title"/>
          </p:nvPr>
        </p:nvSpPr>
        <p:spPr>
          <a:prstGeom prst="rect">
            <a:avLst/>
          </a:prstGeom>
        </p:spPr>
        <p:txBody>
          <a:bodyPr/>
          <a:lstStyle/>
          <a:p>
            <a:pPr/>
          </a:p>
        </p:txBody>
      </p:sp>
      <p:sp>
        <p:nvSpPr>
          <p:cNvPr id="95" name="Body"/>
          <p:cNvSpPr txBox="1"/>
          <p:nvPr>
            <p:ph type="body" idx="1"/>
          </p:nvPr>
        </p:nvSpPr>
        <p:spPr>
          <a:prstGeom prst="rect">
            <a:avLst/>
          </a:prstGeom>
        </p:spPr>
        <p:txBody>
          <a:bodyPr/>
          <a:lstStyle/>
          <a:p>
            <a:pPr/>
          </a:p>
        </p:txBody>
      </p:sp>
      <p:pic>
        <p:nvPicPr>
          <p:cNvPr id="96" name="New Beginnings Main_PNG Main.png" descr="New Beginnings Main_PNG Main.png"/>
          <p:cNvPicPr>
            <a:picLocks noChangeAspect="1"/>
          </p:cNvPicPr>
          <p:nvPr/>
        </p:nvPicPr>
        <p:blipFill>
          <a:blip r:embed="rId2">
            <a:extLst/>
          </a:blip>
          <a:stretch>
            <a:fillRect/>
          </a:stretch>
        </p:blipFill>
        <p:spPr>
          <a:xfrm>
            <a:off x="2708" y="0"/>
            <a:ext cx="24378584"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31" name="“The question is many-layered, but it starts simply with…"/>
          <p:cNvSpPr txBox="1"/>
          <p:nvPr>
            <p:ph type="body" idx="1"/>
          </p:nvPr>
        </p:nvSpPr>
        <p:spPr>
          <a:xfrm>
            <a:off x="1058829" y="1062110"/>
            <a:ext cx="22266342" cy="11591780"/>
          </a:xfrm>
          <a:prstGeom prst="rect">
            <a:avLst/>
          </a:prstGeom>
        </p:spPr>
        <p:txBody>
          <a:bodyPr lIns="285750" tIns="285750" rIns="285750" bIns="285750" anchor="ctr"/>
          <a:lstStyle/>
          <a:p>
            <a:pPr marL="0" indent="0" defTabSz="2464592">
              <a:lnSpc>
                <a:spcPct val="100000"/>
              </a:lnSpc>
              <a:spcBef>
                <a:spcPts val="0"/>
              </a:spcBef>
              <a:buSzTx/>
              <a:buFontTx/>
              <a:buNone/>
              <a:defRPr b="1" sz="6000">
                <a:latin typeface="Arial"/>
                <a:ea typeface="Arial"/>
                <a:cs typeface="Arial"/>
                <a:sym typeface="Arial"/>
              </a:defRPr>
            </a:pPr>
            <a:r>
              <a:t>“The question is many-layered, but it starts simply with </a:t>
            </a:r>
          </a:p>
          <a:p>
            <a:pPr lvl="1" marL="887328" indent="-601578" defTabSz="2464592">
              <a:lnSpc>
                <a:spcPct val="100000"/>
              </a:lnSpc>
              <a:spcBef>
                <a:spcPts val="0"/>
              </a:spcBef>
              <a:buFontTx/>
              <a:defRPr b="1" sz="6000">
                <a:latin typeface="Arial"/>
                <a:ea typeface="Arial"/>
                <a:cs typeface="Arial"/>
                <a:sym typeface="Arial"/>
              </a:defRPr>
            </a:pPr>
            <a:r>
              <a:t>What happened? </a:t>
            </a:r>
            <a:r>
              <a:rPr>
                <a:solidFill>
                  <a:srgbClr val="E00F21"/>
                </a:solidFill>
              </a:rPr>
              <a:t>What happened to Saul, the Saul we thought we knew and understood</a:t>
            </a:r>
            <a:r>
              <a:t>?” </a:t>
            </a:r>
          </a:p>
          <a:p>
            <a:pPr lvl="1" marL="887328" indent="-601578" defTabSz="2464592">
              <a:lnSpc>
                <a:spcPct val="100000"/>
              </a:lnSpc>
              <a:spcBef>
                <a:spcPts val="0"/>
              </a:spcBef>
              <a:buFontTx/>
              <a:defRPr b="1" sz="6000">
                <a:latin typeface="Arial"/>
                <a:ea typeface="Arial"/>
                <a:cs typeface="Arial"/>
                <a:sym typeface="Arial"/>
              </a:defRPr>
            </a:pPr>
            <a:r>
              <a:t>The question then moves to its second layer: </a:t>
            </a:r>
            <a:r>
              <a:rPr>
                <a:solidFill>
                  <a:srgbClr val="E00F21"/>
                </a:solidFill>
              </a:rPr>
              <a:t>what is he saying, and what does that mean for us</a:t>
            </a:r>
            <a:r>
              <a:t>? </a:t>
            </a:r>
          </a:p>
          <a:p>
            <a:pPr lvl="1" marL="887328" indent="-601578" defTabSz="2464592">
              <a:lnSpc>
                <a:spcPct val="100000"/>
              </a:lnSpc>
              <a:spcBef>
                <a:spcPts val="0"/>
              </a:spcBef>
              <a:buFontTx/>
              <a:defRPr b="1" sz="6000">
                <a:latin typeface="Arial"/>
                <a:ea typeface="Arial"/>
                <a:cs typeface="Arial"/>
                <a:sym typeface="Arial"/>
              </a:defRPr>
            </a:pPr>
            <a:r>
              <a:t>Then we meet a third layer; </a:t>
            </a:r>
            <a:r>
              <a:rPr>
                <a:solidFill>
                  <a:srgbClr val="E00F21"/>
                </a:solidFill>
              </a:rPr>
              <a:t>what should we do with him</a:t>
            </a:r>
            <a:r>
              <a:t>? </a:t>
            </a:r>
          </a:p>
          <a:p>
            <a:pPr marL="0" indent="0" defTabSz="2464592">
              <a:lnSpc>
                <a:spcPct val="100000"/>
              </a:lnSpc>
              <a:spcBef>
                <a:spcPts val="0"/>
              </a:spcBef>
              <a:buSzTx/>
              <a:buFontTx/>
              <a:buNone/>
              <a:defRPr b="1" sz="6000">
                <a:latin typeface="Arial"/>
                <a:ea typeface="Arial"/>
                <a:cs typeface="Arial"/>
                <a:sym typeface="Arial"/>
              </a:defRPr>
            </a:pPr>
          </a:p>
          <a:p>
            <a:pPr marL="0" indent="0" defTabSz="2464592">
              <a:lnSpc>
                <a:spcPct val="100000"/>
              </a:lnSpc>
              <a:spcBef>
                <a:spcPts val="0"/>
              </a:spcBef>
              <a:buSzTx/>
              <a:buFontTx/>
              <a:buNone/>
              <a:defRPr b="1" sz="6000">
                <a:latin typeface="Arial"/>
                <a:ea typeface="Arial"/>
                <a:cs typeface="Arial"/>
                <a:sym typeface="Arial"/>
              </a:defRPr>
            </a:pPr>
            <a:r>
              <a:t>“This dense question is unbelievably serious because it </a:t>
            </a:r>
            <a:r>
              <a:rPr u="sng"/>
              <a:t>exposes the direct implication of someone who interrupts the given social order of a world</a:t>
            </a:r>
            <a:r>
              <a:t>—they now stand in the position of a betrayer.” </a:t>
            </a:r>
          </a:p>
          <a:p>
            <a:pPr marL="0" indent="0" algn="r" defTabSz="2464592">
              <a:lnSpc>
                <a:spcPct val="100000"/>
              </a:lnSpc>
              <a:spcBef>
                <a:spcPts val="0"/>
              </a:spcBef>
              <a:buSzTx/>
              <a:buFontTx/>
              <a:buNone/>
              <a:defRPr b="1" sz="6000">
                <a:latin typeface="Arial"/>
                <a:ea typeface="Arial"/>
                <a:cs typeface="Arial"/>
                <a:sym typeface="Arial"/>
              </a:defRPr>
            </a:pPr>
            <a:r>
              <a:t>— Willie James Jennings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34" name="“After many days had gone by, there was a conspiracy among the Jews to kill him, but Saul learned of their plan. Day and night they kept close watch on the city gates in order to kill him. But his followers took him by night and lowered him in a basket through an opening in the wall.”…"/>
          <p:cNvSpPr txBox="1"/>
          <p:nvPr>
            <p:ph type="body" idx="1"/>
          </p:nvPr>
        </p:nvSpPr>
        <p:spPr>
          <a:xfrm>
            <a:off x="1058829" y="1062110"/>
            <a:ext cx="22266342" cy="11591780"/>
          </a:xfrm>
          <a:prstGeom prst="rect">
            <a:avLst/>
          </a:prstGeom>
        </p:spPr>
        <p:txBody>
          <a:bodyPr lIns="285750" tIns="285750" rIns="285750" bIns="285750" anchor="ctr"/>
          <a:lstStyle/>
          <a:p>
            <a:pPr marL="0" indent="0" defTabSz="3286123">
              <a:lnSpc>
                <a:spcPct val="100000"/>
              </a:lnSpc>
              <a:spcBef>
                <a:spcPts val="0"/>
              </a:spcBef>
              <a:buSzTx/>
              <a:buFontTx/>
              <a:buNone/>
              <a:defRPr b="1" sz="8000">
                <a:latin typeface="Arial"/>
                <a:ea typeface="Arial"/>
                <a:cs typeface="Arial"/>
                <a:sym typeface="Arial"/>
              </a:defRPr>
            </a:pPr>
            <a:r>
              <a:t>“After many days had gone by, there was a conspiracy among the Jews </a:t>
            </a:r>
            <a:r>
              <a:rPr>
                <a:solidFill>
                  <a:srgbClr val="E00F21"/>
                </a:solidFill>
              </a:rPr>
              <a:t>to kill him</a:t>
            </a:r>
            <a:r>
              <a:t>, but Saul learned of their plan. Day and night they kept close watch on the city gates in order to kill him. But </a:t>
            </a:r>
            <a:r>
              <a:rPr u="sng">
                <a:solidFill>
                  <a:srgbClr val="E00F21"/>
                </a:solidFill>
              </a:rPr>
              <a:t>his followers</a:t>
            </a:r>
            <a:r>
              <a:rPr>
                <a:solidFill>
                  <a:srgbClr val="E00F21"/>
                </a:solidFill>
              </a:rPr>
              <a:t> took him by night and lowered him in a basket through an opening in the wall</a:t>
            </a:r>
            <a:r>
              <a:t>.”</a:t>
            </a:r>
          </a:p>
          <a:p>
            <a:pPr marL="0" indent="0" defTabSz="3286123">
              <a:lnSpc>
                <a:spcPct val="100000"/>
              </a:lnSpc>
              <a:spcBef>
                <a:spcPts val="0"/>
              </a:spcBef>
              <a:buSzTx/>
              <a:buFontTx/>
              <a:buNone/>
              <a:defRPr b="1" sz="8000">
                <a:latin typeface="Arial"/>
                <a:ea typeface="Arial"/>
                <a:cs typeface="Arial"/>
                <a:sym typeface="Arial"/>
              </a:defRPr>
            </a:pPr>
          </a:p>
          <a:p>
            <a:pPr marL="0" indent="0" algn="r" defTabSz="3286123">
              <a:lnSpc>
                <a:spcPct val="100000"/>
              </a:lnSpc>
              <a:spcBef>
                <a:spcPts val="0"/>
              </a:spcBef>
              <a:buSzTx/>
              <a:buFontTx/>
              <a:buNone/>
              <a:defRPr b="1" sz="8000">
                <a:latin typeface="Arial"/>
                <a:ea typeface="Arial"/>
                <a:cs typeface="Arial"/>
                <a:sym typeface="Arial"/>
              </a:defRPr>
            </a:pPr>
            <a:r>
              <a:t>Acts 9.23-25 (NIV)</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37" name="If we will be so bold as to pray for a generation of men and women like Saul we cannot be surprised when their existence  disrupts the social order of this fallen world, nor can we leave them out in the cold on their own because we have shielded ourselves with self-preservation and cynicism because we’ve been burned in the past."/>
          <p:cNvSpPr txBox="1"/>
          <p:nvPr>
            <p:ph type="body" idx="1"/>
          </p:nvPr>
        </p:nvSpPr>
        <p:spPr>
          <a:xfrm>
            <a:off x="1058829" y="1062110"/>
            <a:ext cx="22266342" cy="11591780"/>
          </a:xfrm>
          <a:prstGeom prst="rect">
            <a:avLst/>
          </a:prstGeom>
        </p:spPr>
        <p:txBody>
          <a:bodyPr lIns="285750" tIns="285750" rIns="285750" bIns="285750" anchor="ctr"/>
          <a:lstStyle/>
          <a:p>
            <a:pPr marL="0" indent="0" defTabSz="3286123">
              <a:lnSpc>
                <a:spcPct val="100000"/>
              </a:lnSpc>
              <a:spcBef>
                <a:spcPts val="0"/>
              </a:spcBef>
              <a:buSzTx/>
              <a:buFontTx/>
              <a:buNone/>
              <a:defRPr b="1" sz="8000">
                <a:latin typeface="Arial"/>
                <a:ea typeface="Arial"/>
                <a:cs typeface="Arial"/>
                <a:sym typeface="Arial"/>
              </a:defRPr>
            </a:pPr>
            <a:r>
              <a:t>If we will be so bold as to pray for a generation of men and women like Saul we cannot be surprised </a:t>
            </a:r>
            <a:r>
              <a:rPr>
                <a:solidFill>
                  <a:srgbClr val="E00F21"/>
                </a:solidFill>
              </a:rPr>
              <a:t>when their existence  disrupts the social order</a:t>
            </a:r>
            <a:r>
              <a:t> of this fallen world, nor can we leave them out in the cold on their own because we have shielded ourselves with </a:t>
            </a:r>
            <a:r>
              <a:rPr>
                <a:solidFill>
                  <a:srgbClr val="E00F21"/>
                </a:solidFill>
              </a:rPr>
              <a:t>self-preservation</a:t>
            </a:r>
            <a:r>
              <a:t> and </a:t>
            </a:r>
            <a:r>
              <a:rPr>
                <a:solidFill>
                  <a:srgbClr val="E00F21"/>
                </a:solidFill>
              </a:rPr>
              <a:t>cynicism</a:t>
            </a:r>
            <a:r>
              <a:t> because we’ve been burned in the past.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40" name="Saul “escapes in the solitude of a basket, a person dangling in the air between life and death, between his peoples hope and his peoples hatred. In this regard, there is a loneliness slowly appearing now that will accompany Saul. He is moving toward a liminal space where he will always need help, always need friends, and always look for community. He is moving toward church.”…"/>
          <p:cNvSpPr txBox="1"/>
          <p:nvPr>
            <p:ph type="body" idx="1"/>
          </p:nvPr>
        </p:nvSpPr>
        <p:spPr>
          <a:xfrm>
            <a:off x="1058829" y="1062110"/>
            <a:ext cx="22266342" cy="11591780"/>
          </a:xfrm>
          <a:prstGeom prst="rect">
            <a:avLst/>
          </a:prstGeom>
        </p:spPr>
        <p:txBody>
          <a:bodyPr lIns="285750" tIns="285750" rIns="285750" bIns="285750" anchor="ctr"/>
          <a:lstStyle/>
          <a:p>
            <a:pPr marL="0" indent="0" defTabSz="2891788">
              <a:lnSpc>
                <a:spcPct val="100000"/>
              </a:lnSpc>
              <a:spcBef>
                <a:spcPts val="0"/>
              </a:spcBef>
              <a:buSzTx/>
              <a:buFontTx/>
              <a:buNone/>
              <a:defRPr b="1" sz="7040">
                <a:latin typeface="Arial"/>
                <a:ea typeface="Arial"/>
                <a:cs typeface="Arial"/>
                <a:sym typeface="Arial"/>
              </a:defRPr>
            </a:pPr>
            <a:r>
              <a:t>Saul “escapes in the solitude of a basket, a person dangling in the air </a:t>
            </a:r>
            <a:r>
              <a:rPr>
                <a:solidFill>
                  <a:srgbClr val="E00F21"/>
                </a:solidFill>
              </a:rPr>
              <a:t>between life and death</a:t>
            </a:r>
            <a:r>
              <a:t>, </a:t>
            </a:r>
            <a:r>
              <a:rPr>
                <a:solidFill>
                  <a:srgbClr val="E00F21"/>
                </a:solidFill>
              </a:rPr>
              <a:t>between his peoples hope and his peoples hatred</a:t>
            </a:r>
            <a:r>
              <a:t>. In this regard, there is a loneliness slowly appearing now that will accompany Saul. </a:t>
            </a:r>
            <a:r>
              <a:rPr>
                <a:solidFill>
                  <a:srgbClr val="E00F21"/>
                </a:solidFill>
              </a:rPr>
              <a:t>He is moving toward a liminal space where he will always need help, always need friends, and always look for community. </a:t>
            </a:r>
            <a:r>
              <a:rPr u="sng">
                <a:solidFill>
                  <a:srgbClr val="E00F21"/>
                </a:solidFill>
              </a:rPr>
              <a:t>He is moving toward church</a:t>
            </a:r>
            <a:r>
              <a:t>.” </a:t>
            </a:r>
          </a:p>
          <a:p>
            <a:pPr marL="0" indent="0" defTabSz="2891788">
              <a:lnSpc>
                <a:spcPct val="100000"/>
              </a:lnSpc>
              <a:spcBef>
                <a:spcPts val="0"/>
              </a:spcBef>
              <a:buSzTx/>
              <a:buFontTx/>
              <a:buNone/>
              <a:defRPr b="1" sz="7040">
                <a:latin typeface="Arial"/>
                <a:ea typeface="Arial"/>
                <a:cs typeface="Arial"/>
                <a:sym typeface="Arial"/>
              </a:defRPr>
            </a:pPr>
          </a:p>
          <a:p>
            <a:pPr marL="0" indent="0" algn="r" defTabSz="2891788">
              <a:lnSpc>
                <a:spcPct val="100000"/>
              </a:lnSpc>
              <a:spcBef>
                <a:spcPts val="0"/>
              </a:spcBef>
              <a:buSzTx/>
              <a:buFontTx/>
              <a:buNone/>
              <a:defRPr b="1" sz="7040">
                <a:latin typeface="Arial"/>
                <a:ea typeface="Arial"/>
                <a:cs typeface="Arial"/>
                <a:sym typeface="Arial"/>
              </a:defRPr>
            </a:pPr>
            <a:r>
              <a:t>— Willie James Jennings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43" name="“When he came to Jerusalem, he tried to join the disciples, but they were all afraid of him, not believing that he really was a disciple. But Barnabas took him and brought him to the apostles. He told them how Saul on his journey had seen the Lord and that the Lord had spoken to him, and how in Damascus he had preached fearlessly in the name of Jesus. So Saul stayed with them and moved about freely in Jerusalem, speaking boldly in the name of the Lord. He talked and debated with the Hellenistic Jews, but they tried to kill him. When the believers learned of this, they took him down to Caesarea and sent him off to Tarsus.…"/>
          <p:cNvSpPr txBox="1"/>
          <p:nvPr>
            <p:ph type="body" idx="1"/>
          </p:nvPr>
        </p:nvSpPr>
        <p:spPr>
          <a:xfrm>
            <a:off x="1058829" y="1062110"/>
            <a:ext cx="22266342" cy="11591780"/>
          </a:xfrm>
          <a:prstGeom prst="rect">
            <a:avLst/>
          </a:prstGeom>
        </p:spPr>
        <p:txBody>
          <a:bodyPr lIns="285750" tIns="285750" rIns="285750" bIns="285750" anchor="ctr"/>
          <a:lstStyle/>
          <a:p>
            <a:pPr marL="0" indent="0" defTabSz="2464592">
              <a:lnSpc>
                <a:spcPct val="100000"/>
              </a:lnSpc>
              <a:spcBef>
                <a:spcPts val="0"/>
              </a:spcBef>
              <a:buSzTx/>
              <a:buFontTx/>
              <a:buNone/>
              <a:defRPr b="1" sz="6000">
                <a:latin typeface="Arial"/>
                <a:ea typeface="Arial"/>
                <a:cs typeface="Arial"/>
                <a:sym typeface="Arial"/>
              </a:defRPr>
            </a:pPr>
            <a:r>
              <a:t>“When he came to Jerusalem, </a:t>
            </a:r>
            <a:r>
              <a:rPr>
                <a:solidFill>
                  <a:srgbClr val="E00F21"/>
                </a:solidFill>
              </a:rPr>
              <a:t>he </a:t>
            </a:r>
            <a:r>
              <a:rPr i="1">
                <a:solidFill>
                  <a:srgbClr val="E00F21"/>
                </a:solidFill>
              </a:rPr>
              <a:t>tried</a:t>
            </a:r>
            <a:r>
              <a:rPr>
                <a:solidFill>
                  <a:srgbClr val="E00F21"/>
                </a:solidFill>
              </a:rPr>
              <a:t> to join the disciples, but they were all afraid of him, not believing that he really was a disciple</a:t>
            </a:r>
            <a:r>
              <a:t>. </a:t>
            </a:r>
            <a:r>
              <a:rPr u="sng"/>
              <a:t>But Barnabas</a:t>
            </a:r>
            <a:r>
              <a:t> took him and brought him to the apostles. </a:t>
            </a:r>
            <a:r>
              <a:rPr u="sng"/>
              <a:t>He told them</a:t>
            </a:r>
            <a:r>
              <a:t> how Saul on his journey had seen the Lord and that the Lord had spoken to him, and how in Damascus he had preached fearlessly in the name of Jesus. So Saul stayed with them and moved about freely in Jerusalem, speaking boldly in the name of the Lord. He talked and debated with the Hellenistic Jews, but they tried to kill him. When the believers learned of this, they took him down to Caesarea and sent him off to Tarsus.</a:t>
            </a:r>
          </a:p>
          <a:p>
            <a:pPr marL="0" indent="0" algn="r" defTabSz="2464592">
              <a:lnSpc>
                <a:spcPct val="100000"/>
              </a:lnSpc>
              <a:spcBef>
                <a:spcPts val="0"/>
              </a:spcBef>
              <a:buSzTx/>
              <a:buFontTx/>
              <a:buNone/>
              <a:defRPr b="1" sz="6000">
                <a:latin typeface="Arial"/>
                <a:ea typeface="Arial"/>
                <a:cs typeface="Arial"/>
                <a:sym typeface="Arial"/>
              </a:defRPr>
            </a:pPr>
            <a:r>
              <a:t>Acts 9.26-30 (NIV)</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46" name="“Then the church throughout Judea, Galilee and Samaria enjoyed a time of peace and was strengthened. Living in the fear of the Lord and encouraged by the Holy Spirit, it increased in numbers.”…"/>
          <p:cNvSpPr txBox="1"/>
          <p:nvPr>
            <p:ph type="body" idx="1"/>
          </p:nvPr>
        </p:nvSpPr>
        <p:spPr>
          <a:xfrm>
            <a:off x="1058829" y="1062110"/>
            <a:ext cx="22266342" cy="11591780"/>
          </a:xfrm>
          <a:prstGeom prst="rect">
            <a:avLst/>
          </a:prstGeom>
        </p:spPr>
        <p:txBody>
          <a:bodyPr lIns="285750" tIns="285750" rIns="285750" bIns="285750" anchor="ctr"/>
          <a:lstStyle/>
          <a:p>
            <a:pPr marL="0" indent="0" defTabSz="3286123">
              <a:lnSpc>
                <a:spcPct val="100000"/>
              </a:lnSpc>
              <a:spcBef>
                <a:spcPts val="0"/>
              </a:spcBef>
              <a:buSzTx/>
              <a:buFontTx/>
              <a:buNone/>
              <a:defRPr b="1" sz="8000">
                <a:latin typeface="Arial"/>
                <a:ea typeface="Arial"/>
                <a:cs typeface="Arial"/>
                <a:sym typeface="Arial"/>
              </a:defRPr>
            </a:pPr>
            <a:r>
              <a:t>“Then the church throughout Judea, Galilee and Samaria enjoyed a time of peace and was strengthened. </a:t>
            </a:r>
            <a:r>
              <a:rPr>
                <a:solidFill>
                  <a:srgbClr val="E00F21"/>
                </a:solidFill>
              </a:rPr>
              <a:t>Living in the fear of the Lord and encouraged by the Holy Spirit, it increased in numbers</a:t>
            </a:r>
            <a:r>
              <a:t>.”</a:t>
            </a:r>
          </a:p>
          <a:p>
            <a:pPr marL="0" indent="0" defTabSz="3286123">
              <a:lnSpc>
                <a:spcPct val="100000"/>
              </a:lnSpc>
              <a:spcBef>
                <a:spcPts val="0"/>
              </a:spcBef>
              <a:buSzTx/>
              <a:buFontTx/>
              <a:buNone/>
              <a:defRPr b="1" sz="8000">
                <a:latin typeface="Arial"/>
                <a:ea typeface="Arial"/>
                <a:cs typeface="Arial"/>
                <a:sym typeface="Arial"/>
              </a:defRPr>
            </a:pPr>
          </a:p>
          <a:p>
            <a:pPr marL="0" indent="0" defTabSz="3286123">
              <a:lnSpc>
                <a:spcPct val="100000"/>
              </a:lnSpc>
              <a:spcBef>
                <a:spcPts val="0"/>
              </a:spcBef>
              <a:buSzTx/>
              <a:buFontTx/>
              <a:buNone/>
              <a:defRPr b="1" sz="8000">
                <a:latin typeface="Arial"/>
                <a:ea typeface="Arial"/>
                <a:cs typeface="Arial"/>
                <a:sym typeface="Arial"/>
              </a:defRPr>
            </a:pPr>
          </a:p>
          <a:p>
            <a:pPr marL="0" indent="0" defTabSz="3286123">
              <a:lnSpc>
                <a:spcPct val="100000"/>
              </a:lnSpc>
              <a:spcBef>
                <a:spcPts val="0"/>
              </a:spcBef>
              <a:buSzTx/>
              <a:buFontTx/>
              <a:buNone/>
              <a:defRPr b="1" sz="8000">
                <a:latin typeface="Arial"/>
                <a:ea typeface="Arial"/>
                <a:cs typeface="Arial"/>
                <a:sym typeface="Arial"/>
              </a:defRPr>
            </a:pPr>
          </a:p>
          <a:p>
            <a:pPr marL="0" indent="0" algn="r" defTabSz="3286123">
              <a:lnSpc>
                <a:spcPct val="100000"/>
              </a:lnSpc>
              <a:spcBef>
                <a:spcPts val="0"/>
              </a:spcBef>
              <a:buSzTx/>
              <a:buFontTx/>
              <a:buNone/>
              <a:defRPr b="1" sz="8000">
                <a:latin typeface="Arial"/>
                <a:ea typeface="Arial"/>
                <a:cs typeface="Arial"/>
                <a:sym typeface="Arial"/>
              </a:defRPr>
            </a:pPr>
            <a:r>
              <a:t>Acts 9.31 (NIV)</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49" name="“For God, who said, “Let light shine out of darkness,” made his light shine in our hearts to give us the light of the knowledge of God’s glory displayed in the face of Christ. But we have this treasure in jars of clay to show that this all-surpassing power is from God and not from us.”…"/>
          <p:cNvSpPr txBox="1"/>
          <p:nvPr>
            <p:ph type="body" idx="1"/>
          </p:nvPr>
        </p:nvSpPr>
        <p:spPr>
          <a:xfrm>
            <a:off x="1058829" y="1062110"/>
            <a:ext cx="22266342" cy="11591780"/>
          </a:xfrm>
          <a:prstGeom prst="rect">
            <a:avLst/>
          </a:prstGeom>
        </p:spPr>
        <p:txBody>
          <a:bodyPr lIns="285750" tIns="285750" rIns="285750" bIns="285750" anchor="ctr"/>
          <a:lstStyle/>
          <a:p>
            <a:pPr marL="0" indent="0" defTabSz="3286123">
              <a:lnSpc>
                <a:spcPct val="100000"/>
              </a:lnSpc>
              <a:spcBef>
                <a:spcPts val="0"/>
              </a:spcBef>
              <a:buSzTx/>
              <a:buFontTx/>
              <a:buNone/>
              <a:defRPr b="1" sz="8000">
                <a:latin typeface="Arial"/>
                <a:ea typeface="Arial"/>
                <a:cs typeface="Arial"/>
                <a:sym typeface="Arial"/>
              </a:defRPr>
            </a:pPr>
            <a:r>
              <a:t>“For God, who said, “Let light shine out of darkness,” made his light shine in our hearts to give us the light of the knowledge of God’s glory displayed in the face of Christ. But we have this treasure in jars of clay to show that this all-surpassing power is from God and not from us.”</a:t>
            </a:r>
          </a:p>
          <a:p>
            <a:pPr marL="0" indent="0" defTabSz="3286123">
              <a:lnSpc>
                <a:spcPct val="100000"/>
              </a:lnSpc>
              <a:spcBef>
                <a:spcPts val="0"/>
              </a:spcBef>
              <a:buSzTx/>
              <a:buFontTx/>
              <a:buNone/>
              <a:defRPr b="1" sz="8000">
                <a:latin typeface="Arial"/>
                <a:ea typeface="Arial"/>
                <a:cs typeface="Arial"/>
                <a:sym typeface="Arial"/>
              </a:defRPr>
            </a:pPr>
          </a:p>
          <a:p>
            <a:pPr marL="0" indent="0" algn="r" defTabSz="3286123">
              <a:lnSpc>
                <a:spcPct val="100000"/>
              </a:lnSpc>
              <a:spcBef>
                <a:spcPts val="0"/>
              </a:spcBef>
              <a:buSzTx/>
              <a:buFontTx/>
              <a:buNone/>
              <a:defRPr b="1" sz="8000">
                <a:latin typeface="Arial"/>
                <a:ea typeface="Arial"/>
                <a:cs typeface="Arial"/>
                <a:sym typeface="Arial"/>
              </a:defRPr>
            </a:pPr>
            <a:r>
              <a:t>2 Corinthians 4.6-7 (NIV)</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52" name="“For I received from the Lord what I also passed on to you: The Lord Jesus, on the night he was betrayed, took bread, and when he had given thanks, he broke it and said, ‘This is my body, which is for you; do this in remembrance of me.’ In the same way, after supper he took the cup, saying, ‘This cup is the new covenant in my blood; do this, whenever you drink it, in remembrance of me.’ For whenever you eat this bread and drink this cup, you proclaim the Lord’s death until he comes.”…"/>
          <p:cNvSpPr txBox="1"/>
          <p:nvPr>
            <p:ph type="body" idx="1"/>
          </p:nvPr>
        </p:nvSpPr>
        <p:spPr>
          <a:xfrm>
            <a:off x="1058829" y="1062110"/>
            <a:ext cx="22266342" cy="11591780"/>
          </a:xfrm>
          <a:prstGeom prst="rect">
            <a:avLst/>
          </a:prstGeom>
        </p:spPr>
        <p:txBody>
          <a:bodyPr lIns="285750" tIns="285750" rIns="285750" bIns="285750" anchor="ctr"/>
          <a:lstStyle/>
          <a:p>
            <a:pPr marL="0" indent="0" defTabSz="2596037">
              <a:lnSpc>
                <a:spcPct val="100000"/>
              </a:lnSpc>
              <a:spcBef>
                <a:spcPts val="0"/>
              </a:spcBef>
              <a:buSzTx/>
              <a:buFontTx/>
              <a:buNone/>
              <a:defRPr b="1" sz="6320">
                <a:latin typeface="Arial"/>
                <a:ea typeface="Arial"/>
                <a:cs typeface="Arial"/>
                <a:sym typeface="Arial"/>
              </a:defRPr>
            </a:pPr>
            <a:r>
              <a:t>“</a:t>
            </a:r>
            <a:r>
              <a:rPr i="1"/>
              <a:t>For I received from the Lord what I also passed on to you</a:t>
            </a:r>
            <a:r>
              <a:t>: The Lord Jesus, on the night he was betrayed, took bread, and when he had given thanks, he broke it and said, ‘This is my body, which is for you; do this in remembrance of me.’ In the same way, after supper he took the cup, saying, ‘This cup is the new covenant in my blood; do this, whenever you drink it, in remembrance of me.’ For whenever you eat this bread and drink this cup, you proclaim the Lord’s death until he comes.”</a:t>
            </a:r>
          </a:p>
          <a:p>
            <a:pPr marL="0" indent="0" defTabSz="2596037">
              <a:lnSpc>
                <a:spcPct val="100000"/>
              </a:lnSpc>
              <a:spcBef>
                <a:spcPts val="0"/>
              </a:spcBef>
              <a:buSzTx/>
              <a:buFontTx/>
              <a:buNone/>
              <a:defRPr b="1" sz="6320">
                <a:latin typeface="Arial"/>
                <a:ea typeface="Arial"/>
                <a:cs typeface="Arial"/>
                <a:sym typeface="Arial"/>
              </a:defRPr>
            </a:pPr>
          </a:p>
          <a:p>
            <a:pPr marL="0" indent="0" algn="r" defTabSz="2596037">
              <a:lnSpc>
                <a:spcPct val="100000"/>
              </a:lnSpc>
              <a:spcBef>
                <a:spcPts val="0"/>
              </a:spcBef>
              <a:buSzTx/>
              <a:buFontTx/>
              <a:buNone/>
              <a:defRPr b="1" sz="6320">
                <a:latin typeface="Arial"/>
                <a:ea typeface="Arial"/>
                <a:cs typeface="Arial"/>
                <a:sym typeface="Arial"/>
              </a:defRPr>
            </a:pPr>
            <a:r>
              <a:t>1 Corinthians 11.23-26 (NIV)</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55" name="Rectangle"/>
          <p:cNvSpPr/>
          <p:nvPr/>
        </p:nvSpPr>
        <p:spPr>
          <a:xfrm>
            <a:off x="838200" y="812800"/>
            <a:ext cx="22707600" cy="12090400"/>
          </a:xfrm>
          <a:prstGeom prst="rect">
            <a:avLst/>
          </a:prstGeom>
          <a:solidFill>
            <a:srgbClr val="000000"/>
          </a:solidFill>
          <a:ln w="25400">
            <a:solidFill>
              <a:schemeClr val="accent1"/>
            </a:solidFill>
            <a:miter/>
          </a:ln>
        </p:spPr>
        <p:txBody>
          <a:bodyPr tIns="91439" bIns="91439" anchor="ctr"/>
          <a:lstStyle/>
          <a:p>
            <a:pPr/>
          </a:p>
        </p:txBody>
      </p:sp>
      <p:pic>
        <p:nvPicPr>
          <p:cNvPr id="156" name="Screen Shot 2022-08-10 at 11.39.28 AM.png" descr="Screen Shot 2022-08-10 at 11.39.28 AM.png"/>
          <p:cNvPicPr>
            <a:picLocks noChangeAspect="1"/>
          </p:cNvPicPr>
          <p:nvPr/>
        </p:nvPicPr>
        <p:blipFill>
          <a:blip r:embed="rId3">
            <a:extLst/>
          </a:blip>
          <a:srcRect l="7222" t="0" r="7222" b="11571"/>
          <a:stretch>
            <a:fillRect/>
          </a:stretch>
        </p:blipFill>
        <p:spPr>
          <a:xfrm>
            <a:off x="5912246" y="2101453"/>
            <a:ext cx="12559424" cy="951297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8"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99" name="Rectangle"/>
          <p:cNvSpPr/>
          <p:nvPr/>
        </p:nvSpPr>
        <p:spPr>
          <a:xfrm>
            <a:off x="838199" y="812800"/>
            <a:ext cx="22707601" cy="12090400"/>
          </a:xfrm>
          <a:prstGeom prst="rect">
            <a:avLst/>
          </a:prstGeom>
          <a:solidFill>
            <a:srgbClr val="000000"/>
          </a:solidFill>
          <a:ln w="25400">
            <a:solidFill>
              <a:schemeClr val="accent1"/>
            </a:solidFill>
            <a:miter/>
          </a:ln>
        </p:spPr>
        <p:txBody>
          <a:bodyPr tIns="91439" bIns="91439" anchor="ctr"/>
          <a:lstStyle/>
          <a:p>
            <a:pPr/>
          </a:p>
        </p:txBody>
      </p:sp>
      <p:sp>
        <p:nvSpPr>
          <p:cNvPr id="100" name="Photography by Daniel Laine"/>
          <p:cNvSpPr txBox="1"/>
          <p:nvPr>
            <p:ph type="body" idx="1"/>
          </p:nvPr>
        </p:nvSpPr>
        <p:spPr>
          <a:xfrm>
            <a:off x="1058829" y="1062110"/>
            <a:ext cx="22266342" cy="11591780"/>
          </a:xfrm>
          <a:prstGeom prst="rect">
            <a:avLst/>
          </a:prstGeom>
        </p:spPr>
        <p:txBody>
          <a:bodyPr lIns="285750" tIns="285750" rIns="285750" bIns="285750" anchor="b"/>
          <a:lstStyle>
            <a:lvl1pPr marL="0" indent="0" algn="r" defTabSz="457200">
              <a:lnSpc>
                <a:spcPts val="5500"/>
              </a:lnSpc>
              <a:spcBef>
                <a:spcPts val="0"/>
              </a:spcBef>
              <a:buSzTx/>
              <a:buFontTx/>
              <a:buNone/>
              <a:defRPr sz="3200">
                <a:solidFill>
                  <a:srgbClr val="FFFFFF"/>
                </a:solidFill>
                <a:latin typeface="Times"/>
                <a:ea typeface="Times"/>
                <a:cs typeface="Times"/>
                <a:sym typeface="Times"/>
              </a:defRPr>
            </a:lvl1pPr>
          </a:lstStyle>
          <a:p>
            <a:pPr/>
            <a:r>
              <a:t>Photography by Daniel Laine</a:t>
            </a:r>
          </a:p>
        </p:txBody>
      </p:sp>
      <p:pic>
        <p:nvPicPr>
          <p:cNvPr id="101" name="Screen Shot 2022-08-09 at 11.13.32 AM.png" descr="Screen Shot 2022-08-09 at 11.13.32 AM.png"/>
          <p:cNvPicPr>
            <a:picLocks noChangeAspect="1"/>
          </p:cNvPicPr>
          <p:nvPr/>
        </p:nvPicPr>
        <p:blipFill>
          <a:blip r:embed="rId3">
            <a:extLst/>
          </a:blip>
          <a:stretch>
            <a:fillRect/>
          </a:stretch>
        </p:blipFill>
        <p:spPr>
          <a:xfrm>
            <a:off x="6352861" y="1085850"/>
            <a:ext cx="11678278" cy="115443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04" name="Body"/>
          <p:cNvSpPr txBox="1"/>
          <p:nvPr>
            <p:ph type="body" idx="1"/>
          </p:nvPr>
        </p:nvSpPr>
        <p:spPr>
          <a:xfrm>
            <a:off x="1058829" y="1062110"/>
            <a:ext cx="22266342" cy="11591780"/>
          </a:xfrm>
          <a:prstGeom prst="rect">
            <a:avLst/>
          </a:prstGeom>
        </p:spPr>
        <p:txBody>
          <a:bodyPr lIns="285750" tIns="285750" rIns="285750" bIns="285750" anchor="ctr"/>
          <a:lstStyle/>
          <a:p>
            <a:pPr marL="0" indent="0" defTabSz="3286123">
              <a:lnSpc>
                <a:spcPct val="100000"/>
              </a:lnSpc>
              <a:spcBef>
                <a:spcPts val="0"/>
              </a:spcBef>
              <a:buSzTx/>
              <a:buFontTx/>
              <a:buNone/>
              <a:defRPr b="1" sz="8000">
                <a:latin typeface="Arial"/>
                <a:ea typeface="Arial"/>
                <a:cs typeface="Arial"/>
                <a:sym typeface="Arial"/>
              </a:defRPr>
            </a:pPr>
          </a:p>
        </p:txBody>
      </p:sp>
      <p:sp>
        <p:nvSpPr>
          <p:cNvPr id="105" name="Rectangle"/>
          <p:cNvSpPr/>
          <p:nvPr/>
        </p:nvSpPr>
        <p:spPr>
          <a:xfrm>
            <a:off x="838200" y="812800"/>
            <a:ext cx="22707600" cy="12090400"/>
          </a:xfrm>
          <a:prstGeom prst="rect">
            <a:avLst/>
          </a:prstGeom>
          <a:solidFill>
            <a:srgbClr val="000000"/>
          </a:solidFill>
          <a:ln w="25400">
            <a:solidFill>
              <a:schemeClr val="accent1"/>
            </a:solidFill>
            <a:miter/>
          </a:ln>
        </p:spPr>
        <p:txBody>
          <a:bodyPr tIns="91439" bIns="91439" anchor="ctr"/>
          <a:lstStyle/>
          <a:p>
            <a:pPr/>
          </a:p>
        </p:txBody>
      </p:sp>
      <p:pic>
        <p:nvPicPr>
          <p:cNvPr id="106" name="Screen Shot 2022-08-09 at 11.47.08 AM.png" descr="Screen Shot 2022-08-09 at 11.47.08 AM.png"/>
          <p:cNvPicPr>
            <a:picLocks noChangeAspect="1"/>
          </p:cNvPicPr>
          <p:nvPr/>
        </p:nvPicPr>
        <p:blipFill>
          <a:blip r:embed="rId3">
            <a:extLst/>
          </a:blip>
          <a:stretch>
            <a:fillRect/>
          </a:stretch>
        </p:blipFill>
        <p:spPr>
          <a:xfrm>
            <a:off x="2261054" y="1379661"/>
            <a:ext cx="19861892" cy="1095667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8"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09" name="Body"/>
          <p:cNvSpPr txBox="1"/>
          <p:nvPr>
            <p:ph type="body" idx="1"/>
          </p:nvPr>
        </p:nvSpPr>
        <p:spPr>
          <a:xfrm>
            <a:off x="1058829" y="1062110"/>
            <a:ext cx="22266342" cy="11591780"/>
          </a:xfrm>
          <a:prstGeom prst="rect">
            <a:avLst/>
          </a:prstGeom>
        </p:spPr>
        <p:txBody>
          <a:bodyPr lIns="285750" tIns="285750" rIns="285750" bIns="285750" anchor="ctr"/>
          <a:lstStyle/>
          <a:p>
            <a:pPr marL="0" indent="0" defTabSz="3286123">
              <a:lnSpc>
                <a:spcPct val="100000"/>
              </a:lnSpc>
              <a:spcBef>
                <a:spcPts val="0"/>
              </a:spcBef>
              <a:buSzTx/>
              <a:buFontTx/>
              <a:buNone/>
              <a:defRPr b="1" sz="8000">
                <a:latin typeface="Arial"/>
                <a:ea typeface="Arial"/>
                <a:cs typeface="Arial"/>
                <a:sym typeface="Arial"/>
              </a:defRPr>
            </a:pPr>
          </a:p>
        </p:txBody>
      </p:sp>
      <p:sp>
        <p:nvSpPr>
          <p:cNvPr id="110" name="Rectangle"/>
          <p:cNvSpPr/>
          <p:nvPr/>
        </p:nvSpPr>
        <p:spPr>
          <a:xfrm>
            <a:off x="838200" y="812800"/>
            <a:ext cx="22707600" cy="12090400"/>
          </a:xfrm>
          <a:prstGeom prst="rect">
            <a:avLst/>
          </a:prstGeom>
          <a:solidFill>
            <a:srgbClr val="000000"/>
          </a:solidFill>
          <a:ln w="25400">
            <a:solidFill>
              <a:schemeClr val="accent1"/>
            </a:solidFill>
            <a:miter/>
          </a:ln>
        </p:spPr>
        <p:txBody>
          <a:bodyPr tIns="91439" bIns="91439" anchor="ctr"/>
          <a:lstStyle/>
          <a:p>
            <a:pPr/>
          </a:p>
        </p:txBody>
      </p:sp>
      <p:pic>
        <p:nvPicPr>
          <p:cNvPr id="111" name="Screen Shot 2022-08-09 at 11.48.03 AM.png" descr="Screen Shot 2022-08-09 at 11.48.03 AM.png"/>
          <p:cNvPicPr>
            <a:picLocks noChangeAspect="1"/>
          </p:cNvPicPr>
          <p:nvPr/>
        </p:nvPicPr>
        <p:blipFill>
          <a:blip r:embed="rId3">
            <a:extLst/>
          </a:blip>
          <a:srcRect l="763" t="0" r="763" b="0"/>
          <a:stretch>
            <a:fillRect/>
          </a:stretch>
        </p:blipFill>
        <p:spPr>
          <a:xfrm>
            <a:off x="4032103" y="1062110"/>
            <a:ext cx="16319794" cy="1159178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14" name="Rectangle"/>
          <p:cNvSpPr/>
          <p:nvPr/>
        </p:nvSpPr>
        <p:spPr>
          <a:xfrm>
            <a:off x="838200" y="812800"/>
            <a:ext cx="22707600" cy="12090400"/>
          </a:xfrm>
          <a:prstGeom prst="rect">
            <a:avLst/>
          </a:prstGeom>
          <a:solidFill>
            <a:srgbClr val="000000"/>
          </a:solidFill>
          <a:ln w="25400">
            <a:solidFill>
              <a:schemeClr val="accent1"/>
            </a:solidFill>
            <a:miter/>
          </a:ln>
        </p:spPr>
        <p:txBody>
          <a:bodyPr tIns="91439" bIns="91439" anchor="ctr"/>
          <a:lstStyle/>
          <a:p>
            <a:pPr/>
          </a:p>
        </p:txBody>
      </p:sp>
      <p:pic>
        <p:nvPicPr>
          <p:cNvPr id="115" name="Screen Shot 2022-08-09 at 2.14.34 PM.png" descr="Screen Shot 2022-08-09 at 2.14.34 PM.png"/>
          <p:cNvPicPr>
            <a:picLocks noChangeAspect="1"/>
          </p:cNvPicPr>
          <p:nvPr/>
        </p:nvPicPr>
        <p:blipFill>
          <a:blip r:embed="rId3">
            <a:extLst/>
          </a:blip>
          <a:srcRect l="0" t="15519" r="0" b="5256"/>
          <a:stretch>
            <a:fillRect/>
          </a:stretch>
        </p:blipFill>
        <p:spPr>
          <a:xfrm>
            <a:off x="974120" y="975641"/>
            <a:ext cx="22435760" cy="11764718"/>
          </a:xfrm>
          <a:prstGeom prst="rect">
            <a:avLst/>
          </a:prstGeom>
          <a:ln w="12700">
            <a:miter lim="400000"/>
          </a:ln>
        </p:spPr>
      </p:pic>
      <p:sp>
        <p:nvSpPr>
          <p:cNvPr id="116" name="Photography by…"/>
          <p:cNvSpPr txBox="1"/>
          <p:nvPr>
            <p:ph type="body" idx="1"/>
          </p:nvPr>
        </p:nvSpPr>
        <p:spPr>
          <a:xfrm>
            <a:off x="1058829" y="1062110"/>
            <a:ext cx="22266342" cy="11591780"/>
          </a:xfrm>
          <a:prstGeom prst="rect">
            <a:avLst/>
          </a:prstGeom>
        </p:spPr>
        <p:txBody>
          <a:bodyPr lIns="285750" tIns="285750" rIns="285750" bIns="285750" anchor="b"/>
          <a:lstStyle/>
          <a:p>
            <a:pPr marL="0" indent="0" algn="r" defTabSz="457200">
              <a:lnSpc>
                <a:spcPts val="4400"/>
              </a:lnSpc>
              <a:spcBef>
                <a:spcPts val="0"/>
              </a:spcBef>
              <a:buSzTx/>
              <a:buFontTx/>
              <a:buNone/>
              <a:defRPr sz="2500">
                <a:solidFill>
                  <a:srgbClr val="FFFFFF"/>
                </a:solidFill>
                <a:latin typeface="Times"/>
                <a:ea typeface="Times"/>
                <a:cs typeface="Times"/>
                <a:sym typeface="Times"/>
              </a:defRPr>
            </a:pPr>
            <a:r>
              <a:t>Photography by </a:t>
            </a:r>
          </a:p>
          <a:p>
            <a:pPr marL="0" indent="0" algn="r" defTabSz="457200">
              <a:lnSpc>
                <a:spcPts val="5200"/>
              </a:lnSpc>
              <a:spcBef>
                <a:spcPts val="0"/>
              </a:spcBef>
              <a:buSzTx/>
              <a:buFontTx/>
              <a:buNone/>
              <a:defRPr sz="3200">
                <a:solidFill>
                  <a:srgbClr val="FFFFFF"/>
                </a:solidFill>
                <a:latin typeface="Times"/>
                <a:ea typeface="Times"/>
                <a:cs typeface="Times"/>
                <a:sym typeface="Times"/>
              </a:defRPr>
            </a:pPr>
            <a:r>
              <a:t>Anna Denisova</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19" name="“Frauds find platforms. It doesn’t matter what kind of platform. They desire being noticed because being seen for them measures their success. Deeper yet, publicity means identity… Consequently, cynicism’s cold tentacles grip us when we hear of the next celebrity who has become a believer.…"/>
          <p:cNvSpPr txBox="1"/>
          <p:nvPr>
            <p:ph type="body" idx="1"/>
          </p:nvPr>
        </p:nvSpPr>
        <p:spPr>
          <a:xfrm>
            <a:off x="1058829" y="1062110"/>
            <a:ext cx="22266342" cy="11591780"/>
          </a:xfrm>
          <a:prstGeom prst="rect">
            <a:avLst/>
          </a:prstGeom>
        </p:spPr>
        <p:txBody>
          <a:bodyPr lIns="285750" tIns="285750" rIns="285750" bIns="285750" anchor="ctr"/>
          <a:lstStyle/>
          <a:p>
            <a:pPr marL="0" indent="0" defTabSz="2366009">
              <a:lnSpc>
                <a:spcPct val="100000"/>
              </a:lnSpc>
              <a:spcBef>
                <a:spcPts val="0"/>
              </a:spcBef>
              <a:buSzTx/>
              <a:buFontTx/>
              <a:buNone/>
              <a:defRPr b="1" sz="5760">
                <a:latin typeface="Arial"/>
                <a:ea typeface="Arial"/>
                <a:cs typeface="Arial"/>
                <a:sym typeface="Arial"/>
              </a:defRPr>
            </a:pPr>
            <a:r>
              <a:t>“Frauds find platforms. It doesn’t matter what kind of platform. They desire being noticed because being seen for them measures their success. Deeper yet, </a:t>
            </a:r>
            <a:r>
              <a:rPr>
                <a:solidFill>
                  <a:srgbClr val="E00F21"/>
                </a:solidFill>
              </a:rPr>
              <a:t>publicity means identity</a:t>
            </a:r>
            <a:r>
              <a:t>… Consequently, cynicism’s cold tentacles grip us when we hear of the next celebrity who has become a believer.</a:t>
            </a:r>
          </a:p>
          <a:p>
            <a:pPr marL="0" indent="0" defTabSz="2366009">
              <a:lnSpc>
                <a:spcPct val="100000"/>
              </a:lnSpc>
              <a:spcBef>
                <a:spcPts val="0"/>
              </a:spcBef>
              <a:buSzTx/>
              <a:buFontTx/>
              <a:buNone/>
              <a:defRPr b="1" sz="5760">
                <a:latin typeface="Arial"/>
                <a:ea typeface="Arial"/>
                <a:cs typeface="Arial"/>
                <a:sym typeface="Arial"/>
              </a:defRPr>
            </a:pPr>
          </a:p>
          <a:p>
            <a:pPr marL="0" indent="0" defTabSz="2366009">
              <a:lnSpc>
                <a:spcPct val="100000"/>
              </a:lnSpc>
              <a:spcBef>
                <a:spcPts val="0"/>
              </a:spcBef>
              <a:buSzTx/>
              <a:buFontTx/>
              <a:buNone/>
              <a:defRPr b="1" sz="5760">
                <a:latin typeface="Arial"/>
                <a:ea typeface="Arial"/>
                <a:cs typeface="Arial"/>
                <a:sym typeface="Arial"/>
              </a:defRPr>
            </a:pPr>
            <a:r>
              <a:t>“Such cynicism was already at work in the early churches, and the two most important gospel centers, Damascus and Jerusalem, did not want to believe the stories about Saul’s conversion. His past was too clear and, as the adage goes, past behavior is the best predictor of future behavior.” </a:t>
            </a:r>
          </a:p>
          <a:p>
            <a:pPr marL="0" indent="0" algn="r" defTabSz="2366009">
              <a:lnSpc>
                <a:spcPct val="100000"/>
              </a:lnSpc>
              <a:spcBef>
                <a:spcPts val="0"/>
              </a:spcBef>
              <a:buSzTx/>
              <a:buFontTx/>
              <a:buNone/>
              <a:defRPr b="1" sz="5760">
                <a:latin typeface="Arial"/>
                <a:ea typeface="Arial"/>
                <a:cs typeface="Arial"/>
                <a:sym typeface="Arial"/>
              </a:defRPr>
            </a:pPr>
            <a:r>
              <a:t>— Scot McKnight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22" name="“When the choice is to suffer or dominate, suffer.…"/>
          <p:cNvSpPr txBox="1"/>
          <p:nvPr>
            <p:ph type="body" idx="1"/>
          </p:nvPr>
        </p:nvSpPr>
        <p:spPr>
          <a:xfrm>
            <a:off x="1058829" y="1062110"/>
            <a:ext cx="22266342" cy="11591780"/>
          </a:xfrm>
          <a:prstGeom prst="rect">
            <a:avLst/>
          </a:prstGeom>
        </p:spPr>
        <p:txBody>
          <a:bodyPr lIns="285750" tIns="285750" rIns="285750" bIns="285750" anchor="ctr"/>
          <a:lstStyle/>
          <a:p>
            <a:pPr marL="0" indent="0" algn="ctr" defTabSz="3286123">
              <a:lnSpc>
                <a:spcPct val="100000"/>
              </a:lnSpc>
              <a:spcBef>
                <a:spcPts val="0"/>
              </a:spcBef>
              <a:buSzTx/>
              <a:buFontTx/>
              <a:buNone/>
              <a:defRPr b="1" sz="7300">
                <a:latin typeface="Arial"/>
                <a:ea typeface="Arial"/>
                <a:cs typeface="Arial"/>
                <a:sym typeface="Arial"/>
              </a:defRPr>
            </a:pPr>
            <a:r>
              <a:t>“When the choice is to suffer or dominate, suffer. </a:t>
            </a:r>
          </a:p>
          <a:p>
            <a:pPr marL="0" indent="0" algn="ctr" defTabSz="3286123">
              <a:lnSpc>
                <a:spcPct val="100000"/>
              </a:lnSpc>
              <a:spcBef>
                <a:spcPts val="0"/>
              </a:spcBef>
              <a:buSzTx/>
              <a:buFontTx/>
              <a:buNone/>
              <a:defRPr b="1" sz="7300">
                <a:latin typeface="Arial"/>
                <a:ea typeface="Arial"/>
                <a:cs typeface="Arial"/>
                <a:sym typeface="Arial"/>
              </a:defRPr>
            </a:pPr>
            <a:r>
              <a:t>When the choice is to suffer or exploit, suffer. </a:t>
            </a:r>
          </a:p>
          <a:p>
            <a:pPr marL="0" indent="0" algn="ctr" defTabSz="3286123">
              <a:lnSpc>
                <a:spcPct val="100000"/>
              </a:lnSpc>
              <a:spcBef>
                <a:spcPts val="0"/>
              </a:spcBef>
              <a:buSzTx/>
              <a:buFontTx/>
              <a:buNone/>
              <a:defRPr b="1" sz="7300">
                <a:latin typeface="Arial"/>
                <a:ea typeface="Arial"/>
                <a:cs typeface="Arial"/>
                <a:sym typeface="Arial"/>
              </a:defRPr>
            </a:pPr>
            <a:r>
              <a:t>When the choice is to suffer or attack, suffer.</a:t>
            </a:r>
          </a:p>
          <a:p>
            <a:pPr marL="0" indent="0" algn="ctr" defTabSz="3286123">
              <a:lnSpc>
                <a:spcPct val="100000"/>
              </a:lnSpc>
              <a:spcBef>
                <a:spcPts val="0"/>
              </a:spcBef>
              <a:buSzTx/>
              <a:buFontTx/>
              <a:buNone/>
              <a:defRPr b="1" sz="7300">
                <a:latin typeface="Arial"/>
                <a:ea typeface="Arial"/>
                <a:cs typeface="Arial"/>
                <a:sym typeface="Arial"/>
              </a:defRPr>
            </a:pPr>
            <a:r>
              <a:rPr>
                <a:solidFill>
                  <a:srgbClr val="E00F21"/>
                </a:solidFill>
              </a:rPr>
              <a:t>This is the way of the cross</a:t>
            </a:r>
            <a:r>
              <a:t>.”</a:t>
            </a:r>
          </a:p>
          <a:p>
            <a:pPr marL="0" indent="0" algn="ctr" defTabSz="3286123">
              <a:lnSpc>
                <a:spcPct val="100000"/>
              </a:lnSpc>
              <a:spcBef>
                <a:spcPts val="0"/>
              </a:spcBef>
              <a:buSzTx/>
              <a:buFontTx/>
              <a:buNone/>
              <a:defRPr b="1" sz="7300">
                <a:latin typeface="Arial"/>
                <a:ea typeface="Arial"/>
                <a:cs typeface="Arial"/>
                <a:sym typeface="Arial"/>
              </a:defRPr>
            </a:pPr>
          </a:p>
          <a:p>
            <a:pPr marL="0" indent="0" algn="r" defTabSz="3286123">
              <a:lnSpc>
                <a:spcPct val="100000"/>
              </a:lnSpc>
              <a:spcBef>
                <a:spcPts val="0"/>
              </a:spcBef>
              <a:buSzTx/>
              <a:buFontTx/>
              <a:buNone/>
              <a:defRPr b="1" sz="7300">
                <a:latin typeface="Arial"/>
                <a:ea typeface="Arial"/>
                <a:cs typeface="Arial"/>
                <a:sym typeface="Arial"/>
              </a:defRPr>
            </a:pPr>
            <a:r>
              <a:t>— Malcolm Foley</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25" name="“Saul spent several days with the disciples in Damascus. At once he began to preach in the synagogues that Jesus is the Son of God. All those who heard him were astonished and asked, “Isn’t he the man who raised havoc in Jerusalem among those who call on this name? And hasn’t he come here to take them as prisoners to the chief priests?” Yet Saul grew more and more powerful and baffled the Jews living in Damascus by proving that Jesus is the Messiah.”…"/>
          <p:cNvSpPr txBox="1"/>
          <p:nvPr>
            <p:ph type="body" idx="1"/>
          </p:nvPr>
        </p:nvSpPr>
        <p:spPr>
          <a:xfrm>
            <a:off x="1058829" y="1062110"/>
            <a:ext cx="22266342" cy="11591780"/>
          </a:xfrm>
          <a:prstGeom prst="rect">
            <a:avLst/>
          </a:prstGeom>
        </p:spPr>
        <p:txBody>
          <a:bodyPr lIns="285750" tIns="285750" rIns="285750" bIns="285750" anchor="ctr"/>
          <a:lstStyle/>
          <a:p>
            <a:pPr marL="0" indent="0" defTabSz="2826066">
              <a:lnSpc>
                <a:spcPct val="100000"/>
              </a:lnSpc>
              <a:spcBef>
                <a:spcPts val="0"/>
              </a:spcBef>
              <a:buSzTx/>
              <a:buFontTx/>
              <a:buNone/>
              <a:defRPr b="1" sz="6880">
                <a:latin typeface="Arial"/>
                <a:ea typeface="Arial"/>
                <a:cs typeface="Arial"/>
                <a:sym typeface="Arial"/>
              </a:defRPr>
            </a:pPr>
            <a:r>
              <a:t>“Saul </a:t>
            </a:r>
            <a:r>
              <a:rPr>
                <a:solidFill>
                  <a:srgbClr val="E00F21"/>
                </a:solidFill>
              </a:rPr>
              <a:t>spent several days with the disciples</a:t>
            </a:r>
            <a:r>
              <a:t> in Damascus. </a:t>
            </a:r>
            <a:r>
              <a:rPr>
                <a:solidFill>
                  <a:srgbClr val="E00F21"/>
                </a:solidFill>
              </a:rPr>
              <a:t>At once he began to preach in the synagogues </a:t>
            </a:r>
            <a:r>
              <a:rPr u="sng">
                <a:solidFill>
                  <a:srgbClr val="E00F21"/>
                </a:solidFill>
              </a:rPr>
              <a:t>that Jesus is the Son of God</a:t>
            </a:r>
            <a:r>
              <a:t>. All those who heard him were astonished and asked, “Isn’t he </a:t>
            </a:r>
            <a:r>
              <a:rPr i="1"/>
              <a:t>the man who raised havoc</a:t>
            </a:r>
            <a:r>
              <a:t> in Jerusalem among those </a:t>
            </a:r>
            <a:r>
              <a:rPr u="sng">
                <a:solidFill>
                  <a:srgbClr val="E00F21"/>
                </a:solidFill>
              </a:rPr>
              <a:t>who call on this name</a:t>
            </a:r>
            <a:r>
              <a:t>? And </a:t>
            </a:r>
            <a:r>
              <a:rPr i="1"/>
              <a:t>hasn’t he come here to take them as prisoners</a:t>
            </a:r>
            <a:r>
              <a:t> to the chief priests?” Yet Saul grew more and more powerful and baffled the Jews living in Damascus by </a:t>
            </a:r>
            <a:r>
              <a:rPr>
                <a:solidFill>
                  <a:srgbClr val="E00F21"/>
                </a:solidFill>
              </a:rPr>
              <a:t>proving that Jesus is the Messiah</a:t>
            </a:r>
            <a:r>
              <a:t>.”</a:t>
            </a:r>
          </a:p>
          <a:p>
            <a:pPr marL="0" indent="0" algn="r" defTabSz="2826066">
              <a:lnSpc>
                <a:spcPct val="100000"/>
              </a:lnSpc>
              <a:spcBef>
                <a:spcPts val="0"/>
              </a:spcBef>
              <a:buSzTx/>
              <a:buFontTx/>
              <a:buNone/>
              <a:defRPr b="1" sz="6880">
                <a:latin typeface="Arial"/>
                <a:ea typeface="Arial"/>
                <a:cs typeface="Arial"/>
                <a:sym typeface="Arial"/>
              </a:defRPr>
            </a:pPr>
            <a:r>
              <a:t>Acts 9.19b-22 (NIV)</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New Beginnings Text Slide_Slide.png" descr="New Beginnings Text Slide_Slide.png"/>
          <p:cNvPicPr>
            <a:picLocks noChangeAspect="1"/>
          </p:cNvPicPr>
          <p:nvPr/>
        </p:nvPicPr>
        <p:blipFill>
          <a:blip r:embed="rId2">
            <a:extLst/>
          </a:blip>
          <a:stretch>
            <a:fillRect/>
          </a:stretch>
        </p:blipFill>
        <p:spPr>
          <a:xfrm>
            <a:off x="0" y="857"/>
            <a:ext cx="24384000" cy="13714286"/>
          </a:xfrm>
          <a:prstGeom prst="rect">
            <a:avLst/>
          </a:prstGeom>
          <a:ln w="12700">
            <a:miter lim="400000"/>
          </a:ln>
        </p:spPr>
      </p:pic>
      <p:sp>
        <p:nvSpPr>
          <p:cNvPr id="128" name="People couldn’t reconcile the message of this man who wreaked havoc among the Christians and came to round them up and take them prisoner.…"/>
          <p:cNvSpPr txBox="1"/>
          <p:nvPr>
            <p:ph type="body" idx="1"/>
          </p:nvPr>
        </p:nvSpPr>
        <p:spPr>
          <a:xfrm>
            <a:off x="1058829" y="1062110"/>
            <a:ext cx="22266342" cy="11591780"/>
          </a:xfrm>
          <a:prstGeom prst="rect">
            <a:avLst/>
          </a:prstGeom>
        </p:spPr>
        <p:txBody>
          <a:bodyPr lIns="285750" tIns="285750" rIns="285750" bIns="285750" anchor="ctr"/>
          <a:lstStyle/>
          <a:p>
            <a:pPr marL="0" indent="0" defTabSz="3286123">
              <a:lnSpc>
                <a:spcPct val="100000"/>
              </a:lnSpc>
              <a:spcBef>
                <a:spcPts val="0"/>
              </a:spcBef>
              <a:buSzTx/>
              <a:buFontTx/>
              <a:buNone/>
              <a:defRPr b="1" sz="8000">
                <a:latin typeface="Arial"/>
                <a:ea typeface="Arial"/>
                <a:cs typeface="Arial"/>
                <a:sym typeface="Arial"/>
              </a:defRPr>
            </a:pPr>
            <a:r>
              <a:t>People couldn’t reconcile the message of this man who wreaked havoc among the Christians and came to round them up and take them prisoner. </a:t>
            </a:r>
          </a:p>
          <a:p>
            <a:pPr marL="0" indent="0" defTabSz="3286123">
              <a:lnSpc>
                <a:spcPct val="100000"/>
              </a:lnSpc>
              <a:spcBef>
                <a:spcPts val="0"/>
              </a:spcBef>
              <a:buSzTx/>
              <a:buFontTx/>
              <a:buNone/>
              <a:defRPr b="1" sz="8000">
                <a:latin typeface="Arial"/>
                <a:ea typeface="Arial"/>
                <a:cs typeface="Arial"/>
                <a:sym typeface="Arial"/>
              </a:defRPr>
            </a:pPr>
          </a:p>
          <a:p>
            <a:pPr marL="0" indent="0" defTabSz="3286123">
              <a:lnSpc>
                <a:spcPct val="100000"/>
              </a:lnSpc>
              <a:spcBef>
                <a:spcPts val="0"/>
              </a:spcBef>
              <a:buSzTx/>
              <a:buFontTx/>
              <a:buNone/>
              <a:defRPr b="1" sz="8000">
                <a:latin typeface="Arial"/>
                <a:ea typeface="Arial"/>
                <a:cs typeface="Arial"/>
                <a:sym typeface="Arial"/>
              </a:defRPr>
            </a:pPr>
            <a:r>
              <a:t>At one point his life made sense, but </a:t>
            </a:r>
            <a:r>
              <a:rPr>
                <a:solidFill>
                  <a:srgbClr val="E00F21"/>
                </a:solidFill>
              </a:rPr>
              <a:t>now Saul is a living, human question mark</a:t>
            </a:r>
            <a:r>
              <a: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