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43" r:id="rId2"/>
    <p:sldId id="537" r:id="rId3"/>
    <p:sldId id="523" r:id="rId4"/>
    <p:sldId id="524" r:id="rId5"/>
    <p:sldId id="525" r:id="rId6"/>
    <p:sldId id="526" r:id="rId7"/>
    <p:sldId id="527" r:id="rId8"/>
    <p:sldId id="528" r:id="rId9"/>
    <p:sldId id="530" r:id="rId10"/>
    <p:sldId id="517" r:id="rId11"/>
    <p:sldId id="474" r:id="rId12"/>
    <p:sldId id="531" r:id="rId13"/>
    <p:sldId id="536" r:id="rId14"/>
    <p:sldId id="538" r:id="rId15"/>
    <p:sldId id="532" r:id="rId16"/>
    <p:sldId id="533" r:id="rId17"/>
    <p:sldId id="539" r:id="rId18"/>
    <p:sldId id="534" r:id="rId19"/>
    <p:sldId id="535" r:id="rId20"/>
    <p:sldId id="521" r:id="rId21"/>
    <p:sldId id="5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1B662-87B2-FE46-845C-1B122EB8CAFF}" v="79" dt="2022-03-20T00:39:2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3" autoAdjust="0"/>
    <p:restoredTop sz="72350"/>
  </p:normalViewPr>
  <p:slideViewPr>
    <p:cSldViewPr snapToGrid="0" showGuides="1">
      <p:cViewPr varScale="1">
        <p:scale>
          <a:sx n="57" d="100"/>
          <a:sy n="57" d="100"/>
        </p:scale>
        <p:origin x="192" y="64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DAC50-5095-4968-915D-AE9B806413F4}"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6276A-6EB4-4BF7-BAE1-8D41B2C2040E}" type="slidenum">
              <a:rPr lang="en-US" smtClean="0"/>
              <a:t>‹#›</a:t>
            </a:fld>
            <a:endParaRPr lang="en-US"/>
          </a:p>
        </p:txBody>
      </p:sp>
    </p:spTree>
    <p:extLst>
      <p:ext uri="{BB962C8B-B14F-4D97-AF65-F5344CB8AC3E}">
        <p14:creationId xmlns:p14="http://schemas.microsoft.com/office/powerpoint/2010/main" val="76154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coming</a:t>
            </a:r>
          </a:p>
          <a:p>
            <a:r>
              <a:rPr lang="en-US" dirty="0"/>
              <a:t>World if falling apart</a:t>
            </a:r>
          </a:p>
          <a:p>
            <a:r>
              <a:rPr lang="en-US" dirty="0"/>
              <a:t>He is coming with so much good</a:t>
            </a:r>
          </a:p>
          <a:p>
            <a:r>
              <a:rPr lang="en-US" dirty="0"/>
              <a:t>Something we have to do right now!</a:t>
            </a:r>
          </a:p>
          <a:p>
            <a:r>
              <a:rPr lang="en-US" dirty="0"/>
              <a:t>(declutter: clean </a:t>
            </a:r>
            <a:r>
              <a:rPr lang="en-US" dirty="0" err="1"/>
              <a:t>ourt</a:t>
            </a:r>
            <a:r>
              <a:rPr lang="en-US" dirty="0"/>
              <a:t>. </a:t>
            </a:r>
            <a:r>
              <a:rPr lang="en-US"/>
              <a:t>Make way.</a:t>
            </a:r>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a:t>
            </a:fld>
            <a:endParaRPr lang="en-US"/>
          </a:p>
        </p:txBody>
      </p:sp>
    </p:spTree>
    <p:extLst>
      <p:ext uri="{BB962C8B-B14F-4D97-AF65-F5344CB8AC3E}">
        <p14:creationId xmlns:p14="http://schemas.microsoft.com/office/powerpoint/2010/main" val="332351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are more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center their beliefs about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what they want.</a:t>
            </a:r>
          </a:p>
          <a:p>
            <a:endParaRPr lang="en-US" dirty="0"/>
          </a:p>
          <a:p>
            <a:r>
              <a:rPr lang="en-US" dirty="0"/>
              <a:t>Money, reputation, power.</a:t>
            </a:r>
          </a:p>
        </p:txBody>
      </p:sp>
      <p:sp>
        <p:nvSpPr>
          <p:cNvPr id="4" name="Slide Number Placeholder 3"/>
          <p:cNvSpPr>
            <a:spLocks noGrp="1"/>
          </p:cNvSpPr>
          <p:nvPr>
            <p:ph type="sldNum" sz="quarter" idx="5"/>
          </p:nvPr>
        </p:nvSpPr>
        <p:spPr/>
        <p:txBody>
          <a:bodyPr/>
          <a:lstStyle/>
          <a:p>
            <a:fld id="{7056276A-6EB4-4BF7-BAE1-8D41B2C2040E}" type="slidenum">
              <a:rPr lang="en-US" smtClean="0"/>
              <a:t>10</a:t>
            </a:fld>
            <a:endParaRPr lang="en-US"/>
          </a:p>
        </p:txBody>
      </p:sp>
    </p:spTree>
    <p:extLst>
      <p:ext uri="{BB962C8B-B14F-4D97-AF65-F5344CB8AC3E}">
        <p14:creationId xmlns:p14="http://schemas.microsoft.com/office/powerpoint/2010/main" val="371325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Entire story of Bible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Surrender your idols</a:t>
            </a:r>
          </a:p>
        </p:txBody>
      </p:sp>
      <p:sp>
        <p:nvSpPr>
          <p:cNvPr id="4" name="Slide Number Placeholder 3"/>
          <p:cNvSpPr>
            <a:spLocks noGrp="1"/>
          </p:cNvSpPr>
          <p:nvPr>
            <p:ph type="sldNum" sz="quarter" idx="5"/>
          </p:nvPr>
        </p:nvSpPr>
        <p:spPr/>
        <p:txBody>
          <a:bodyPr/>
          <a:lstStyle/>
          <a:p>
            <a:fld id="{7056276A-6EB4-4BF7-BAE1-8D41B2C2040E}" type="slidenum">
              <a:rPr lang="en-US" smtClean="0"/>
              <a:t>11</a:t>
            </a:fld>
            <a:endParaRPr lang="en-US"/>
          </a:p>
        </p:txBody>
      </p:sp>
    </p:spTree>
    <p:extLst>
      <p:ext uri="{BB962C8B-B14F-4D97-AF65-F5344CB8AC3E}">
        <p14:creationId xmlns:p14="http://schemas.microsoft.com/office/powerpoint/2010/main" val="3293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56276A-6EB4-4BF7-BAE1-8D41B2C2040E}" type="slidenum">
              <a:rPr lang="en-US" smtClean="0"/>
              <a:t>12</a:t>
            </a:fld>
            <a:endParaRPr lang="en-US"/>
          </a:p>
        </p:txBody>
      </p:sp>
    </p:spTree>
    <p:extLst>
      <p:ext uri="{BB962C8B-B14F-4D97-AF65-F5344CB8AC3E}">
        <p14:creationId xmlns:p14="http://schemas.microsoft.com/office/powerpoint/2010/main" val="332112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13</a:t>
            </a:fld>
            <a:endParaRPr lang="en-US"/>
          </a:p>
        </p:txBody>
      </p:sp>
    </p:spTree>
    <p:extLst>
      <p:ext uri="{BB962C8B-B14F-4D97-AF65-F5344CB8AC3E}">
        <p14:creationId xmlns:p14="http://schemas.microsoft.com/office/powerpoint/2010/main" val="364372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Friends, Loving others</a:t>
            </a:r>
          </a:p>
          <a:p>
            <a:r>
              <a:rPr lang="en-US" dirty="0"/>
              <a:t>V6 – High Priest Family</a:t>
            </a:r>
          </a:p>
          <a:p>
            <a:r>
              <a:rPr lang="en-US" dirty="0"/>
              <a:t>We don’t get to choose</a:t>
            </a:r>
          </a:p>
          <a:p>
            <a:r>
              <a:rPr lang="en-US" dirty="0"/>
              <a:t>(sports, home school, parenting)</a:t>
            </a:r>
          </a:p>
          <a:p>
            <a:r>
              <a:rPr lang="en-US" dirty="0"/>
              <a:t>Jesus don’t mess with our family.</a:t>
            </a:r>
            <a:br>
              <a:rPr lang="en-US" dirty="0"/>
            </a:br>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14</a:t>
            </a:fld>
            <a:endParaRPr lang="en-US"/>
          </a:p>
        </p:txBody>
      </p:sp>
    </p:spTree>
    <p:extLst>
      <p:ext uri="{BB962C8B-B14F-4D97-AF65-F5344CB8AC3E}">
        <p14:creationId xmlns:p14="http://schemas.microsoft.com/office/powerpoint/2010/main" val="14555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moving closer</a:t>
            </a:r>
          </a:p>
          <a:p>
            <a:r>
              <a:rPr lang="en-US" dirty="0"/>
              <a:t>Will we clean out our hearts?</a:t>
            </a:r>
          </a:p>
          <a:p>
            <a:r>
              <a:rPr lang="en-US" dirty="0"/>
              <a:t>Give up our idols</a:t>
            </a:r>
          </a:p>
          <a:p>
            <a:r>
              <a:rPr lang="en-US" dirty="0"/>
              <a:t>Why need great courage</a:t>
            </a:r>
          </a:p>
        </p:txBody>
      </p:sp>
      <p:sp>
        <p:nvSpPr>
          <p:cNvPr id="4" name="Slide Number Placeholder 3"/>
          <p:cNvSpPr>
            <a:spLocks noGrp="1"/>
          </p:cNvSpPr>
          <p:nvPr>
            <p:ph type="sldNum" sz="quarter" idx="5"/>
          </p:nvPr>
        </p:nvSpPr>
        <p:spPr/>
        <p:txBody>
          <a:bodyPr/>
          <a:lstStyle/>
          <a:p>
            <a:fld id="{7056276A-6EB4-4BF7-BAE1-8D41B2C2040E}" type="slidenum">
              <a:rPr lang="en-US" smtClean="0"/>
              <a:t>15</a:t>
            </a:fld>
            <a:endParaRPr lang="en-US"/>
          </a:p>
        </p:txBody>
      </p:sp>
    </p:spTree>
    <p:extLst>
      <p:ext uri="{BB962C8B-B14F-4D97-AF65-F5344CB8AC3E}">
        <p14:creationId xmlns:p14="http://schemas.microsoft.com/office/powerpoint/2010/main" val="418611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world calls courage:</a:t>
            </a:r>
          </a:p>
          <a:p>
            <a:r>
              <a:rPr lang="en-US" dirty="0"/>
              <a:t>When you decide you are a witness</a:t>
            </a:r>
          </a:p>
          <a:p>
            <a:r>
              <a:rPr lang="en-US" dirty="0"/>
              <a:t>Not a winner in this world</a:t>
            </a:r>
          </a:p>
          <a:p>
            <a:r>
              <a:rPr lang="en-US" dirty="0"/>
              <a:t>All those verses - witness</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16</a:t>
            </a:fld>
            <a:endParaRPr lang="en-US"/>
          </a:p>
        </p:txBody>
      </p:sp>
    </p:spTree>
    <p:extLst>
      <p:ext uri="{BB962C8B-B14F-4D97-AF65-F5344CB8AC3E}">
        <p14:creationId xmlns:p14="http://schemas.microsoft.com/office/powerpoint/2010/main" val="314718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17</a:t>
            </a:fld>
            <a:endParaRPr lang="en-US"/>
          </a:p>
        </p:txBody>
      </p:sp>
    </p:spTree>
    <p:extLst>
      <p:ext uri="{BB962C8B-B14F-4D97-AF65-F5344CB8AC3E}">
        <p14:creationId xmlns:p14="http://schemas.microsoft.com/office/powerpoint/2010/main" val="122610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Ukraine: stand for what is right</a:t>
            </a:r>
          </a:p>
          <a:p>
            <a:r>
              <a:rPr lang="en-US" dirty="0"/>
              <a:t>Will we do that for Jesus?</a:t>
            </a:r>
          </a:p>
          <a:p>
            <a:r>
              <a:rPr lang="en-US" dirty="0"/>
              <a:t>No matter what it cost</a:t>
            </a:r>
          </a:p>
          <a:p>
            <a:r>
              <a:rPr lang="en-US" dirty="0"/>
              <a:t>Has your clutter keep you from seeing.</a:t>
            </a:r>
          </a:p>
          <a:p>
            <a:endParaRPr lang="en-US" dirty="0"/>
          </a:p>
          <a:p>
            <a:r>
              <a:rPr lang="en-US" dirty="0"/>
              <a:t>(Easter) (Church) </a:t>
            </a:r>
          </a:p>
          <a:p>
            <a:r>
              <a:rPr lang="en-US" dirty="0"/>
              <a:t>Last time you had something to share.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56276A-6EB4-4BF7-BAE1-8D41B2C2040E}" type="slidenum">
              <a:rPr lang="en-US" smtClean="0"/>
              <a:t>18</a:t>
            </a:fld>
            <a:endParaRPr lang="en-US"/>
          </a:p>
        </p:txBody>
      </p:sp>
    </p:spTree>
    <p:extLst>
      <p:ext uri="{BB962C8B-B14F-4D97-AF65-F5344CB8AC3E}">
        <p14:creationId xmlns:p14="http://schemas.microsoft.com/office/powerpoint/2010/main" val="18162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Greatest surrender – greatest peace.</a:t>
            </a:r>
          </a:p>
          <a:p>
            <a:r>
              <a:rPr lang="en-US" dirty="0"/>
              <a:t>Not confused or worried</a:t>
            </a:r>
          </a:p>
          <a:p>
            <a:r>
              <a:rPr lang="en-US" dirty="0"/>
              <a:t>I know the answer. Life. </a:t>
            </a:r>
          </a:p>
          <a:p>
            <a:r>
              <a:rPr lang="en-US" dirty="0"/>
              <a:t>World &amp; idols can’t give.</a:t>
            </a:r>
          </a:p>
          <a:p>
            <a:r>
              <a:rPr lang="en-US" dirty="0"/>
              <a:t>Bed / sleep.  House / family.</a:t>
            </a:r>
          </a:p>
        </p:txBody>
      </p:sp>
      <p:sp>
        <p:nvSpPr>
          <p:cNvPr id="4" name="Slide Number Placeholder 3"/>
          <p:cNvSpPr>
            <a:spLocks noGrp="1"/>
          </p:cNvSpPr>
          <p:nvPr>
            <p:ph type="sldNum" sz="quarter" idx="5"/>
          </p:nvPr>
        </p:nvSpPr>
        <p:spPr/>
        <p:txBody>
          <a:bodyPr/>
          <a:lstStyle/>
          <a:p>
            <a:fld id="{7056276A-6EB4-4BF7-BAE1-8D41B2C2040E}" type="slidenum">
              <a:rPr lang="en-US" smtClean="0"/>
              <a:t>19</a:t>
            </a:fld>
            <a:endParaRPr lang="en-US"/>
          </a:p>
        </p:txBody>
      </p:sp>
    </p:spTree>
    <p:extLst>
      <p:ext uri="{BB962C8B-B14F-4D97-AF65-F5344CB8AC3E}">
        <p14:creationId xmlns:p14="http://schemas.microsoft.com/office/powerpoint/2010/main" val="206824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Clutter steals your:</a:t>
            </a:r>
          </a:p>
          <a:p>
            <a:r>
              <a:rPr lang="en-US" dirty="0"/>
              <a:t>Focus. Time. Peace. Health. </a:t>
            </a:r>
          </a:p>
          <a:p>
            <a:r>
              <a:rPr lang="en-US" dirty="0"/>
              <a:t>Most of all - your relationship</a:t>
            </a:r>
          </a:p>
          <a:p>
            <a:r>
              <a:rPr lang="en-US" dirty="0"/>
              <a:t>with God and turn it into religion.</a:t>
            </a:r>
          </a:p>
          <a:p>
            <a:r>
              <a:rPr lang="en-US" dirty="0"/>
              <a:t>So God comes to us – to set us free.</a:t>
            </a:r>
          </a:p>
        </p:txBody>
      </p:sp>
      <p:sp>
        <p:nvSpPr>
          <p:cNvPr id="4" name="Slide Number Placeholder 3"/>
          <p:cNvSpPr>
            <a:spLocks noGrp="1"/>
          </p:cNvSpPr>
          <p:nvPr>
            <p:ph type="sldNum" sz="quarter" idx="5"/>
          </p:nvPr>
        </p:nvSpPr>
        <p:spPr/>
        <p:txBody>
          <a:bodyPr/>
          <a:lstStyle/>
          <a:p>
            <a:fld id="{7056276A-6EB4-4BF7-BAE1-8D41B2C2040E}" type="slidenum">
              <a:rPr lang="en-US" smtClean="0"/>
              <a:t>2</a:t>
            </a:fld>
            <a:endParaRPr lang="en-US"/>
          </a:p>
        </p:txBody>
      </p:sp>
    </p:spTree>
    <p:extLst>
      <p:ext uri="{BB962C8B-B14F-4D97-AF65-F5344CB8AC3E}">
        <p14:creationId xmlns:p14="http://schemas.microsoft.com/office/powerpoint/2010/main" val="2073853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chooses peace.</a:t>
            </a:r>
          </a:p>
          <a:p>
            <a:r>
              <a:rPr lang="en-US" dirty="0" err="1"/>
              <a:t>Saducees</a:t>
            </a:r>
            <a:r>
              <a:rPr lang="en-US" dirty="0"/>
              <a:t> – comfort and control</a:t>
            </a:r>
          </a:p>
          <a:p>
            <a:r>
              <a:rPr lang="en-US" dirty="0"/>
              <a:t>Choice is yours</a:t>
            </a:r>
          </a:p>
          <a:p>
            <a:r>
              <a:rPr lang="en-US" dirty="0"/>
              <a:t>Coming closer – what do you want?</a:t>
            </a:r>
          </a:p>
        </p:txBody>
      </p:sp>
      <p:sp>
        <p:nvSpPr>
          <p:cNvPr id="4" name="Slide Number Placeholder 3"/>
          <p:cNvSpPr>
            <a:spLocks noGrp="1"/>
          </p:cNvSpPr>
          <p:nvPr>
            <p:ph type="sldNum" sz="quarter" idx="5"/>
          </p:nvPr>
        </p:nvSpPr>
        <p:spPr/>
        <p:txBody>
          <a:bodyPr/>
          <a:lstStyle/>
          <a:p>
            <a:fld id="{7056276A-6EB4-4BF7-BAE1-8D41B2C2040E}" type="slidenum">
              <a:rPr lang="en-US" smtClean="0"/>
              <a:t>20</a:t>
            </a:fld>
            <a:endParaRPr lang="en-US"/>
          </a:p>
        </p:txBody>
      </p:sp>
    </p:spTree>
    <p:extLst>
      <p:ext uri="{BB962C8B-B14F-4D97-AF65-F5344CB8AC3E}">
        <p14:creationId xmlns:p14="http://schemas.microsoft.com/office/powerpoint/2010/main" val="86840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chooses peace.</a:t>
            </a:r>
          </a:p>
          <a:p>
            <a:r>
              <a:rPr lang="en-US" dirty="0" err="1"/>
              <a:t>Saducees</a:t>
            </a:r>
            <a:r>
              <a:rPr lang="en-US" dirty="0"/>
              <a:t> – comfort and control</a:t>
            </a:r>
          </a:p>
          <a:p>
            <a:r>
              <a:rPr lang="en-US" dirty="0"/>
              <a:t>Choice is yours</a:t>
            </a:r>
          </a:p>
          <a:p>
            <a:r>
              <a:rPr lang="en-US" dirty="0"/>
              <a:t>Coming closer – what do you want?</a:t>
            </a:r>
          </a:p>
          <a:p>
            <a:r>
              <a:rPr lang="en-US" dirty="0"/>
              <a:t>Dump: leave it here – confess and </a:t>
            </a:r>
            <a:r>
              <a:rPr lang="en-US"/>
              <a:t>no more</a:t>
            </a:r>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21</a:t>
            </a:fld>
            <a:endParaRPr lang="en-US"/>
          </a:p>
        </p:txBody>
      </p:sp>
    </p:spTree>
    <p:extLst>
      <p:ext uri="{BB962C8B-B14F-4D97-AF65-F5344CB8AC3E}">
        <p14:creationId xmlns:p14="http://schemas.microsoft.com/office/powerpoint/2010/main" val="357061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tries to come</a:t>
            </a:r>
          </a:p>
          <a:p>
            <a:r>
              <a:rPr lang="en-US" dirty="0"/>
              <a:t>His home. No room for him</a:t>
            </a:r>
          </a:p>
          <a:p>
            <a:r>
              <a:rPr lang="en-US" dirty="0"/>
              <a:t>He is rejected – </a:t>
            </a:r>
            <a:r>
              <a:rPr lang="en-US" dirty="0" err="1"/>
              <a:t>Sanhedrien</a:t>
            </a:r>
            <a:endParaRPr lang="en-US" dirty="0"/>
          </a:p>
          <a:p>
            <a:r>
              <a:rPr lang="en-US" dirty="0"/>
              <a:t>Resurrects</a:t>
            </a:r>
          </a:p>
        </p:txBody>
      </p:sp>
      <p:sp>
        <p:nvSpPr>
          <p:cNvPr id="4" name="Slide Number Placeholder 3"/>
          <p:cNvSpPr>
            <a:spLocks noGrp="1"/>
          </p:cNvSpPr>
          <p:nvPr>
            <p:ph type="sldNum" sz="quarter" idx="5"/>
          </p:nvPr>
        </p:nvSpPr>
        <p:spPr/>
        <p:txBody>
          <a:bodyPr/>
          <a:lstStyle/>
          <a:p>
            <a:fld id="{7056276A-6EB4-4BF7-BAE1-8D41B2C2040E}" type="slidenum">
              <a:rPr lang="en-US" smtClean="0"/>
              <a:t>3</a:t>
            </a:fld>
            <a:endParaRPr lang="en-US"/>
          </a:p>
        </p:txBody>
      </p:sp>
    </p:spTree>
    <p:extLst>
      <p:ext uri="{BB962C8B-B14F-4D97-AF65-F5344CB8AC3E}">
        <p14:creationId xmlns:p14="http://schemas.microsoft.com/office/powerpoint/2010/main" val="400732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witnesses of me.</a:t>
            </a:r>
          </a:p>
          <a:p>
            <a:r>
              <a:rPr lang="en-US" dirty="0"/>
              <a:t>I will come again through you.</a:t>
            </a:r>
          </a:p>
        </p:txBody>
      </p:sp>
      <p:sp>
        <p:nvSpPr>
          <p:cNvPr id="4" name="Slide Number Placeholder 3"/>
          <p:cNvSpPr>
            <a:spLocks noGrp="1"/>
          </p:cNvSpPr>
          <p:nvPr>
            <p:ph type="sldNum" sz="quarter" idx="5"/>
          </p:nvPr>
        </p:nvSpPr>
        <p:spPr/>
        <p:txBody>
          <a:bodyPr/>
          <a:lstStyle/>
          <a:p>
            <a:fld id="{7056276A-6EB4-4BF7-BAE1-8D41B2C2040E}" type="slidenum">
              <a:rPr lang="en-US" smtClean="0"/>
              <a:t>4</a:t>
            </a:fld>
            <a:endParaRPr lang="en-US"/>
          </a:p>
        </p:txBody>
      </p:sp>
    </p:spTree>
    <p:extLst>
      <p:ext uri="{BB962C8B-B14F-4D97-AF65-F5344CB8AC3E}">
        <p14:creationId xmlns:p14="http://schemas.microsoft.com/office/powerpoint/2010/main" val="297139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pours out His Spirit</a:t>
            </a:r>
          </a:p>
          <a:p>
            <a:r>
              <a:rPr lang="en-US" dirty="0"/>
              <a:t>Peter calls them to repent.</a:t>
            </a:r>
          </a:p>
          <a:p>
            <a:r>
              <a:rPr lang="en-US" dirty="0"/>
              <a:t>Clean out your heart.</a:t>
            </a:r>
          </a:p>
        </p:txBody>
      </p:sp>
      <p:sp>
        <p:nvSpPr>
          <p:cNvPr id="4" name="Slide Number Placeholder 3"/>
          <p:cNvSpPr>
            <a:spLocks noGrp="1"/>
          </p:cNvSpPr>
          <p:nvPr>
            <p:ph type="sldNum" sz="quarter" idx="5"/>
          </p:nvPr>
        </p:nvSpPr>
        <p:spPr/>
        <p:txBody>
          <a:bodyPr/>
          <a:lstStyle/>
          <a:p>
            <a:fld id="{7056276A-6EB4-4BF7-BAE1-8D41B2C2040E}" type="slidenum">
              <a:rPr lang="en-US" smtClean="0"/>
              <a:t>5</a:t>
            </a:fld>
            <a:endParaRPr lang="en-US"/>
          </a:p>
        </p:txBody>
      </p:sp>
    </p:spTree>
    <p:extLst>
      <p:ext uri="{BB962C8B-B14F-4D97-AF65-F5344CB8AC3E}">
        <p14:creationId xmlns:p14="http://schemas.microsoft.com/office/powerpoint/2010/main" val="256634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shows up again.</a:t>
            </a:r>
          </a:p>
          <a:p>
            <a:r>
              <a:rPr lang="en-US" dirty="0"/>
              <a:t>Closer. A miracle no one can deny.</a:t>
            </a:r>
          </a:p>
          <a:p>
            <a:r>
              <a:rPr lang="en-US" dirty="0"/>
              <a:t>Repent – clean out your heart.</a:t>
            </a:r>
          </a:p>
        </p:txBody>
      </p:sp>
      <p:sp>
        <p:nvSpPr>
          <p:cNvPr id="4" name="Slide Number Placeholder 3"/>
          <p:cNvSpPr>
            <a:spLocks noGrp="1"/>
          </p:cNvSpPr>
          <p:nvPr>
            <p:ph type="sldNum" sz="quarter" idx="5"/>
          </p:nvPr>
        </p:nvSpPr>
        <p:spPr/>
        <p:txBody>
          <a:bodyPr/>
          <a:lstStyle/>
          <a:p>
            <a:fld id="{7056276A-6EB4-4BF7-BAE1-8D41B2C2040E}" type="slidenum">
              <a:rPr lang="en-US" smtClean="0"/>
              <a:t>6</a:t>
            </a:fld>
            <a:endParaRPr lang="en-US"/>
          </a:p>
        </p:txBody>
      </p:sp>
    </p:spTree>
    <p:extLst>
      <p:ext uri="{BB962C8B-B14F-4D97-AF65-F5344CB8AC3E}">
        <p14:creationId xmlns:p14="http://schemas.microsoft.com/office/powerpoint/2010/main" val="29877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Supposed to be God cluttered</a:t>
            </a:r>
          </a:p>
          <a:p>
            <a:r>
              <a:rPr lang="en-US" dirty="0"/>
              <a:t>This is the progression.</a:t>
            </a:r>
          </a:p>
          <a:p>
            <a:r>
              <a:rPr lang="en-US" dirty="0"/>
              <a:t>back at the Sanhedrin</a:t>
            </a:r>
          </a:p>
          <a:p>
            <a:r>
              <a:rPr lang="en-US" dirty="0"/>
              <a:t>Same declaration of Jesus.</a:t>
            </a:r>
          </a:p>
          <a:p>
            <a:r>
              <a:rPr lang="en-US" dirty="0"/>
              <a:t>Temple: where God is . . .</a:t>
            </a:r>
          </a:p>
        </p:txBody>
      </p:sp>
      <p:sp>
        <p:nvSpPr>
          <p:cNvPr id="4" name="Slide Number Placeholder 3"/>
          <p:cNvSpPr>
            <a:spLocks noGrp="1"/>
          </p:cNvSpPr>
          <p:nvPr>
            <p:ph type="sldNum" sz="quarter" idx="5"/>
          </p:nvPr>
        </p:nvSpPr>
        <p:spPr/>
        <p:txBody>
          <a:bodyPr/>
          <a:lstStyle/>
          <a:p>
            <a:fld id="{7056276A-6EB4-4BF7-BAE1-8D41B2C2040E}" type="slidenum">
              <a:rPr lang="en-US" smtClean="0"/>
              <a:t>7</a:t>
            </a:fld>
            <a:endParaRPr lang="en-US"/>
          </a:p>
        </p:txBody>
      </p:sp>
    </p:spTree>
    <p:extLst>
      <p:ext uri="{BB962C8B-B14F-4D97-AF65-F5344CB8AC3E}">
        <p14:creationId xmlns:p14="http://schemas.microsoft.com/office/powerpoint/2010/main" val="388629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did in one moment</a:t>
            </a:r>
            <a:br>
              <a:rPr lang="en-US" dirty="0"/>
            </a:br>
            <a:r>
              <a:rPr lang="en-US" dirty="0"/>
              <a:t>To get our attention </a:t>
            </a:r>
            <a:r>
              <a:rPr lang="en-US" dirty="0" err="1"/>
              <a:t>abt</a:t>
            </a:r>
            <a:r>
              <a:rPr lang="en-US" dirty="0"/>
              <a:t> life.</a:t>
            </a:r>
          </a:p>
          <a:p>
            <a:r>
              <a:rPr lang="en-US" dirty="0"/>
              <a:t>Not even when Jesus was there</a:t>
            </a:r>
          </a:p>
          <a:p>
            <a:r>
              <a:rPr lang="en-US" dirty="0"/>
              <a:t>Why – greatest glory and good</a:t>
            </a:r>
          </a:p>
          <a:p>
            <a:r>
              <a:rPr lang="en-US" dirty="0"/>
              <a:t>God is coming. Don’t give up.</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8</a:t>
            </a:fld>
            <a:endParaRPr lang="en-US"/>
          </a:p>
        </p:txBody>
      </p:sp>
    </p:spTree>
    <p:extLst>
      <p:ext uri="{BB962C8B-B14F-4D97-AF65-F5344CB8AC3E}">
        <p14:creationId xmlns:p14="http://schemas.microsoft.com/office/powerpoint/2010/main" val="317608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Idols - What we love more</a:t>
            </a:r>
          </a:p>
          <a:p>
            <a:r>
              <a:rPr lang="en-US" dirty="0"/>
              <a:t>This is the clutter.</a:t>
            </a:r>
          </a:p>
          <a:p>
            <a:r>
              <a:rPr lang="en-US" dirty="0" err="1"/>
              <a:t>Saducees</a:t>
            </a:r>
            <a:r>
              <a:rPr lang="en-US" dirty="0"/>
              <a:t> – ran the temple</a:t>
            </a:r>
          </a:p>
          <a:p>
            <a:r>
              <a:rPr lang="en-US" dirty="0"/>
              <a:t>By Rome / No resurrection</a:t>
            </a:r>
          </a:p>
          <a:p>
            <a:r>
              <a:rPr lang="en-US" dirty="0"/>
              <a:t>They used religion – Jesus said</a:t>
            </a:r>
          </a:p>
        </p:txBody>
      </p:sp>
      <p:sp>
        <p:nvSpPr>
          <p:cNvPr id="4" name="Slide Number Placeholder 3"/>
          <p:cNvSpPr>
            <a:spLocks noGrp="1"/>
          </p:cNvSpPr>
          <p:nvPr>
            <p:ph type="sldNum" sz="quarter" idx="5"/>
          </p:nvPr>
        </p:nvSpPr>
        <p:spPr/>
        <p:txBody>
          <a:bodyPr/>
          <a:lstStyle/>
          <a:p>
            <a:fld id="{7056276A-6EB4-4BF7-BAE1-8D41B2C2040E}" type="slidenum">
              <a:rPr lang="en-US" smtClean="0"/>
              <a:t>9</a:t>
            </a:fld>
            <a:endParaRPr lang="en-US"/>
          </a:p>
        </p:txBody>
      </p:sp>
    </p:spTree>
    <p:extLst>
      <p:ext uri="{BB962C8B-B14F-4D97-AF65-F5344CB8AC3E}">
        <p14:creationId xmlns:p14="http://schemas.microsoft.com/office/powerpoint/2010/main" val="193130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9433-3A4F-4FE4-9A3E-ACCA0909A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23977-7E63-4F18-950E-3FEF3679F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E2C18-D148-4513-8086-89CA2D547B8A}"/>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4462AC25-F223-441F-8C20-C6FEC82A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FD2AF-F3EA-455C-B167-659C00A4422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34668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D604-DF65-4545-908E-F496C3582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D11E4-AD52-4CE7-B6B3-0826A6599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AFBE-FDB5-4F0E-A366-157395706ECB}"/>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BC5C206A-CBD0-4DB6-AED6-048C5733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73A39-353B-4923-B6B6-76EA4B233BC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9876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D19BC-E26C-4A0C-8800-2EFAE90FB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351C1-DC18-4383-87C6-DD4DCB3E2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E1EA4-593D-4E4C-8E5A-F95B53453A33}"/>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326218AB-C36A-41B1-B9F7-522385B5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BDC53-3AB1-48F5-AC4B-CDFB5F5D272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45619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C46-4773-4E52-8DAD-302A23147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12-4CEB-4293-B220-8F5ED3AE6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027C4-24D3-46F5-ACE4-E837C6F36652}"/>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B9442126-0A4D-48F2-A5AE-F817B306F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5A67-7E1E-405E-B9B6-9966B1FFF69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764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BBC1-AAFF-4B1D-84FE-AE4364203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50E057-C0D8-426B-9ABC-869AD14B0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775F9E-BDBA-4B88-BDA8-CAB31CD218F6}"/>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08D1FBCA-A138-49C8-A420-A425AA4F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C2ED-0C8C-45A4-92DA-D119336652BF}"/>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6576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4680-7636-414B-A3D4-34A4ACF8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43C15-73B0-4E86-A12B-8B715949F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8B244-5B83-4563-9F8A-BAB994BBE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F7636-B592-4989-AD8E-CB4893CDB35C}"/>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6" name="Footer Placeholder 5">
            <a:extLst>
              <a:ext uri="{FF2B5EF4-FFF2-40B4-BE49-F238E27FC236}">
                <a16:creationId xmlns:a16="http://schemas.microsoft.com/office/drawing/2014/main" id="{10B0C4C8-BF8B-4500-AAB9-6E8C44817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A061-CA01-4193-B523-B50B0BF6752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45891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B245-06BC-4509-A207-F2DAD7E887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C0C91-6EFA-45F8-A98D-F3C360A70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E9D28-A271-432E-AC5A-61EBB5C72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1DAF9-C555-4051-98B8-3208242E6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0B175-08A4-45C1-80CD-D10FD304E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F0055-4BB7-42CB-999A-9F05AB347AA4}"/>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8" name="Footer Placeholder 7">
            <a:extLst>
              <a:ext uri="{FF2B5EF4-FFF2-40B4-BE49-F238E27FC236}">
                <a16:creationId xmlns:a16="http://schemas.microsoft.com/office/drawing/2014/main" id="{FEDF9F27-429E-4178-94A6-19EB26CBA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93EBB-C707-47B7-92E9-335FDD7B947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11916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E3C4-959D-4D75-9D0F-DB18D1CDA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C30F52-FB90-4AEE-B50A-189740974AC3}"/>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4" name="Footer Placeholder 3">
            <a:extLst>
              <a:ext uri="{FF2B5EF4-FFF2-40B4-BE49-F238E27FC236}">
                <a16:creationId xmlns:a16="http://schemas.microsoft.com/office/drawing/2014/main" id="{6F55C0C4-17B5-4AC0-AEBB-E0950EC3B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6C1E0-FA01-49FF-8ECA-9B68256A484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09561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17889-5795-4975-9318-BC49588E553F}"/>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3" name="Footer Placeholder 2">
            <a:extLst>
              <a:ext uri="{FF2B5EF4-FFF2-40B4-BE49-F238E27FC236}">
                <a16:creationId xmlns:a16="http://schemas.microsoft.com/office/drawing/2014/main" id="{4A14E2C3-CB2D-424B-BDF2-4808AF2621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9BABD-1DC2-4CBC-B49B-DAE3C0FDFC8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35191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BE8D-9291-404D-9E91-FEF628F6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DF466-8283-4790-928E-A08E8F4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2358E-BFB6-46EB-9EBA-5A8A4EF0A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12672-7A0D-4B09-BF21-8DBF0CF7457D}"/>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6" name="Footer Placeholder 5">
            <a:extLst>
              <a:ext uri="{FF2B5EF4-FFF2-40B4-BE49-F238E27FC236}">
                <a16:creationId xmlns:a16="http://schemas.microsoft.com/office/drawing/2014/main" id="{5E6AB884-84B9-439A-9FEF-AB1F527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268A-1C46-4CB5-A4F1-0FF2E8919B8D}"/>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43868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3696-4F0F-4BE5-8015-6F5109D77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B9055-6545-46BB-A0AF-0718E1AC2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04A47-EEC3-46AA-85C3-FA020FC02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34868-B5FE-48A1-9FC5-4483C365C5CA}"/>
              </a:ext>
            </a:extLst>
          </p:cNvPr>
          <p:cNvSpPr>
            <a:spLocks noGrp="1"/>
          </p:cNvSpPr>
          <p:nvPr>
            <p:ph type="dt" sz="half" idx="10"/>
          </p:nvPr>
        </p:nvSpPr>
        <p:spPr/>
        <p:txBody>
          <a:bodyPr/>
          <a:lstStyle/>
          <a:p>
            <a:fld id="{028939B1-0321-4475-8725-12E5B13A5117}" type="datetimeFigureOut">
              <a:rPr lang="en-US" smtClean="0"/>
              <a:t>3/20/2022</a:t>
            </a:fld>
            <a:endParaRPr lang="en-US"/>
          </a:p>
        </p:txBody>
      </p:sp>
      <p:sp>
        <p:nvSpPr>
          <p:cNvPr id="6" name="Footer Placeholder 5">
            <a:extLst>
              <a:ext uri="{FF2B5EF4-FFF2-40B4-BE49-F238E27FC236}">
                <a16:creationId xmlns:a16="http://schemas.microsoft.com/office/drawing/2014/main" id="{3DFD7027-0450-41E6-B272-5F60581D5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7C947-5700-4544-B5D5-99BF22E3377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555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16AAA-56A2-40A0-87C0-861D913BF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3DEED-3136-45D7-9367-B1230F8DC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36962-C3E2-4BDC-B5B9-5102AE5DB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39B1-0321-4475-8725-12E5B13A5117}" type="datetimeFigureOut">
              <a:rPr lang="en-US" smtClean="0"/>
              <a:t>3/20/2022</a:t>
            </a:fld>
            <a:endParaRPr lang="en-US"/>
          </a:p>
        </p:txBody>
      </p:sp>
      <p:sp>
        <p:nvSpPr>
          <p:cNvPr id="5" name="Footer Placeholder 4">
            <a:extLst>
              <a:ext uri="{FF2B5EF4-FFF2-40B4-BE49-F238E27FC236}">
                <a16:creationId xmlns:a16="http://schemas.microsoft.com/office/drawing/2014/main" id="{7664B4AD-05C3-4D3F-836C-17E15FB90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EB96E-A62A-4E22-9795-AD35D224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AAC38-402D-4F20-8842-4667E349204A}" type="slidenum">
              <a:rPr lang="en-US" smtClean="0"/>
              <a:t>‹#›</a:t>
            </a:fld>
            <a:endParaRPr lang="en-US"/>
          </a:p>
        </p:txBody>
      </p:sp>
    </p:spTree>
    <p:extLst>
      <p:ext uri="{BB962C8B-B14F-4D97-AF65-F5344CB8AC3E}">
        <p14:creationId xmlns:p14="http://schemas.microsoft.com/office/powerpoint/2010/main" val="177064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1631010"/>
            <a:ext cx="10483703" cy="2745378"/>
          </a:xfrm>
        </p:spPr>
        <p:txBody>
          <a:bodyPr anchor="t">
            <a:noAutofit/>
          </a:bodyPr>
          <a:lstStyle/>
          <a:p>
            <a:r>
              <a:rPr lang="en-US" b="1" dirty="0">
                <a:solidFill>
                  <a:schemeClr val="accent1">
                    <a:lumMod val="50000"/>
                  </a:schemeClr>
                </a:solidFill>
                <a:latin typeface="+mn-lt"/>
              </a:rPr>
              <a:t>“When God comes closer”</a:t>
            </a:r>
            <a:br>
              <a:rPr lang="en-US" b="1" dirty="0">
                <a:solidFill>
                  <a:schemeClr val="accent1">
                    <a:lumMod val="50000"/>
                  </a:schemeClr>
                </a:solidFill>
                <a:latin typeface="+mn-lt"/>
              </a:rPr>
            </a:br>
            <a:r>
              <a:rPr lang="en-US" sz="4000" i="1" dirty="0">
                <a:solidFill>
                  <a:srgbClr val="C00000"/>
                </a:solidFill>
                <a:latin typeface="+mn-lt"/>
              </a:rPr>
              <a:t>What we have to do right now!</a:t>
            </a:r>
            <a:br>
              <a:rPr lang="en-US" sz="5600" b="1" dirty="0">
                <a:solidFill>
                  <a:schemeClr val="accent1">
                    <a:lumMod val="50000"/>
                  </a:schemeClr>
                </a:solidFill>
              </a:rPr>
            </a:br>
            <a:r>
              <a:rPr lang="en-US" sz="5600" b="1" dirty="0">
                <a:solidFill>
                  <a:schemeClr val="accent1">
                    <a:lumMod val="50000"/>
                  </a:schemeClr>
                </a:solidFill>
              </a:rPr>
              <a:t>Acts 4:1-22</a:t>
            </a:r>
            <a:endParaRPr lang="en-US" sz="5600" b="1" dirty="0">
              <a:solidFill>
                <a:srgbClr val="C00000"/>
              </a:solidFill>
            </a:endParaRPr>
          </a:p>
        </p:txBody>
      </p:sp>
    </p:spTree>
    <p:extLst>
      <p:ext uri="{BB962C8B-B14F-4D97-AF65-F5344CB8AC3E}">
        <p14:creationId xmlns:p14="http://schemas.microsoft.com/office/powerpoint/2010/main" val="81866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br>
              <a:rPr lang="en-US" sz="4400" b="1" dirty="0">
                <a:solidFill>
                  <a:schemeClr val="accent1">
                    <a:lumMod val="50000"/>
                  </a:schemeClr>
                </a:solidFill>
              </a:rPr>
            </a:br>
            <a:r>
              <a:rPr lang="en-US" sz="5000" b="1" dirty="0">
                <a:solidFill>
                  <a:schemeClr val="accent1">
                    <a:lumMod val="50000"/>
                  </a:schemeClr>
                </a:solidFill>
              </a:rPr>
              <a:t>“‘These people honor me with their lips, </a:t>
            </a:r>
            <a:br>
              <a:rPr lang="en-US" sz="5000" b="1" dirty="0">
                <a:solidFill>
                  <a:schemeClr val="accent1">
                    <a:lumMod val="50000"/>
                  </a:schemeClr>
                </a:solidFill>
              </a:rPr>
            </a:br>
            <a:r>
              <a:rPr lang="en-US" sz="5000" b="1" dirty="0">
                <a:solidFill>
                  <a:schemeClr val="accent1">
                    <a:lumMod val="50000"/>
                  </a:schemeClr>
                </a:solidFill>
              </a:rPr>
              <a:t>but their hearts are far from me. </a:t>
            </a:r>
            <a:br>
              <a:rPr lang="en-US" sz="5000" b="1" dirty="0">
                <a:solidFill>
                  <a:schemeClr val="accent1">
                    <a:lumMod val="50000"/>
                  </a:schemeClr>
                </a:solidFill>
              </a:rPr>
            </a:br>
            <a:r>
              <a:rPr lang="en-US" sz="5000" b="1" dirty="0">
                <a:solidFill>
                  <a:schemeClr val="accent1">
                    <a:lumMod val="50000"/>
                  </a:schemeClr>
                </a:solidFill>
              </a:rPr>
              <a:t>They worship me in vain; </a:t>
            </a:r>
            <a:br>
              <a:rPr lang="en-US" sz="5000" b="1" dirty="0">
                <a:solidFill>
                  <a:schemeClr val="accent1">
                    <a:lumMod val="50000"/>
                  </a:schemeClr>
                </a:solidFill>
              </a:rPr>
            </a:br>
            <a:r>
              <a:rPr lang="en-US" sz="5000" b="1" dirty="0">
                <a:solidFill>
                  <a:schemeClr val="accent1">
                    <a:lumMod val="50000"/>
                  </a:schemeClr>
                </a:solidFill>
              </a:rPr>
              <a:t>their teachings are but rules taught by men.’</a:t>
            </a:r>
            <a:br>
              <a:rPr lang="en-US" sz="4400" b="1" dirty="0">
                <a:solidFill>
                  <a:schemeClr val="accent1">
                    <a:lumMod val="50000"/>
                  </a:schemeClr>
                </a:solidFill>
              </a:rPr>
            </a:br>
            <a:br>
              <a:rPr lang="en-US" sz="44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t>
            </a:r>
            <a:r>
              <a:rPr lang="en-US" sz="4000" b="1" dirty="0">
                <a:solidFill>
                  <a:schemeClr val="accent1">
                    <a:lumMod val="50000"/>
                  </a:schemeClr>
                </a:solidFill>
                <a:latin typeface="+mn-lt"/>
              </a:rPr>
              <a:t>Matthew 15:8</a:t>
            </a:r>
            <a:r>
              <a:rPr lang="en-US" sz="4200" b="1" dirty="0">
                <a:solidFill>
                  <a:schemeClr val="accent1">
                    <a:lumMod val="50000"/>
                  </a:schemeClr>
                </a:solidFill>
                <a:latin typeface="+mn-lt"/>
              </a:rPr>
              <a:t>) </a:t>
            </a:r>
            <a:r>
              <a:rPr lang="en-US" sz="4000" b="1" dirty="0">
                <a:solidFill>
                  <a:schemeClr val="accent1">
                    <a:lumMod val="50000"/>
                  </a:schemeClr>
                </a:solidFill>
                <a:latin typeface="+mn-lt"/>
              </a:rPr>
              <a:t>(Isaiah 29:13-16)</a:t>
            </a:r>
            <a:endParaRPr lang="en-US" sz="4200" b="1" dirty="0">
              <a:solidFill>
                <a:srgbClr val="FF6600"/>
              </a:solidFill>
              <a:latin typeface="+mn-lt"/>
            </a:endParaRPr>
          </a:p>
        </p:txBody>
      </p:sp>
    </p:spTree>
    <p:extLst>
      <p:ext uri="{BB962C8B-B14F-4D97-AF65-F5344CB8AC3E}">
        <p14:creationId xmlns:p14="http://schemas.microsoft.com/office/powerpoint/2010/main" val="169677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2053E4-DF42-0140-A488-4AA685383EF5}"/>
              </a:ext>
            </a:extLst>
          </p:cNvPr>
          <p:cNvSpPr txBox="1">
            <a:spLocks/>
          </p:cNvSpPr>
          <p:nvPr/>
        </p:nvSpPr>
        <p:spPr>
          <a:xfrm>
            <a:off x="751453" y="401315"/>
            <a:ext cx="11250342" cy="53748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C00000"/>
                </a:solidFill>
                <a:latin typeface="+mn-lt"/>
              </a:rPr>
              <a:t>We can’t have more of God and keep our idols</a:t>
            </a:r>
            <a:br>
              <a:rPr lang="en-US" sz="3800" dirty="0">
                <a:solidFill>
                  <a:srgbClr val="002060"/>
                </a:solidFill>
                <a:latin typeface="+mn-lt"/>
              </a:rPr>
            </a:br>
            <a:endParaRPr lang="en-US" sz="1400" dirty="0">
              <a:solidFill>
                <a:srgbClr val="002060"/>
              </a:solidFill>
              <a:latin typeface="+mn-lt"/>
            </a:endParaRPr>
          </a:p>
          <a:p>
            <a:pPr algn="l"/>
            <a:endParaRPr lang="en-US" sz="3800" dirty="0">
              <a:solidFill>
                <a:srgbClr val="002060"/>
              </a:solidFill>
              <a:latin typeface="+mn-lt"/>
            </a:endParaRPr>
          </a:p>
          <a:p>
            <a:pPr algn="l"/>
            <a:r>
              <a:rPr lang="en-US" sz="3800" b="1" dirty="0">
                <a:solidFill>
                  <a:srgbClr val="002060"/>
                </a:solidFill>
                <a:latin typeface="+mn-lt"/>
              </a:rPr>
              <a:t>Jonah 2:8  </a:t>
            </a:r>
            <a:r>
              <a:rPr lang="en-US" sz="3800" dirty="0">
                <a:solidFill>
                  <a:srgbClr val="002060"/>
                </a:solidFill>
                <a:latin typeface="+mn-lt"/>
              </a:rPr>
              <a:t>| “Those who cling to worthless idols turn away from God’s love for them.</a:t>
            </a:r>
          </a:p>
          <a:p>
            <a:pPr algn="l"/>
            <a:endParaRPr lang="en-US" sz="3800" dirty="0">
              <a:solidFill>
                <a:srgbClr val="002060"/>
              </a:solidFill>
              <a:latin typeface="+mn-lt"/>
            </a:endParaRPr>
          </a:p>
          <a:p>
            <a:pPr algn="l"/>
            <a:r>
              <a:rPr lang="en-US" sz="3800" b="1" dirty="0">
                <a:solidFill>
                  <a:srgbClr val="002060"/>
                </a:solidFill>
                <a:latin typeface="+mn-lt"/>
              </a:rPr>
              <a:t>Isaiah 45:20  </a:t>
            </a:r>
            <a:r>
              <a:rPr lang="en-US" sz="3800" dirty="0">
                <a:solidFill>
                  <a:srgbClr val="002060"/>
                </a:solidFill>
                <a:latin typeface="+mn-lt"/>
              </a:rPr>
              <a:t>|  “Ignorant are those who trust in idols, who pray to gods that cannot save.”</a:t>
            </a:r>
          </a:p>
          <a:p>
            <a:pPr algn="l"/>
            <a:endParaRPr lang="en-US" sz="3800" dirty="0">
              <a:solidFill>
                <a:srgbClr val="002060"/>
              </a:solidFill>
              <a:latin typeface="+mn-lt"/>
            </a:endParaRPr>
          </a:p>
          <a:p>
            <a:pPr algn="l"/>
            <a:r>
              <a:rPr lang="en-US" sz="3800" b="1" dirty="0">
                <a:solidFill>
                  <a:srgbClr val="002060"/>
                </a:solidFill>
                <a:latin typeface="+mn-lt"/>
              </a:rPr>
              <a:t>Leviticus 19:4</a:t>
            </a:r>
            <a:r>
              <a:rPr lang="en-US" sz="3800" dirty="0">
                <a:solidFill>
                  <a:srgbClr val="002060"/>
                </a:solidFill>
                <a:latin typeface="+mn-lt"/>
              </a:rPr>
              <a:t>. |  ”Do not turn to idols or make other gods for yourselves. I am the LORD your God.”</a:t>
            </a:r>
          </a:p>
        </p:txBody>
      </p:sp>
    </p:spTree>
    <p:extLst>
      <p:ext uri="{BB962C8B-B14F-4D97-AF65-F5344CB8AC3E}">
        <p14:creationId xmlns:p14="http://schemas.microsoft.com/office/powerpoint/2010/main" val="415413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2053E4-DF42-0140-A488-4AA685383EF5}"/>
              </a:ext>
            </a:extLst>
          </p:cNvPr>
          <p:cNvSpPr txBox="1">
            <a:spLocks/>
          </p:cNvSpPr>
          <p:nvPr/>
        </p:nvSpPr>
        <p:spPr>
          <a:xfrm>
            <a:off x="751453" y="401315"/>
            <a:ext cx="11250342" cy="53748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C00000"/>
                </a:solidFill>
                <a:latin typeface="+mn-lt"/>
              </a:rPr>
              <a:t>We can’t have more of God and keep our idols</a:t>
            </a:r>
            <a:br>
              <a:rPr lang="en-US" sz="3800" dirty="0">
                <a:solidFill>
                  <a:srgbClr val="002060"/>
                </a:solidFill>
                <a:latin typeface="+mn-lt"/>
              </a:rPr>
            </a:br>
            <a:endParaRPr lang="en-US" sz="1400" dirty="0">
              <a:solidFill>
                <a:srgbClr val="002060"/>
              </a:solidFill>
              <a:latin typeface="+mn-lt"/>
            </a:endParaRPr>
          </a:p>
          <a:p>
            <a:pPr algn="l"/>
            <a:endParaRPr lang="en-US" sz="3800" dirty="0">
              <a:solidFill>
                <a:srgbClr val="002060"/>
              </a:solidFill>
              <a:latin typeface="+mn-lt"/>
            </a:endParaRPr>
          </a:p>
          <a:p>
            <a:pPr algn="l"/>
            <a:r>
              <a:rPr lang="en-US" sz="3800" b="1" dirty="0">
                <a:solidFill>
                  <a:srgbClr val="002060"/>
                </a:solidFill>
                <a:latin typeface="+mn-lt"/>
              </a:rPr>
              <a:t>Psalm 16:4  </a:t>
            </a:r>
            <a:r>
              <a:rPr lang="en-US" sz="3800" dirty="0">
                <a:solidFill>
                  <a:srgbClr val="002060"/>
                </a:solidFill>
                <a:latin typeface="+mn-lt"/>
              </a:rPr>
              <a:t>|  “Those who run after other gods will suffer more and more.”</a:t>
            </a:r>
          </a:p>
          <a:p>
            <a:pPr algn="l"/>
            <a:endParaRPr lang="en-US" sz="3800" dirty="0">
              <a:solidFill>
                <a:srgbClr val="002060"/>
              </a:solidFill>
              <a:latin typeface="+mn-lt"/>
            </a:endParaRPr>
          </a:p>
          <a:p>
            <a:pPr algn="l"/>
            <a:r>
              <a:rPr lang="en-US" sz="3800" b="1" dirty="0">
                <a:solidFill>
                  <a:srgbClr val="002060"/>
                </a:solidFill>
                <a:latin typeface="+mn-lt"/>
              </a:rPr>
              <a:t>Ps 135:18  </a:t>
            </a:r>
            <a:r>
              <a:rPr lang="en-US" sz="3800" dirty="0">
                <a:solidFill>
                  <a:srgbClr val="002060"/>
                </a:solidFill>
                <a:latin typeface="+mn-lt"/>
              </a:rPr>
              <a:t>|  “Those who make idols will be like them, lifeless and blind.”</a:t>
            </a:r>
          </a:p>
          <a:p>
            <a:pPr algn="l"/>
            <a:endParaRPr lang="en-US" sz="3800" dirty="0">
              <a:solidFill>
                <a:srgbClr val="002060"/>
              </a:solidFill>
              <a:latin typeface="+mn-lt"/>
            </a:endParaRPr>
          </a:p>
          <a:p>
            <a:pPr algn="l"/>
            <a:r>
              <a:rPr lang="en-US" sz="3800" b="1" dirty="0">
                <a:solidFill>
                  <a:srgbClr val="002060"/>
                </a:solidFill>
                <a:latin typeface="+mn-lt"/>
              </a:rPr>
              <a:t>Ex. 20:3  </a:t>
            </a:r>
            <a:r>
              <a:rPr lang="en-US" sz="3800" dirty="0">
                <a:solidFill>
                  <a:srgbClr val="002060"/>
                </a:solidFill>
                <a:latin typeface="+mn-lt"/>
              </a:rPr>
              <a:t>|  “You shall have no other gods before me.”</a:t>
            </a:r>
          </a:p>
          <a:p>
            <a:pPr algn="l"/>
            <a:br>
              <a:rPr lang="en-US" sz="3800" dirty="0">
                <a:solidFill>
                  <a:srgbClr val="002060"/>
                </a:solidFill>
                <a:latin typeface="+mn-lt"/>
              </a:rPr>
            </a:br>
            <a:br>
              <a:rPr lang="en-US" sz="3800" b="1" dirty="0">
                <a:solidFill>
                  <a:srgbClr val="002060"/>
                </a:solidFill>
              </a:rPr>
            </a:br>
            <a:endParaRPr lang="en-US" sz="3800" i="1" dirty="0">
              <a:solidFill>
                <a:srgbClr val="002060"/>
              </a:solidFill>
              <a:latin typeface="+mn-lt"/>
            </a:endParaRPr>
          </a:p>
        </p:txBody>
      </p:sp>
    </p:spTree>
    <p:extLst>
      <p:ext uri="{BB962C8B-B14F-4D97-AF65-F5344CB8AC3E}">
        <p14:creationId xmlns:p14="http://schemas.microsoft.com/office/powerpoint/2010/main" val="353961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br>
              <a:rPr lang="en-US" sz="4400" b="1" dirty="0">
                <a:solidFill>
                  <a:schemeClr val="accent1">
                    <a:lumMod val="50000"/>
                  </a:schemeClr>
                </a:solidFill>
              </a:rPr>
            </a:br>
            <a:r>
              <a:rPr lang="en-US" sz="5000" b="1" dirty="0">
                <a:solidFill>
                  <a:schemeClr val="accent1">
                    <a:lumMod val="50000"/>
                  </a:schemeClr>
                </a:solidFill>
              </a:rPr>
              <a:t> “The most important commandment . . Love the Lord your God with all your heart and with all your soul and with all your mind and with all your strength.’ </a:t>
            </a:r>
            <a:r>
              <a:rPr lang="en-US" sz="5000" b="1" u="sng" dirty="0">
                <a:solidFill>
                  <a:schemeClr val="accent1">
                    <a:lumMod val="50000"/>
                  </a:schemeClr>
                </a:solidFill>
              </a:rPr>
              <a:t>The second </a:t>
            </a:r>
            <a:r>
              <a:rPr lang="en-US" sz="5000" b="1" dirty="0">
                <a:solidFill>
                  <a:schemeClr val="accent1">
                    <a:lumMod val="50000"/>
                  </a:schemeClr>
                </a:solidFill>
              </a:rPr>
              <a:t>is this: ‘Love your neighbor as yourself.’</a:t>
            </a:r>
            <a:br>
              <a:rPr lang="en-US" sz="5000" b="1" dirty="0">
                <a:solidFill>
                  <a:schemeClr val="accent1">
                    <a:lumMod val="50000"/>
                  </a:schemeClr>
                </a:solidFill>
              </a:rPr>
            </a:br>
            <a:br>
              <a:rPr lang="en-US" sz="50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t>
            </a:r>
            <a:r>
              <a:rPr lang="en-US" sz="4000" b="1" dirty="0">
                <a:solidFill>
                  <a:schemeClr val="accent1">
                    <a:lumMod val="50000"/>
                  </a:schemeClr>
                </a:solidFill>
                <a:latin typeface="+mn-lt"/>
              </a:rPr>
              <a:t>Mark 12:29-30)</a:t>
            </a:r>
            <a:endParaRPr lang="en-US" sz="4200" b="1" dirty="0">
              <a:solidFill>
                <a:srgbClr val="FF6600"/>
              </a:solidFill>
              <a:latin typeface="+mn-lt"/>
            </a:endParaRPr>
          </a:p>
        </p:txBody>
      </p:sp>
    </p:spTree>
    <p:extLst>
      <p:ext uri="{BB962C8B-B14F-4D97-AF65-F5344CB8AC3E}">
        <p14:creationId xmlns:p14="http://schemas.microsoft.com/office/powerpoint/2010/main" val="181730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34786" y="788748"/>
            <a:ext cx="10417629" cy="1660537"/>
          </a:xfrm>
        </p:spPr>
        <p:txBody>
          <a:bodyPr anchor="t">
            <a:noAutofit/>
          </a:bodyPr>
          <a:lstStyle/>
          <a:p>
            <a:pPr algn="l"/>
            <a:r>
              <a:rPr lang="en-US" sz="5000" b="1" dirty="0">
                <a:solidFill>
                  <a:srgbClr val="002060"/>
                </a:solidFill>
                <a:latin typeface="+mn-lt"/>
              </a:rPr>
              <a:t>There are two types of idols:</a:t>
            </a:r>
            <a:br>
              <a:rPr lang="en-US" sz="5000" b="1" dirty="0">
                <a:solidFill>
                  <a:srgbClr val="002060"/>
                </a:solidFill>
                <a:latin typeface="+mn-lt"/>
              </a:rPr>
            </a:br>
            <a:br>
              <a:rPr lang="en-US" sz="5000" b="1" dirty="0">
                <a:solidFill>
                  <a:srgbClr val="002060"/>
                </a:solidFill>
                <a:latin typeface="+mn-lt"/>
              </a:rPr>
            </a:br>
            <a:r>
              <a:rPr lang="en-US" sz="5000" b="1" dirty="0">
                <a:solidFill>
                  <a:srgbClr val="002060"/>
                </a:solidFill>
                <a:latin typeface="+mn-lt"/>
              </a:rPr>
              <a:t>1. From the world to give you power and control like god.</a:t>
            </a:r>
            <a:br>
              <a:rPr lang="en-US" sz="5000" b="1" dirty="0">
                <a:solidFill>
                  <a:srgbClr val="002060"/>
                </a:solidFill>
                <a:latin typeface="+mn-lt"/>
              </a:rPr>
            </a:br>
            <a:br>
              <a:rPr lang="en-US" sz="5000" b="1" dirty="0">
                <a:solidFill>
                  <a:srgbClr val="002060"/>
                </a:solidFill>
                <a:latin typeface="+mn-lt"/>
              </a:rPr>
            </a:br>
            <a:r>
              <a:rPr lang="en-US" sz="5000" b="1" dirty="0">
                <a:solidFill>
                  <a:srgbClr val="002060"/>
                </a:solidFill>
                <a:latin typeface="+mn-lt"/>
              </a:rPr>
              <a:t>2. Things from God that you end up putting before God.</a:t>
            </a:r>
            <a:br>
              <a:rPr lang="en-US" sz="5000" b="1" dirty="0">
                <a:solidFill>
                  <a:srgbClr val="002060"/>
                </a:solidFill>
                <a:latin typeface="+mn-lt"/>
              </a:rPr>
            </a:br>
            <a:endParaRPr lang="en-US" sz="5000" b="1" dirty="0">
              <a:solidFill>
                <a:srgbClr val="002060"/>
              </a:solidFill>
              <a:latin typeface="+mn-lt"/>
            </a:endParaRPr>
          </a:p>
        </p:txBody>
      </p:sp>
    </p:spTree>
    <p:extLst>
      <p:ext uri="{BB962C8B-B14F-4D97-AF65-F5344CB8AC3E}">
        <p14:creationId xmlns:p14="http://schemas.microsoft.com/office/powerpoint/2010/main" val="136143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a:bodyPr>
          <a:lstStyle/>
          <a:p>
            <a:pPr algn="l"/>
            <a:br>
              <a:rPr lang="en-US" sz="4400" b="1" dirty="0">
                <a:solidFill>
                  <a:schemeClr val="accent1">
                    <a:lumMod val="50000"/>
                  </a:schemeClr>
                </a:solidFill>
              </a:rPr>
            </a:br>
            <a:r>
              <a:rPr lang="en-US" sz="5000" b="1" dirty="0">
                <a:solidFill>
                  <a:schemeClr val="accent1">
                    <a:lumMod val="50000"/>
                  </a:schemeClr>
                </a:solidFill>
              </a:rPr>
              <a:t>Yet I hold this against you: You have forsaken your first love. Remember the height from which you have fallen!</a:t>
            </a:r>
            <a:br>
              <a:rPr lang="en-US" sz="5000" b="1" dirty="0">
                <a:solidFill>
                  <a:schemeClr val="accent1">
                    <a:lumMod val="50000"/>
                  </a:schemeClr>
                </a:solidFill>
              </a:rPr>
            </a:br>
            <a:r>
              <a:rPr lang="en-US" sz="5000" b="1" dirty="0">
                <a:solidFill>
                  <a:schemeClr val="accent1">
                    <a:lumMod val="50000"/>
                  </a:schemeClr>
                </a:solidFill>
              </a:rPr>
              <a:t>[Find Me in your clutter again].</a:t>
            </a:r>
            <a:br>
              <a:rPr lang="en-US" sz="5000" b="1" dirty="0">
                <a:solidFill>
                  <a:schemeClr val="accent1">
                    <a:lumMod val="50000"/>
                  </a:schemeClr>
                </a:solidFill>
              </a:rPr>
            </a:br>
            <a:r>
              <a:rPr lang="en-US" sz="5000" b="1" dirty="0">
                <a:solidFill>
                  <a:srgbClr val="C00000"/>
                </a:solidFill>
              </a:rPr>
              <a:t>Repent and do the things you did at first.</a:t>
            </a:r>
            <a:br>
              <a:rPr lang="en-US" sz="5000" b="1" dirty="0">
                <a:solidFill>
                  <a:srgbClr val="C00000"/>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t>
            </a:r>
            <a:r>
              <a:rPr lang="en-US" sz="4000" b="1" dirty="0">
                <a:solidFill>
                  <a:schemeClr val="accent1">
                    <a:lumMod val="50000"/>
                  </a:schemeClr>
                </a:solidFill>
                <a:latin typeface="+mn-lt"/>
              </a:rPr>
              <a:t>Revelations 2:4-5)</a:t>
            </a:r>
            <a:endParaRPr lang="en-US" sz="4200" b="1" dirty="0">
              <a:solidFill>
                <a:srgbClr val="FF6600"/>
              </a:solidFill>
              <a:latin typeface="+mn-lt"/>
            </a:endParaRPr>
          </a:p>
        </p:txBody>
      </p:sp>
    </p:spTree>
    <p:extLst>
      <p:ext uri="{BB962C8B-B14F-4D97-AF65-F5344CB8AC3E}">
        <p14:creationId xmlns:p14="http://schemas.microsoft.com/office/powerpoint/2010/main" val="347619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002060"/>
                </a:solidFill>
                <a:latin typeface="+mn-lt"/>
              </a:rPr>
              <a:t>The closer God comes . . .</a:t>
            </a:r>
            <a:br>
              <a:rPr lang="en-US" sz="5000" b="1" dirty="0">
                <a:solidFill>
                  <a:srgbClr val="002060"/>
                </a:solidFill>
                <a:latin typeface="+mn-lt"/>
              </a:rPr>
            </a:br>
            <a:r>
              <a:rPr lang="en-US" sz="5000" b="1" dirty="0">
                <a:solidFill>
                  <a:srgbClr val="C00000"/>
                </a:solidFill>
                <a:latin typeface="+mn-lt"/>
              </a:rPr>
              <a:t>the greater the courage</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533739"/>
            <a:ext cx="10417629" cy="4324261"/>
          </a:xfrm>
          <a:prstGeom prst="rect">
            <a:avLst/>
          </a:prstGeom>
        </p:spPr>
        <p:txBody>
          <a:bodyPr wrap="square">
            <a:spAutoFit/>
          </a:bodyPr>
          <a:lstStyle/>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When </a:t>
            </a:r>
            <a:r>
              <a:rPr lang="en-US" sz="35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they saw the courage of </a:t>
            </a:r>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Peter and John and realized that they were unschooled, ordinary men, they were astonished and they took note that these men had been with Jesus. . . Peter and John replied, “Judge for yourselves whether it is right in God’s sight to obey you rather than God. For we cannot help speaking about what we have seen and heard.”  (4:13, 19-20)</a:t>
            </a:r>
          </a:p>
          <a:p>
            <a:endParaRPr lang="en-US" sz="3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60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34786" y="788748"/>
            <a:ext cx="10417629" cy="1660537"/>
          </a:xfrm>
        </p:spPr>
        <p:txBody>
          <a:bodyPr anchor="t">
            <a:noAutofit/>
          </a:bodyPr>
          <a:lstStyle/>
          <a:p>
            <a:pPr algn="l"/>
            <a:r>
              <a:rPr lang="en-US" sz="5000" b="1" dirty="0">
                <a:solidFill>
                  <a:srgbClr val="002060"/>
                </a:solidFill>
                <a:latin typeface="+mn-lt"/>
              </a:rPr>
              <a:t>Two Biblical Facts About Courage:</a:t>
            </a:r>
            <a:br>
              <a:rPr lang="en-US" sz="5000" b="1" dirty="0">
                <a:solidFill>
                  <a:srgbClr val="002060"/>
                </a:solidFill>
                <a:latin typeface="+mn-lt"/>
              </a:rPr>
            </a:br>
            <a:br>
              <a:rPr lang="en-US" sz="5000" b="1" dirty="0">
                <a:solidFill>
                  <a:srgbClr val="002060"/>
                </a:solidFill>
                <a:latin typeface="+mn-lt"/>
              </a:rPr>
            </a:br>
            <a:r>
              <a:rPr lang="en-US" sz="5000" b="1" dirty="0">
                <a:solidFill>
                  <a:srgbClr val="002060"/>
                </a:solidFill>
                <a:latin typeface="+mn-lt"/>
              </a:rPr>
              <a:t>1. Its what people see you do, not what you say or think.</a:t>
            </a:r>
            <a:br>
              <a:rPr lang="en-US" sz="5000" b="1" dirty="0">
                <a:solidFill>
                  <a:srgbClr val="002060"/>
                </a:solidFill>
                <a:latin typeface="+mn-lt"/>
              </a:rPr>
            </a:br>
            <a:br>
              <a:rPr lang="en-US" sz="5000" b="1" dirty="0">
                <a:solidFill>
                  <a:srgbClr val="002060"/>
                </a:solidFill>
                <a:latin typeface="+mn-lt"/>
              </a:rPr>
            </a:br>
            <a:r>
              <a:rPr lang="en-US" sz="5000" b="1" dirty="0">
                <a:solidFill>
                  <a:srgbClr val="002060"/>
                </a:solidFill>
                <a:latin typeface="+mn-lt"/>
              </a:rPr>
              <a:t>2. When you decide to be a witness of God instead of winner in this world.</a:t>
            </a:r>
          </a:p>
        </p:txBody>
      </p:sp>
    </p:spTree>
    <p:extLst>
      <p:ext uri="{BB962C8B-B14F-4D97-AF65-F5344CB8AC3E}">
        <p14:creationId xmlns:p14="http://schemas.microsoft.com/office/powerpoint/2010/main" val="178605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2053E4-DF42-0140-A488-4AA685383EF5}"/>
              </a:ext>
            </a:extLst>
          </p:cNvPr>
          <p:cNvSpPr txBox="1">
            <a:spLocks/>
          </p:cNvSpPr>
          <p:nvPr/>
        </p:nvSpPr>
        <p:spPr>
          <a:xfrm>
            <a:off x="2098244" y="1175657"/>
            <a:ext cx="9770295" cy="474940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baseline="30000" dirty="0">
                <a:solidFill>
                  <a:schemeClr val="accent1">
                    <a:lumMod val="50000"/>
                  </a:schemeClr>
                </a:solidFill>
              </a:rPr>
              <a:t>15 </a:t>
            </a:r>
            <a:r>
              <a:rPr lang="en-US" sz="4000" b="1" dirty="0">
                <a:solidFill>
                  <a:schemeClr val="accent1">
                    <a:lumMod val="50000"/>
                  </a:schemeClr>
                </a:solidFill>
              </a:rPr>
              <a:t>You killed the author of life, but God raised him from the dead. We are </a:t>
            </a:r>
            <a:r>
              <a:rPr lang="en-US" sz="4000" b="1" dirty="0">
                <a:solidFill>
                  <a:srgbClr val="C00000"/>
                </a:solidFill>
              </a:rPr>
              <a:t>witnesses</a:t>
            </a:r>
            <a:r>
              <a:rPr lang="en-US" sz="4000" b="1" dirty="0">
                <a:solidFill>
                  <a:schemeClr val="accent1">
                    <a:lumMod val="50000"/>
                  </a:schemeClr>
                </a:solidFill>
              </a:rPr>
              <a:t> of this.</a:t>
            </a:r>
          </a:p>
          <a:p>
            <a:pPr algn="l"/>
            <a:endParaRPr lang="en-US" sz="4000" b="1" dirty="0">
              <a:solidFill>
                <a:schemeClr val="accent1">
                  <a:lumMod val="50000"/>
                </a:schemeClr>
              </a:solidFill>
            </a:endParaRPr>
          </a:p>
          <a:p>
            <a:pPr algn="l"/>
            <a:r>
              <a:rPr lang="en-US" sz="4000" b="1" dirty="0">
                <a:solidFill>
                  <a:srgbClr val="C00000"/>
                </a:solidFill>
              </a:rPr>
              <a:t>“</a:t>
            </a:r>
            <a:r>
              <a:rPr lang="en-US" sz="4000" b="1" dirty="0" err="1">
                <a:solidFill>
                  <a:srgbClr val="C00000"/>
                </a:solidFill>
              </a:rPr>
              <a:t>Martus</a:t>
            </a:r>
            <a:r>
              <a:rPr lang="en-US" sz="4000" b="1" dirty="0">
                <a:solidFill>
                  <a:srgbClr val="C00000"/>
                </a:solidFill>
              </a:rPr>
              <a:t> / Martyr”</a:t>
            </a:r>
          </a:p>
          <a:p>
            <a:pPr algn="l"/>
            <a:r>
              <a:rPr lang="en-US" sz="4000" b="1" i="1" dirty="0">
                <a:solidFill>
                  <a:srgbClr val="C00000"/>
                </a:solidFill>
              </a:rPr>
              <a:t>a judicial term of testifying to the truth of what one has seen and knows under the penalty of death </a:t>
            </a:r>
            <a:r>
              <a:rPr lang="en-US" sz="4000" b="1" i="1" dirty="0">
                <a:solidFill>
                  <a:schemeClr val="accent1">
                    <a:lumMod val="50000"/>
                  </a:schemeClr>
                </a:solidFill>
              </a:rPr>
              <a:t>	</a:t>
            </a:r>
            <a:br>
              <a:rPr lang="en-US" sz="4000" b="1" dirty="0">
                <a:solidFill>
                  <a:schemeClr val="accent1">
                    <a:lumMod val="50000"/>
                  </a:schemeClr>
                </a:solidFill>
              </a:rPr>
            </a:br>
            <a:br>
              <a:rPr lang="en-US" sz="3800" dirty="0">
                <a:solidFill>
                  <a:srgbClr val="002060"/>
                </a:solidFill>
              </a:rPr>
            </a:br>
            <a:endParaRPr lang="en-US" sz="3800" i="1" dirty="0">
              <a:solidFill>
                <a:srgbClr val="002060"/>
              </a:solidFill>
              <a:latin typeface="+mn-lt"/>
            </a:endParaRPr>
          </a:p>
        </p:txBody>
      </p:sp>
      <p:sp>
        <p:nvSpPr>
          <p:cNvPr id="4" name="Rectangle 3">
            <a:extLst>
              <a:ext uri="{FF2B5EF4-FFF2-40B4-BE49-F238E27FC236}">
                <a16:creationId xmlns:a16="http://schemas.microsoft.com/office/drawing/2014/main" id="{D478C234-5BE4-6446-9BC6-25AE9F7AAE77}"/>
              </a:ext>
            </a:extLst>
          </p:cNvPr>
          <p:cNvSpPr/>
          <p:nvPr/>
        </p:nvSpPr>
        <p:spPr>
          <a:xfrm>
            <a:off x="858416" y="550171"/>
            <a:ext cx="951723" cy="57013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Aller Display" panose="02000503000000020003" pitchFamily="2" charset="77"/>
              </a:rPr>
              <a:t>J</a:t>
            </a:r>
          </a:p>
          <a:p>
            <a:pPr algn="ctr"/>
            <a:r>
              <a:rPr lang="en-US" sz="2600" b="1" dirty="0">
                <a:latin typeface="Aller Display" panose="02000503000000020003" pitchFamily="2" charset="77"/>
              </a:rPr>
              <a:t>E</a:t>
            </a:r>
          </a:p>
          <a:p>
            <a:pPr algn="ctr"/>
            <a:r>
              <a:rPr lang="en-US" sz="2600" b="1" dirty="0">
                <a:latin typeface="Aller Display" panose="02000503000000020003" pitchFamily="2" charset="77"/>
              </a:rPr>
              <a:t>S</a:t>
            </a:r>
          </a:p>
          <a:p>
            <a:pPr algn="ctr"/>
            <a:r>
              <a:rPr lang="en-US" sz="2600" b="1" dirty="0">
                <a:latin typeface="Aller Display" panose="02000503000000020003" pitchFamily="2" charset="77"/>
              </a:rPr>
              <a:t>U</a:t>
            </a:r>
          </a:p>
          <a:p>
            <a:pPr algn="ctr"/>
            <a:r>
              <a:rPr lang="en-US" sz="2600" b="1" dirty="0">
                <a:latin typeface="Aller Display" panose="02000503000000020003" pitchFamily="2" charset="77"/>
              </a:rPr>
              <a:t>S</a:t>
            </a:r>
          </a:p>
          <a:p>
            <a:pPr algn="ctr"/>
            <a:endParaRPr lang="en-US" sz="2600" b="1" dirty="0">
              <a:latin typeface="Aller Display" panose="02000503000000020003" pitchFamily="2" charset="77"/>
            </a:endParaRPr>
          </a:p>
          <a:p>
            <a:pPr algn="ctr"/>
            <a:r>
              <a:rPr lang="en-US" sz="2600" b="1" dirty="0">
                <a:latin typeface="Aller Display" panose="02000503000000020003" pitchFamily="2" charset="77"/>
              </a:rPr>
              <a:t>I</a:t>
            </a:r>
          </a:p>
          <a:p>
            <a:pPr algn="ctr"/>
            <a:r>
              <a:rPr lang="en-US" sz="2600" b="1" dirty="0">
                <a:latin typeface="Aller Display" panose="02000503000000020003" pitchFamily="2" charset="77"/>
              </a:rPr>
              <a:t>S</a:t>
            </a:r>
          </a:p>
          <a:p>
            <a:pPr algn="ctr"/>
            <a:endParaRPr lang="en-US" sz="2600" b="1" dirty="0">
              <a:latin typeface="Aller Display" panose="02000503000000020003" pitchFamily="2" charset="77"/>
            </a:endParaRPr>
          </a:p>
          <a:p>
            <a:pPr algn="ctr"/>
            <a:r>
              <a:rPr lang="en-US" sz="2600" b="1" dirty="0">
                <a:latin typeface="Aller Display" panose="02000503000000020003" pitchFamily="2" charset="77"/>
              </a:rPr>
              <a:t>L</a:t>
            </a:r>
          </a:p>
          <a:p>
            <a:pPr algn="ctr"/>
            <a:r>
              <a:rPr lang="en-US" sz="2600" b="1" dirty="0">
                <a:latin typeface="Aller Display" panose="02000503000000020003" pitchFamily="2" charset="77"/>
              </a:rPr>
              <a:t>I</a:t>
            </a:r>
          </a:p>
          <a:p>
            <a:pPr algn="ctr"/>
            <a:r>
              <a:rPr lang="en-US" sz="2600" b="1" dirty="0">
                <a:latin typeface="Aller Display" panose="02000503000000020003" pitchFamily="2" charset="77"/>
              </a:rPr>
              <a:t>F</a:t>
            </a:r>
          </a:p>
          <a:p>
            <a:pPr algn="ctr"/>
            <a:r>
              <a:rPr lang="en-US" sz="2600" b="1" dirty="0">
                <a:latin typeface="Aller Display" panose="02000503000000020003" pitchFamily="2" charset="77"/>
              </a:rPr>
              <a:t>E</a:t>
            </a:r>
          </a:p>
        </p:txBody>
      </p:sp>
    </p:spTree>
    <p:extLst>
      <p:ext uri="{BB962C8B-B14F-4D97-AF65-F5344CB8AC3E}">
        <p14:creationId xmlns:p14="http://schemas.microsoft.com/office/powerpoint/2010/main" val="142778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002060"/>
                </a:solidFill>
                <a:latin typeface="+mn-lt"/>
              </a:rPr>
              <a:t>The closer God comes . . .</a:t>
            </a:r>
            <a:br>
              <a:rPr lang="en-US" sz="5000" b="1" dirty="0">
                <a:solidFill>
                  <a:srgbClr val="002060"/>
                </a:solidFill>
                <a:latin typeface="+mn-lt"/>
              </a:rPr>
            </a:br>
            <a:r>
              <a:rPr lang="en-US" sz="5000" b="1" dirty="0">
                <a:solidFill>
                  <a:srgbClr val="C00000"/>
                </a:solidFill>
                <a:latin typeface="+mn-lt"/>
              </a:rPr>
              <a:t>the greater the peace</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533739"/>
            <a:ext cx="10773592" cy="4324261"/>
          </a:xfrm>
          <a:prstGeom prst="rect">
            <a:avLst/>
          </a:prstGeom>
        </p:spPr>
        <p:txBody>
          <a:bodyPr wrap="square">
            <a:spAutoFit/>
          </a:bodyPr>
          <a:lstStyle/>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know this, you and all the people of Israel: It is by the name of Jesus Christ of Nazareth, whom you crucified but whom God raised from the dead, that this man stands before you healed. He is “‘the stone you builders rejected,  which has become the cornerstone.’ Salvation is found in no one else, for there is no other name under heaven given to men by which we must be saved.”  (4:10-12)</a:t>
            </a:r>
          </a:p>
          <a:p>
            <a:endParaRPr lang="en-US" sz="3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29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87185" y="557770"/>
            <a:ext cx="10417629" cy="1660537"/>
          </a:xfrm>
        </p:spPr>
        <p:txBody>
          <a:bodyPr anchor="t">
            <a:noAutofit/>
          </a:bodyPr>
          <a:lstStyle/>
          <a:p>
            <a:pPr algn="l"/>
            <a:r>
              <a:rPr lang="en-US" sz="4500" b="1" dirty="0">
                <a:solidFill>
                  <a:srgbClr val="C00000"/>
                </a:solidFill>
                <a:latin typeface="+mn-lt"/>
              </a:rPr>
              <a:t>Lent is a time to declutter our souls.</a:t>
            </a:r>
            <a:br>
              <a:rPr lang="en-US" sz="4500" b="1" dirty="0">
                <a:solidFill>
                  <a:srgbClr val="C00000"/>
                </a:solidFill>
                <a:latin typeface="+mn-lt"/>
              </a:rPr>
            </a:br>
            <a:r>
              <a:rPr lang="en-US" sz="4500" b="1" dirty="0">
                <a:solidFill>
                  <a:srgbClr val="C00000"/>
                </a:solidFill>
                <a:latin typeface="+mn-lt"/>
              </a:rPr>
              <a:t>If spring cleaning is any indication,</a:t>
            </a:r>
            <a:br>
              <a:rPr lang="en-US" sz="4500" b="1" dirty="0">
                <a:solidFill>
                  <a:srgbClr val="C00000"/>
                </a:solidFill>
                <a:latin typeface="+mn-lt"/>
              </a:rPr>
            </a:br>
            <a:r>
              <a:rPr lang="en-US" sz="4500" b="1" dirty="0">
                <a:solidFill>
                  <a:srgbClr val="C00000"/>
                </a:solidFill>
                <a:latin typeface="+mn-lt"/>
              </a:rPr>
              <a:t>we have a really big problem!</a:t>
            </a:r>
            <a:br>
              <a:rPr lang="en-US" sz="5000" b="1" dirty="0">
                <a:solidFill>
                  <a:srgbClr val="C00000"/>
                </a:solidFill>
                <a:latin typeface="+mn-lt"/>
              </a:rPr>
            </a:br>
            <a:br>
              <a:rPr lang="en-US" sz="5000" b="1" dirty="0">
                <a:solidFill>
                  <a:srgbClr val="C00000"/>
                </a:solidFill>
                <a:latin typeface="+mn-lt"/>
              </a:rPr>
            </a:br>
            <a:br>
              <a:rPr lang="en-US" sz="5000" b="1" dirty="0">
                <a:solidFill>
                  <a:srgbClr val="C00000"/>
                </a:solidFill>
                <a:latin typeface="+mn-lt"/>
              </a:rPr>
            </a:br>
            <a:endParaRPr lang="en-US" sz="5000" b="1" dirty="0">
              <a:solidFill>
                <a:srgbClr val="C00000"/>
              </a:solidFill>
              <a:latin typeface="+mn-lt"/>
            </a:endParaRPr>
          </a:p>
        </p:txBody>
      </p:sp>
      <p:sp>
        <p:nvSpPr>
          <p:cNvPr id="3" name="Rectangle 2">
            <a:extLst>
              <a:ext uri="{FF2B5EF4-FFF2-40B4-BE49-F238E27FC236}">
                <a16:creationId xmlns:a16="http://schemas.microsoft.com/office/drawing/2014/main" id="{74763603-83D3-6744-A941-9029E8181659}"/>
              </a:ext>
            </a:extLst>
          </p:cNvPr>
          <p:cNvSpPr/>
          <p:nvPr/>
        </p:nvSpPr>
        <p:spPr>
          <a:xfrm>
            <a:off x="887185" y="2727775"/>
            <a:ext cx="10663753" cy="4324261"/>
          </a:xfrm>
          <a:prstGeom prst="rect">
            <a:avLst/>
          </a:prstGeom>
        </p:spPr>
        <p:txBody>
          <a:bodyPr wrap="square">
            <a:spAutoFit/>
          </a:bodyPr>
          <a:lstStyle/>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- 79% need to declutter but only 60% try each spring.</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- 25% of 2 car garages don’t have room for a car.</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There are 5x more storage facilities than Starbucks.</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average 10 year old has 238 toys &amp; plays with 12.</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 spend more on shoes, jewelry &amp; watches than education.</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 have more </a:t>
            </a:r>
            <a:r>
              <a:rPr lang="en-US" sz="3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tvs</a:t>
            </a:r>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than people in homes (on at least 8 </a:t>
            </a:r>
            <a:r>
              <a:rPr lang="en-US" sz="3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hrs</a:t>
            </a:r>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day)</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 spend 3,680 hours looking for 198,743 lost things in a lifetime.</a:t>
            </a:r>
          </a:p>
          <a:p>
            <a:r>
              <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 spend $1.2 trillion annually on stuff we don’t need.</a:t>
            </a:r>
            <a:endPar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37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34786" y="788748"/>
            <a:ext cx="10417629" cy="1660537"/>
          </a:xfrm>
        </p:spPr>
        <p:txBody>
          <a:bodyPr anchor="t">
            <a:noAutofit/>
          </a:bodyPr>
          <a:lstStyle/>
          <a:p>
            <a:pPr algn="l"/>
            <a:r>
              <a:rPr lang="en-US" sz="5000" b="1" dirty="0">
                <a:solidFill>
                  <a:srgbClr val="002060"/>
                </a:solidFill>
                <a:latin typeface="+mn-lt"/>
              </a:rPr>
              <a:t>Don’t confuse comfort and peace.</a:t>
            </a:r>
            <a:br>
              <a:rPr lang="en-US" sz="5000" b="1" dirty="0">
                <a:solidFill>
                  <a:srgbClr val="002060"/>
                </a:solidFill>
                <a:latin typeface="+mn-lt"/>
              </a:rPr>
            </a:br>
            <a:r>
              <a:rPr lang="en-US" sz="5000" b="1" dirty="0">
                <a:solidFill>
                  <a:srgbClr val="002060"/>
                </a:solidFill>
                <a:latin typeface="+mn-lt"/>
              </a:rPr>
              <a:t>The world can give you comfort.</a:t>
            </a:r>
            <a:br>
              <a:rPr lang="en-US" sz="5000" b="1" dirty="0">
                <a:solidFill>
                  <a:srgbClr val="002060"/>
                </a:solidFill>
                <a:latin typeface="+mn-lt"/>
              </a:rPr>
            </a:br>
            <a:r>
              <a:rPr lang="en-US" sz="5000" b="1" dirty="0">
                <a:solidFill>
                  <a:srgbClr val="002060"/>
                </a:solidFill>
                <a:latin typeface="+mn-lt"/>
              </a:rPr>
              <a:t>It can never give you peace.</a:t>
            </a:r>
            <a:br>
              <a:rPr lang="en-US" sz="5000" b="1" dirty="0">
                <a:solidFill>
                  <a:srgbClr val="002060"/>
                </a:solidFill>
                <a:latin typeface="+mn-lt"/>
              </a:rPr>
            </a:br>
            <a:br>
              <a:rPr lang="en-US" sz="5000" b="1" dirty="0">
                <a:solidFill>
                  <a:srgbClr val="002060"/>
                </a:solidFill>
                <a:latin typeface="+mn-lt"/>
              </a:rPr>
            </a:br>
            <a:endParaRPr lang="en-US" sz="5000" b="1" dirty="0">
              <a:solidFill>
                <a:srgbClr val="002060"/>
              </a:solidFill>
              <a:latin typeface="+mn-lt"/>
            </a:endParaRPr>
          </a:p>
        </p:txBody>
      </p:sp>
      <p:sp>
        <p:nvSpPr>
          <p:cNvPr id="3" name="Rectangle 2">
            <a:extLst>
              <a:ext uri="{FF2B5EF4-FFF2-40B4-BE49-F238E27FC236}">
                <a16:creationId xmlns:a16="http://schemas.microsoft.com/office/drawing/2014/main" id="{74763603-83D3-6744-A941-9029E8181659}"/>
              </a:ext>
            </a:extLst>
          </p:cNvPr>
          <p:cNvSpPr/>
          <p:nvPr/>
        </p:nvSpPr>
        <p:spPr>
          <a:xfrm>
            <a:off x="734786" y="3670052"/>
            <a:ext cx="9927772" cy="1477328"/>
          </a:xfrm>
          <a:prstGeom prst="rect">
            <a:avLst/>
          </a:prstGeom>
        </p:spPr>
        <p:txBody>
          <a:bodyPr wrap="square">
            <a:spAutoFit/>
          </a:bodyPr>
          <a:lstStyle/>
          <a:p>
            <a:r>
              <a:rPr lang="en-US" sz="5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Time to do some house cleaning!</a:t>
            </a:r>
          </a:p>
          <a:p>
            <a:endParaRPr lang="en-US" sz="4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71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34786" y="788748"/>
            <a:ext cx="10417629" cy="1660537"/>
          </a:xfrm>
        </p:spPr>
        <p:txBody>
          <a:bodyPr anchor="t">
            <a:noAutofit/>
          </a:bodyPr>
          <a:lstStyle/>
          <a:p>
            <a:pPr algn="l"/>
            <a:r>
              <a:rPr lang="en-US" sz="5000" b="1" dirty="0">
                <a:solidFill>
                  <a:srgbClr val="002060"/>
                </a:solidFill>
                <a:latin typeface="+mn-lt"/>
              </a:rPr>
              <a:t>Jesus loves this world.</a:t>
            </a:r>
            <a:br>
              <a:rPr lang="en-US" sz="5000" b="1" dirty="0">
                <a:solidFill>
                  <a:srgbClr val="002060"/>
                </a:solidFill>
                <a:latin typeface="+mn-lt"/>
              </a:rPr>
            </a:br>
            <a:r>
              <a:rPr lang="en-US" sz="5000" b="1" dirty="0">
                <a:solidFill>
                  <a:srgbClr val="002060"/>
                </a:solidFill>
                <a:latin typeface="+mn-lt"/>
              </a:rPr>
              <a:t>This world is falling apart.</a:t>
            </a:r>
            <a:br>
              <a:rPr lang="en-US" sz="5000" b="1" dirty="0">
                <a:solidFill>
                  <a:srgbClr val="002060"/>
                </a:solidFill>
                <a:latin typeface="+mn-lt"/>
              </a:rPr>
            </a:br>
            <a:r>
              <a:rPr lang="en-US" sz="5000" b="1" dirty="0">
                <a:solidFill>
                  <a:srgbClr val="002060"/>
                </a:solidFill>
                <a:latin typeface="+mn-lt"/>
              </a:rPr>
              <a:t>Its idols are failing.</a:t>
            </a:r>
            <a:br>
              <a:rPr lang="en-US" sz="5000" b="1" dirty="0">
                <a:solidFill>
                  <a:srgbClr val="002060"/>
                </a:solidFill>
                <a:latin typeface="+mn-lt"/>
              </a:rPr>
            </a:br>
            <a:r>
              <a:rPr lang="en-US" sz="5000" b="1" dirty="0">
                <a:solidFill>
                  <a:srgbClr val="002060"/>
                </a:solidFill>
                <a:latin typeface="+mn-lt"/>
              </a:rPr>
              <a:t>If you want the </a:t>
            </a:r>
            <a:r>
              <a:rPr lang="en-US" sz="5000" b="1" dirty="0">
                <a:solidFill>
                  <a:srgbClr val="C00000"/>
                </a:solidFill>
                <a:latin typeface="+mn-lt"/>
              </a:rPr>
              <a:t>peace</a:t>
            </a:r>
            <a:r>
              <a:rPr lang="en-US" sz="5000" b="1" dirty="0">
                <a:solidFill>
                  <a:srgbClr val="002060"/>
                </a:solidFill>
                <a:latin typeface="+mn-lt"/>
              </a:rPr>
              <a:t> of God,</a:t>
            </a:r>
            <a:br>
              <a:rPr lang="en-US" sz="5000" b="1" dirty="0">
                <a:solidFill>
                  <a:srgbClr val="002060"/>
                </a:solidFill>
                <a:latin typeface="+mn-lt"/>
              </a:rPr>
            </a:br>
            <a:r>
              <a:rPr lang="en-US" sz="5000" b="1" dirty="0">
                <a:solidFill>
                  <a:srgbClr val="002060"/>
                </a:solidFill>
                <a:latin typeface="+mn-lt"/>
              </a:rPr>
              <a:t>reject the </a:t>
            </a:r>
            <a:r>
              <a:rPr lang="en-US" sz="5000" b="1" dirty="0">
                <a:solidFill>
                  <a:srgbClr val="C00000"/>
                </a:solidFill>
                <a:latin typeface="+mn-lt"/>
              </a:rPr>
              <a:t>comfort</a:t>
            </a:r>
            <a:r>
              <a:rPr lang="en-US" sz="5000" b="1" dirty="0">
                <a:solidFill>
                  <a:srgbClr val="002060"/>
                </a:solidFill>
                <a:latin typeface="+mn-lt"/>
              </a:rPr>
              <a:t> of this world.</a:t>
            </a:r>
          </a:p>
        </p:txBody>
      </p:sp>
      <p:sp>
        <p:nvSpPr>
          <p:cNvPr id="3" name="Rectangle 2">
            <a:extLst>
              <a:ext uri="{FF2B5EF4-FFF2-40B4-BE49-F238E27FC236}">
                <a16:creationId xmlns:a16="http://schemas.microsoft.com/office/drawing/2014/main" id="{74763603-83D3-6744-A941-9029E8181659}"/>
              </a:ext>
            </a:extLst>
          </p:cNvPr>
          <p:cNvSpPr/>
          <p:nvPr/>
        </p:nvSpPr>
        <p:spPr>
          <a:xfrm>
            <a:off x="734786" y="5088713"/>
            <a:ext cx="9927772" cy="1323439"/>
          </a:xfrm>
          <a:prstGeom prst="rect">
            <a:avLst/>
          </a:prstGeom>
        </p:spPr>
        <p:txBody>
          <a:bodyPr wrap="square">
            <a:spAutoFit/>
          </a:bodyPr>
          <a:lstStyle/>
          <a:p>
            <a:r>
              <a:rPr lang="en-US" sz="40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Have some courage &amp; do some spring cleaning.</a:t>
            </a:r>
          </a:p>
          <a:p>
            <a:endParaRPr lang="en-US" sz="4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54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C00000"/>
                </a:solidFill>
                <a:latin typeface="+mn-lt"/>
              </a:rPr>
              <a:t>The closer God comes, the more “spring cleaning” we have to do.</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3785652"/>
          </a:xfrm>
          <a:prstGeom prst="rect">
            <a:avLst/>
          </a:prstGeom>
        </p:spPr>
        <p:txBody>
          <a:bodyPr wrap="square">
            <a:spAutoFit/>
          </a:bodyPr>
          <a:lstStyle/>
          <a:p>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Matthew 21:12-13 | Jesus At The Temple</a:t>
            </a:r>
          </a:p>
          <a:p>
            <a:endPar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Jesus entered the temple area and drove out all who were buying and selling there. . .  “It is written,” he said to them, “ ‘My house will be called a house of prayer,’ but you are making it a ‘den of robbers.’” </a:t>
            </a:r>
          </a:p>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52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C00000"/>
                </a:solidFill>
                <a:latin typeface="+mn-lt"/>
              </a:rPr>
              <a:t>The closer God comes, the more “spring cleaning” we have to do.</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2246769"/>
          </a:xfrm>
          <a:prstGeom prst="rect">
            <a:avLst/>
          </a:prstGeom>
        </p:spPr>
        <p:txBody>
          <a:bodyPr wrap="square">
            <a:spAutoFit/>
          </a:bodyPr>
          <a:lstStyle/>
          <a:p>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Acts 1:8  |  Near The Temple</a:t>
            </a:r>
          </a:p>
          <a:p>
            <a:endPar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But you will receive power when the Holy Spirit has come upon you, and you will be my witnesses in Jerusalem . . .</a:t>
            </a:r>
            <a:endParaRPr lang="en-US" sz="35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7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C00000"/>
                </a:solidFill>
                <a:latin typeface="+mn-lt"/>
              </a:rPr>
              <a:t>The closer God comes, the more “spring cleaning” we have to do.</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3323987"/>
          </a:xfrm>
          <a:prstGeom prst="rect">
            <a:avLst/>
          </a:prstGeom>
        </p:spPr>
        <p:txBody>
          <a:bodyPr wrap="square">
            <a:spAutoFit/>
          </a:bodyPr>
          <a:lstStyle/>
          <a:p>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Acts 2:32-33 |  Southern Steps To The Temple</a:t>
            </a:r>
          </a:p>
          <a:p>
            <a:endPar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God has raised this Jesus to life, and we are all witnesses of the fact. Exalted to the right hand of God, he has received from the Father the promised Holy Spirit and has poured out what you now see and hear.</a:t>
            </a:r>
          </a:p>
        </p:txBody>
      </p:sp>
    </p:spTree>
    <p:extLst>
      <p:ext uri="{BB962C8B-B14F-4D97-AF65-F5344CB8AC3E}">
        <p14:creationId xmlns:p14="http://schemas.microsoft.com/office/powerpoint/2010/main" val="115202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C00000"/>
                </a:solidFill>
                <a:latin typeface="+mn-lt"/>
              </a:rPr>
              <a:t>The closer God comes, the more “spring cleaning” we have to do.</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3862596"/>
          </a:xfrm>
          <a:prstGeom prst="rect">
            <a:avLst/>
          </a:prstGeom>
        </p:spPr>
        <p:txBody>
          <a:bodyPr wrap="square">
            <a:spAutoFit/>
          </a:bodyPr>
          <a:lstStyle/>
          <a:p>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Acts 3:15-16 |  Inside The Temple Grounds</a:t>
            </a:r>
          </a:p>
          <a:p>
            <a:endParaRPr lang="en-US" sz="3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You killed the author of life, but God raised him from the dead. We are witnesses of this. . . It is Jesus’ name and the faith that comes through him that has given this complete healing to this man, as you can all see. </a:t>
            </a:r>
          </a:p>
          <a:p>
            <a:endPar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89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a:extLst>
              <a:ext uri="{FF2B5EF4-FFF2-40B4-BE49-F238E27FC236}">
                <a16:creationId xmlns:a16="http://schemas.microsoft.com/office/drawing/2014/main" id="{9E856562-E218-834E-9DCB-1EAF650A7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15" y="-1035488"/>
            <a:ext cx="11186160" cy="85575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384FC1D-07D6-784D-AEA0-C8E3B285FEDE}"/>
              </a:ext>
            </a:extLst>
          </p:cNvPr>
          <p:cNvSpPr/>
          <p:nvPr/>
        </p:nvSpPr>
        <p:spPr>
          <a:xfrm>
            <a:off x="728663" y="-544032"/>
            <a:ext cx="6072187" cy="1972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645762-D849-C641-8B77-A5336EC40EBF}"/>
              </a:ext>
            </a:extLst>
          </p:cNvPr>
          <p:cNvSpPr/>
          <p:nvPr/>
        </p:nvSpPr>
        <p:spPr>
          <a:xfrm>
            <a:off x="8263375" y="5477981"/>
            <a:ext cx="3768470" cy="192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FA39B3-3F6D-0D47-A8E8-CFAE19CE358C}"/>
              </a:ext>
            </a:extLst>
          </p:cNvPr>
          <p:cNvSpPr/>
          <p:nvPr/>
        </p:nvSpPr>
        <p:spPr>
          <a:xfrm>
            <a:off x="728663" y="1541233"/>
            <a:ext cx="1000126" cy="1400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48C7E-927F-3E48-AFD9-D024DB873BF1}"/>
              </a:ext>
            </a:extLst>
          </p:cNvPr>
          <p:cNvSpPr/>
          <p:nvPr/>
        </p:nvSpPr>
        <p:spPr>
          <a:xfrm>
            <a:off x="6576440" y="-666751"/>
            <a:ext cx="2281810" cy="1540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B2BE50-DAB8-9845-9F3F-96E818DB10D4}"/>
              </a:ext>
            </a:extLst>
          </p:cNvPr>
          <p:cNvSpPr txBox="1"/>
          <p:nvPr/>
        </p:nvSpPr>
        <p:spPr>
          <a:xfrm>
            <a:off x="660988" y="70471"/>
            <a:ext cx="10029825" cy="1015663"/>
          </a:xfrm>
          <a:prstGeom prst="rect">
            <a:avLst/>
          </a:prstGeom>
          <a:noFill/>
        </p:spPr>
        <p:txBody>
          <a:bodyPr wrap="square" rtlCol="0">
            <a:spAutoFit/>
          </a:bodyPr>
          <a:lstStyle/>
          <a:p>
            <a:r>
              <a:rPr lang="en-US" sz="4000" dirty="0"/>
              <a:t>Acts 2		Acts 3		Acts 4</a:t>
            </a:r>
          </a:p>
          <a:p>
            <a:r>
              <a:rPr lang="en-US" i="1" dirty="0"/>
              <a:t>(The Southern Steps)    	(The Beautiful Gate)       (The Hall Of Hewn Stones)</a:t>
            </a:r>
          </a:p>
        </p:txBody>
      </p:sp>
      <p:cxnSp>
        <p:nvCxnSpPr>
          <p:cNvPr id="5" name="Straight Arrow Connector 4">
            <a:extLst>
              <a:ext uri="{FF2B5EF4-FFF2-40B4-BE49-F238E27FC236}">
                <a16:creationId xmlns:a16="http://schemas.microsoft.com/office/drawing/2014/main" id="{7551346A-CCAF-514E-AC1B-746D4FC9505F}"/>
              </a:ext>
            </a:extLst>
          </p:cNvPr>
          <p:cNvCxnSpPr>
            <a:cxnSpLocks/>
          </p:cNvCxnSpPr>
          <p:nvPr/>
        </p:nvCxnSpPr>
        <p:spPr>
          <a:xfrm>
            <a:off x="1228726" y="1223052"/>
            <a:ext cx="228599" cy="2420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2B669D-EC5D-9448-BEF2-F5DD24096E17}"/>
              </a:ext>
            </a:extLst>
          </p:cNvPr>
          <p:cNvCxnSpPr>
            <a:cxnSpLocks/>
          </p:cNvCxnSpPr>
          <p:nvPr/>
        </p:nvCxnSpPr>
        <p:spPr>
          <a:xfrm>
            <a:off x="4557713" y="1223052"/>
            <a:ext cx="2586037" cy="2205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EF25684-C4EE-3E4F-9EF6-EA441F8DBC23}"/>
              </a:ext>
            </a:extLst>
          </p:cNvPr>
          <p:cNvCxnSpPr>
            <a:cxnSpLocks/>
          </p:cNvCxnSpPr>
          <p:nvPr/>
        </p:nvCxnSpPr>
        <p:spPr>
          <a:xfrm>
            <a:off x="7046216" y="1223052"/>
            <a:ext cx="97534" cy="1148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6A8609-DB2D-A844-9570-3C149BE6D876}"/>
              </a:ext>
            </a:extLst>
          </p:cNvPr>
          <p:cNvSpPr/>
          <p:nvPr/>
        </p:nvSpPr>
        <p:spPr>
          <a:xfrm>
            <a:off x="8470607" y="5251790"/>
            <a:ext cx="2332626" cy="1631216"/>
          </a:xfrm>
          <a:prstGeom prst="rect">
            <a:avLst/>
          </a:prstGeom>
        </p:spPr>
        <p:txBody>
          <a:bodyPr wrap="none">
            <a:spAutoFit/>
          </a:bodyPr>
          <a:lstStyle/>
          <a:p>
            <a:r>
              <a:rPr lang="en-US" sz="4000" dirty="0"/>
              <a:t>Acts 1</a:t>
            </a:r>
          </a:p>
          <a:p>
            <a:r>
              <a:rPr lang="en-US" sz="2000" i="1" dirty="0"/>
              <a:t>The Mount Of Olives</a:t>
            </a:r>
          </a:p>
          <a:p>
            <a:endParaRPr lang="en-US" sz="4000" dirty="0"/>
          </a:p>
        </p:txBody>
      </p:sp>
      <p:cxnSp>
        <p:nvCxnSpPr>
          <p:cNvPr id="17" name="Straight Arrow Connector 16">
            <a:extLst>
              <a:ext uri="{FF2B5EF4-FFF2-40B4-BE49-F238E27FC236}">
                <a16:creationId xmlns:a16="http://schemas.microsoft.com/office/drawing/2014/main" id="{89D7C4CB-DFD5-C44F-B848-795F1BF20537}"/>
              </a:ext>
            </a:extLst>
          </p:cNvPr>
          <p:cNvCxnSpPr>
            <a:cxnSpLocks/>
          </p:cNvCxnSpPr>
          <p:nvPr/>
        </p:nvCxnSpPr>
        <p:spPr>
          <a:xfrm>
            <a:off x="9636920" y="6167919"/>
            <a:ext cx="510690" cy="404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12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002060"/>
                </a:solidFill>
                <a:latin typeface="+mn-lt"/>
              </a:rPr>
              <a:t>The closer God comes . . .</a:t>
            </a:r>
            <a:br>
              <a:rPr lang="en-US" sz="5000" b="1" dirty="0">
                <a:solidFill>
                  <a:srgbClr val="002060"/>
                </a:solidFill>
                <a:latin typeface="+mn-lt"/>
              </a:rPr>
            </a:br>
            <a:r>
              <a:rPr lang="en-US" sz="5000" b="1" dirty="0">
                <a:solidFill>
                  <a:srgbClr val="C00000"/>
                </a:solidFill>
                <a:latin typeface="+mn-lt"/>
              </a:rPr>
              <a:t>the greater the healing</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3170099"/>
          </a:xfrm>
          <a:prstGeom prst="rect">
            <a:avLst/>
          </a:prstGeom>
        </p:spPr>
        <p:txBody>
          <a:bodyPr wrap="square">
            <a:spAutoFit/>
          </a:bodyPr>
          <a:lstStyle/>
          <a:p>
            <a:r>
              <a:rPr lang="en-US" sz="4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 further threats they let them go. They could not decide how to punish them, because all the people were praising God for what had happened. For the man who was miraculously healed was over forty years old.  (4:21-22)</a:t>
            </a:r>
          </a:p>
        </p:txBody>
      </p:sp>
    </p:spTree>
    <p:extLst>
      <p:ext uri="{BB962C8B-B14F-4D97-AF65-F5344CB8AC3E}">
        <p14:creationId xmlns:p14="http://schemas.microsoft.com/office/powerpoint/2010/main" val="357602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5028" y="736189"/>
            <a:ext cx="10417629" cy="1660537"/>
          </a:xfrm>
        </p:spPr>
        <p:txBody>
          <a:bodyPr anchor="t">
            <a:noAutofit/>
          </a:bodyPr>
          <a:lstStyle/>
          <a:p>
            <a:pPr algn="l"/>
            <a:r>
              <a:rPr lang="en-US" sz="5000" b="1" dirty="0">
                <a:solidFill>
                  <a:srgbClr val="002060"/>
                </a:solidFill>
                <a:latin typeface="+mn-lt"/>
              </a:rPr>
              <a:t>The closer God comes . . .</a:t>
            </a:r>
            <a:br>
              <a:rPr lang="en-US" sz="5000" b="1" dirty="0">
                <a:solidFill>
                  <a:srgbClr val="002060"/>
                </a:solidFill>
                <a:latin typeface="+mn-lt"/>
              </a:rPr>
            </a:br>
            <a:r>
              <a:rPr lang="en-US" sz="5000" b="1" dirty="0">
                <a:solidFill>
                  <a:srgbClr val="C00000"/>
                </a:solidFill>
                <a:latin typeface="+mn-lt"/>
              </a:rPr>
              <a:t>the greater the confrontation</a:t>
            </a:r>
          </a:p>
        </p:txBody>
      </p:sp>
      <p:sp>
        <p:nvSpPr>
          <p:cNvPr id="3" name="Rectangle 2">
            <a:extLst>
              <a:ext uri="{FF2B5EF4-FFF2-40B4-BE49-F238E27FC236}">
                <a16:creationId xmlns:a16="http://schemas.microsoft.com/office/drawing/2014/main" id="{74763603-83D3-6744-A941-9029E8181659}"/>
              </a:ext>
            </a:extLst>
          </p:cNvPr>
          <p:cNvSpPr/>
          <p:nvPr/>
        </p:nvSpPr>
        <p:spPr>
          <a:xfrm>
            <a:off x="1045028" y="2797824"/>
            <a:ext cx="10417629" cy="3323987"/>
          </a:xfrm>
          <a:prstGeom prst="rect">
            <a:avLst/>
          </a:prstGeom>
        </p:spPr>
        <p:txBody>
          <a:bodyPr wrap="square">
            <a:spAutoFit/>
          </a:bodyPr>
          <a:lstStyle/>
          <a:p>
            <a:r>
              <a:rPr lang="en-US" sz="3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next day the rulers, elders and teachers of the law met in Jerusalem. Annas the high priest was there, and so were Caiaphas, John, Alexander and the other men of the high priest’s family. They had Peter and John brought before them and began to question them: “By what power or what name did you do this?”  (4:5-7)</a:t>
            </a:r>
          </a:p>
        </p:txBody>
      </p:sp>
    </p:spTree>
    <p:extLst>
      <p:ext uri="{BB962C8B-B14F-4D97-AF65-F5344CB8AC3E}">
        <p14:creationId xmlns:p14="http://schemas.microsoft.com/office/powerpoint/2010/main" val="345667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9226</TotalTime>
  <Words>1767</Words>
  <Application>Microsoft Office PowerPoint</Application>
  <PresentationFormat>Widescreen</PresentationFormat>
  <Paragraphs>177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“When God comes closer” What we have to do right now! Acts 4:1-22</vt:lpstr>
      <vt:lpstr>Lent is a time to declutter our souls. If spring cleaning is any indication, we have a really big problem!   </vt:lpstr>
      <vt:lpstr>The closer God comes, the more “spring cleaning” we have to do.</vt:lpstr>
      <vt:lpstr>The closer God comes, the more “spring cleaning” we have to do.</vt:lpstr>
      <vt:lpstr>The closer God comes, the more “spring cleaning” we have to do.</vt:lpstr>
      <vt:lpstr>The closer God comes, the more “spring cleaning” we have to do.</vt:lpstr>
      <vt:lpstr>PowerPoint Presentation</vt:lpstr>
      <vt:lpstr>The closer God comes . . . the greater the healing</vt:lpstr>
      <vt:lpstr>The closer God comes . . . the greater the confrontation</vt:lpstr>
      <vt:lpstr> “‘These people honor me with their lips,  but their hearts are far from me.  They worship me in vain;  their teachings are but rules taught by men.’       (Matthew 15:8) (Isaiah 29:13-16)</vt:lpstr>
      <vt:lpstr>PowerPoint Presentation</vt:lpstr>
      <vt:lpstr>PowerPoint Presentation</vt:lpstr>
      <vt:lpstr>  “The most important commandment . . Love the Lord your God with all your heart and with all your soul and with all your mind and with all your strength.’ The second is this: ‘Love your neighbor as yourself.’        (Mark 12:29-30)</vt:lpstr>
      <vt:lpstr>There are two types of idols:  1. From the world to give you power and control like god.  2. Things from God that you end up putting before God. </vt:lpstr>
      <vt:lpstr> Yet I hold this against you: You have forsaken your first love. Remember the height from which you have fallen! [Find Me in your clutter again]. Repent and do the things you did at first.        (Revelations 2:4-5)</vt:lpstr>
      <vt:lpstr>The closer God comes . . . the greater the courage</vt:lpstr>
      <vt:lpstr>Two Biblical Facts About Courage:  1. Its what people see you do, not what you say or think.  2. When you decide to be a witness of God instead of winner in this world.</vt:lpstr>
      <vt:lpstr>PowerPoint Presentation</vt:lpstr>
      <vt:lpstr>The closer God comes . . . the greater the peace</vt:lpstr>
      <vt:lpstr>Don’t confuse comfort and peace. The world can give you comfort. It can never give you peace.  </vt:lpstr>
      <vt:lpstr>Jesus loves this world. This world is falling apart. Its idols are failing. If you want the peace of God, reject the comfort of this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LEGACY</dc:title>
  <dc:creator>Shawn Franco</dc:creator>
  <cp:lastModifiedBy>Shawn Franco</cp:lastModifiedBy>
  <cp:revision>31</cp:revision>
  <dcterms:created xsi:type="dcterms:W3CDTF">2021-10-01T20:06:41Z</dcterms:created>
  <dcterms:modified xsi:type="dcterms:W3CDTF">2022-03-20T15:59:10Z</dcterms:modified>
</cp:coreProperties>
</file>