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3" r:id="rId2"/>
    <p:sldId id="499" r:id="rId3"/>
    <p:sldId id="517" r:id="rId4"/>
    <p:sldId id="500" r:id="rId5"/>
    <p:sldId id="501" r:id="rId6"/>
    <p:sldId id="468" r:id="rId7"/>
    <p:sldId id="474" r:id="rId8"/>
    <p:sldId id="502" r:id="rId9"/>
    <p:sldId id="503" r:id="rId10"/>
    <p:sldId id="504" r:id="rId11"/>
    <p:sldId id="516" r:id="rId12"/>
    <p:sldId id="505" r:id="rId13"/>
    <p:sldId id="451" r:id="rId14"/>
    <p:sldId id="506" r:id="rId15"/>
    <p:sldId id="510" r:id="rId16"/>
    <p:sldId id="509" r:id="rId17"/>
    <p:sldId id="508" r:id="rId18"/>
    <p:sldId id="507" r:id="rId19"/>
    <p:sldId id="512" r:id="rId20"/>
    <p:sldId id="515" r:id="rId21"/>
    <p:sldId id="514" r:id="rId22"/>
    <p:sldId id="496" r:id="rId23"/>
    <p:sldId id="519" r:id="rId24"/>
    <p:sldId id="5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F722D-CED9-4C4B-8784-FCADA932263F}" v="70" dt="2022-02-27T12:39:41.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56989"/>
  </p:normalViewPr>
  <p:slideViewPr>
    <p:cSldViewPr snapToGrid="0" showGuides="1">
      <p:cViewPr varScale="1">
        <p:scale>
          <a:sx n="61" d="100"/>
          <a:sy n="61" d="100"/>
        </p:scale>
        <p:origin x="264" y="192"/>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DAC50-5095-4968-915D-AE9B806413F4}" type="datetimeFigureOut">
              <a:rPr lang="en-US" smtClean="0"/>
              <a:t>2/27/22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6276A-6EB4-4BF7-BAE1-8D41B2C2040E}" type="slidenum">
              <a:rPr lang="en-US" smtClean="0"/>
              <a:t>‹#›</a:t>
            </a:fld>
            <a:endParaRPr lang="en-US"/>
          </a:p>
        </p:txBody>
      </p:sp>
    </p:spTree>
    <p:extLst>
      <p:ext uri="{BB962C8B-B14F-4D97-AF65-F5344CB8AC3E}">
        <p14:creationId xmlns:p14="http://schemas.microsoft.com/office/powerpoint/2010/main" val="76154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a:t>
            </a:fld>
            <a:endParaRPr lang="en-US"/>
          </a:p>
        </p:txBody>
      </p:sp>
    </p:spTree>
    <p:extLst>
      <p:ext uri="{BB962C8B-B14F-4D97-AF65-F5344CB8AC3E}">
        <p14:creationId xmlns:p14="http://schemas.microsoft.com/office/powerpoint/2010/main" val="332351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is how Jesus has supremacy</a:t>
            </a:r>
          </a:p>
        </p:txBody>
      </p:sp>
      <p:sp>
        <p:nvSpPr>
          <p:cNvPr id="4" name="Slide Number Placeholder 3"/>
          <p:cNvSpPr>
            <a:spLocks noGrp="1"/>
          </p:cNvSpPr>
          <p:nvPr>
            <p:ph type="sldNum" sz="quarter" idx="5"/>
          </p:nvPr>
        </p:nvSpPr>
        <p:spPr/>
        <p:txBody>
          <a:bodyPr/>
          <a:lstStyle/>
          <a:p>
            <a:fld id="{7056276A-6EB4-4BF7-BAE1-8D41B2C2040E}" type="slidenum">
              <a:rPr lang="en-US" smtClean="0"/>
              <a:t>10</a:t>
            </a:fld>
            <a:endParaRPr lang="en-US"/>
          </a:p>
        </p:txBody>
      </p:sp>
    </p:spTree>
    <p:extLst>
      <p:ext uri="{BB962C8B-B14F-4D97-AF65-F5344CB8AC3E}">
        <p14:creationId xmlns:p14="http://schemas.microsoft.com/office/powerpoint/2010/main" val="174538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 </a:t>
            </a:r>
            <a:r>
              <a:rPr lang="en-US" dirty="0" err="1"/>
              <a:t>jesus</a:t>
            </a:r>
            <a:r>
              <a:rPr lang="en-US" dirty="0"/>
              <a:t> does more than imagined</a:t>
            </a:r>
          </a:p>
          <a:p>
            <a:r>
              <a:rPr lang="en-US" dirty="0"/>
              <a:t>Not services – church</a:t>
            </a:r>
          </a:p>
          <a:p>
            <a:r>
              <a:rPr lang="en-US" dirty="0"/>
              <a:t>So what is it</a:t>
            </a:r>
          </a:p>
        </p:txBody>
      </p:sp>
      <p:sp>
        <p:nvSpPr>
          <p:cNvPr id="4" name="Slide Number Placeholder 3"/>
          <p:cNvSpPr>
            <a:spLocks noGrp="1"/>
          </p:cNvSpPr>
          <p:nvPr>
            <p:ph type="sldNum" sz="quarter" idx="5"/>
          </p:nvPr>
        </p:nvSpPr>
        <p:spPr/>
        <p:txBody>
          <a:bodyPr/>
          <a:lstStyle/>
          <a:p>
            <a:fld id="{7056276A-6EB4-4BF7-BAE1-8D41B2C2040E}" type="slidenum">
              <a:rPr lang="en-US" smtClean="0"/>
              <a:t>11</a:t>
            </a:fld>
            <a:endParaRPr lang="en-US"/>
          </a:p>
        </p:txBody>
      </p:sp>
    </p:spTree>
    <p:extLst>
      <p:ext uri="{BB962C8B-B14F-4D97-AF65-F5344CB8AC3E}">
        <p14:creationId xmlns:p14="http://schemas.microsoft.com/office/powerpoint/2010/main" val="276589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all ends in the church</a:t>
            </a:r>
          </a:p>
          <a:p>
            <a:pPr marL="171450" indent="-171450">
              <a:buFontTx/>
              <a:buChar char="-"/>
            </a:pPr>
            <a:r>
              <a:rPr lang="en-US" dirty="0"/>
              <a:t>That is what he is coming back for</a:t>
            </a:r>
          </a:p>
          <a:p>
            <a:pPr marL="171450" indent="-171450">
              <a:buFontTx/>
              <a:buChar char="-"/>
            </a:pPr>
            <a:r>
              <a:rPr lang="en-US" dirty="0"/>
              <a:t>Wants everyone to be on the team</a:t>
            </a:r>
          </a:p>
          <a:p>
            <a:pPr marL="171450" indent="-171450">
              <a:buFontTx/>
              <a:buChar char="-"/>
            </a:pPr>
            <a:r>
              <a:rPr lang="en-US" dirty="0"/>
              <a:t>What is that? </a:t>
            </a:r>
          </a:p>
        </p:txBody>
      </p:sp>
      <p:sp>
        <p:nvSpPr>
          <p:cNvPr id="4" name="Slide Number Placeholder 3"/>
          <p:cNvSpPr>
            <a:spLocks noGrp="1"/>
          </p:cNvSpPr>
          <p:nvPr>
            <p:ph type="sldNum" sz="quarter" idx="5"/>
          </p:nvPr>
        </p:nvSpPr>
        <p:spPr/>
        <p:txBody>
          <a:bodyPr/>
          <a:lstStyle/>
          <a:p>
            <a:fld id="{7056276A-6EB4-4BF7-BAE1-8D41B2C2040E}" type="slidenum">
              <a:rPr lang="en-US" smtClean="0"/>
              <a:t>12</a:t>
            </a:fld>
            <a:endParaRPr lang="en-US"/>
          </a:p>
        </p:txBody>
      </p:sp>
    </p:spTree>
    <p:extLst>
      <p:ext uri="{BB962C8B-B14F-4D97-AF65-F5344CB8AC3E}">
        <p14:creationId xmlns:p14="http://schemas.microsoft.com/office/powerpoint/2010/main" val="295011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go.</a:t>
            </a:r>
          </a:p>
          <a:p>
            <a:r>
              <a:rPr lang="en-US" dirty="0"/>
              <a:t>Holy Spirit makes this alive to us.</a:t>
            </a:r>
          </a:p>
          <a:p>
            <a:r>
              <a:rPr lang="en-US" dirty="0"/>
              <a:t>“Sent the word and healed them”</a:t>
            </a:r>
          </a:p>
          <a:p>
            <a:r>
              <a:rPr lang="en-US" dirty="0"/>
              <a:t>“Thy Kingdom Come” – our reality</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13</a:t>
            </a:fld>
            <a:endParaRPr lang="en-US"/>
          </a:p>
        </p:txBody>
      </p:sp>
    </p:spTree>
    <p:extLst>
      <p:ext uri="{BB962C8B-B14F-4D97-AF65-F5344CB8AC3E}">
        <p14:creationId xmlns:p14="http://schemas.microsoft.com/office/powerpoint/2010/main" val="396155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die to self (LP – OUR)</a:t>
            </a:r>
          </a:p>
          <a:p>
            <a:r>
              <a:rPr lang="en-US" dirty="0"/>
              <a:t>We get deceived by self</a:t>
            </a:r>
          </a:p>
          <a:p>
            <a:r>
              <a:rPr lang="en-US" dirty="0"/>
              <a:t>Basketball: you traveled!</a:t>
            </a:r>
          </a:p>
          <a:p>
            <a:r>
              <a:rPr lang="en-US" dirty="0"/>
              <a:t>Whether online/in - DEVOTED</a:t>
            </a:r>
          </a:p>
        </p:txBody>
      </p:sp>
      <p:sp>
        <p:nvSpPr>
          <p:cNvPr id="4" name="Slide Number Placeholder 3"/>
          <p:cNvSpPr>
            <a:spLocks noGrp="1"/>
          </p:cNvSpPr>
          <p:nvPr>
            <p:ph type="sldNum" sz="quarter" idx="5"/>
          </p:nvPr>
        </p:nvSpPr>
        <p:spPr/>
        <p:txBody>
          <a:bodyPr/>
          <a:lstStyle/>
          <a:p>
            <a:fld id="{7056276A-6EB4-4BF7-BAE1-8D41B2C2040E}" type="slidenum">
              <a:rPr lang="en-US" smtClean="0"/>
              <a:t>14</a:t>
            </a:fld>
            <a:endParaRPr lang="en-US"/>
          </a:p>
        </p:txBody>
      </p:sp>
    </p:spTree>
    <p:extLst>
      <p:ext uri="{BB962C8B-B14F-4D97-AF65-F5344CB8AC3E}">
        <p14:creationId xmlns:p14="http://schemas.microsoft.com/office/powerpoint/2010/main" val="226142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get daily bread</a:t>
            </a:r>
          </a:p>
          <a:p>
            <a:r>
              <a:rPr lang="en-US" dirty="0"/>
              <a:t>Same spirit raised Christ</a:t>
            </a:r>
          </a:p>
          <a:p>
            <a:r>
              <a:rPr lang="en-US" dirty="0"/>
              <a:t>We get filled and then pour</a:t>
            </a:r>
          </a:p>
          <a:p>
            <a:r>
              <a:rPr lang="en-US" dirty="0"/>
              <a:t>Only Spirit can show people JC</a:t>
            </a:r>
          </a:p>
        </p:txBody>
      </p:sp>
      <p:sp>
        <p:nvSpPr>
          <p:cNvPr id="4" name="Slide Number Placeholder 3"/>
          <p:cNvSpPr>
            <a:spLocks noGrp="1"/>
          </p:cNvSpPr>
          <p:nvPr>
            <p:ph type="sldNum" sz="quarter" idx="5"/>
          </p:nvPr>
        </p:nvSpPr>
        <p:spPr/>
        <p:txBody>
          <a:bodyPr/>
          <a:lstStyle/>
          <a:p>
            <a:fld id="{7056276A-6EB4-4BF7-BAE1-8D41B2C2040E}" type="slidenum">
              <a:rPr lang="en-US" smtClean="0"/>
              <a:t>15</a:t>
            </a:fld>
            <a:endParaRPr lang="en-US"/>
          </a:p>
        </p:txBody>
      </p:sp>
    </p:spTree>
    <p:extLst>
      <p:ext uri="{BB962C8B-B14F-4D97-AF65-F5344CB8AC3E}">
        <p14:creationId xmlns:p14="http://schemas.microsoft.com/office/powerpoint/2010/main" val="342129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so many languages and countries.</a:t>
            </a:r>
          </a:p>
          <a:p>
            <a:r>
              <a:rPr lang="en-US" dirty="0"/>
              <a:t>Like family: grow in diversity</a:t>
            </a:r>
          </a:p>
          <a:p>
            <a:r>
              <a:rPr lang="en-US" dirty="0"/>
              <a:t>We all know God more</a:t>
            </a:r>
          </a:p>
          <a:p>
            <a:r>
              <a:rPr lang="en-US" dirty="0"/>
              <a:t>Forgive us</a:t>
            </a:r>
          </a:p>
        </p:txBody>
      </p:sp>
      <p:sp>
        <p:nvSpPr>
          <p:cNvPr id="4" name="Slide Number Placeholder 3"/>
          <p:cNvSpPr>
            <a:spLocks noGrp="1"/>
          </p:cNvSpPr>
          <p:nvPr>
            <p:ph type="sldNum" sz="quarter" idx="5"/>
          </p:nvPr>
        </p:nvSpPr>
        <p:spPr/>
        <p:txBody>
          <a:bodyPr/>
          <a:lstStyle/>
          <a:p>
            <a:fld id="{7056276A-6EB4-4BF7-BAE1-8D41B2C2040E}" type="slidenum">
              <a:rPr lang="en-US" smtClean="0"/>
              <a:t>16</a:t>
            </a:fld>
            <a:endParaRPr lang="en-US"/>
          </a:p>
        </p:txBody>
      </p:sp>
    </p:spTree>
    <p:extLst>
      <p:ext uri="{BB962C8B-B14F-4D97-AF65-F5344CB8AC3E}">
        <p14:creationId xmlns:p14="http://schemas.microsoft.com/office/powerpoint/2010/main" val="115216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us not in temptation</a:t>
            </a:r>
          </a:p>
          <a:p>
            <a:r>
              <a:rPr lang="en-US" dirty="0"/>
              <a:t>Keep and be served</a:t>
            </a:r>
          </a:p>
          <a:p>
            <a:r>
              <a:rPr lang="en-US" dirty="0"/>
              <a:t>Lack of trust to keep</a:t>
            </a:r>
          </a:p>
          <a:p>
            <a:r>
              <a:rPr lang="en-US" dirty="0"/>
              <a:t>Don’t live for this world</a:t>
            </a:r>
          </a:p>
        </p:txBody>
      </p:sp>
      <p:sp>
        <p:nvSpPr>
          <p:cNvPr id="4" name="Slide Number Placeholder 3"/>
          <p:cNvSpPr>
            <a:spLocks noGrp="1"/>
          </p:cNvSpPr>
          <p:nvPr>
            <p:ph type="sldNum" sz="quarter" idx="5"/>
          </p:nvPr>
        </p:nvSpPr>
        <p:spPr/>
        <p:txBody>
          <a:bodyPr/>
          <a:lstStyle/>
          <a:p>
            <a:fld id="{7056276A-6EB4-4BF7-BAE1-8D41B2C2040E}" type="slidenum">
              <a:rPr lang="en-US" smtClean="0"/>
              <a:t>17</a:t>
            </a:fld>
            <a:endParaRPr lang="en-US"/>
          </a:p>
        </p:txBody>
      </p:sp>
    </p:spTree>
    <p:extLst>
      <p:ext uri="{BB962C8B-B14F-4D97-AF65-F5344CB8AC3E}">
        <p14:creationId xmlns:p14="http://schemas.microsoft.com/office/powerpoint/2010/main" val="529752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they can win</a:t>
            </a:r>
          </a:p>
          <a:p>
            <a:r>
              <a:rPr lang="en-US" dirty="0"/>
              <a:t>He is the kingdom power and glory</a:t>
            </a:r>
          </a:p>
        </p:txBody>
      </p:sp>
      <p:sp>
        <p:nvSpPr>
          <p:cNvPr id="4" name="Slide Number Placeholder 3"/>
          <p:cNvSpPr>
            <a:spLocks noGrp="1"/>
          </p:cNvSpPr>
          <p:nvPr>
            <p:ph type="sldNum" sz="quarter" idx="5"/>
          </p:nvPr>
        </p:nvSpPr>
        <p:spPr/>
        <p:txBody>
          <a:bodyPr/>
          <a:lstStyle/>
          <a:p>
            <a:fld id="{7056276A-6EB4-4BF7-BAE1-8D41B2C2040E}" type="slidenum">
              <a:rPr lang="en-US" smtClean="0"/>
              <a:t>18</a:t>
            </a:fld>
            <a:endParaRPr lang="en-US"/>
          </a:p>
        </p:txBody>
      </p:sp>
    </p:spTree>
    <p:extLst>
      <p:ext uri="{BB962C8B-B14F-4D97-AF65-F5344CB8AC3E}">
        <p14:creationId xmlns:p14="http://schemas.microsoft.com/office/powerpoint/2010/main" val="417606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Drop B – time it – speed to calculate</a:t>
            </a:r>
          </a:p>
          <a:p>
            <a:r>
              <a:rPr lang="en-US" sz="1200" b="0" i="0" kern="1200" dirty="0">
                <a:solidFill>
                  <a:schemeClr val="tx1"/>
                </a:solidFill>
                <a:effectLst/>
                <a:latin typeface="+mn-lt"/>
                <a:ea typeface="+mn-ea"/>
                <a:cs typeface="+mn-cs"/>
              </a:rPr>
              <a:t>Measure height of B and its shadow</a:t>
            </a:r>
          </a:p>
          <a:p>
            <a:r>
              <a:rPr lang="en-US" sz="1200" b="0" i="0" kern="1200" dirty="0">
                <a:solidFill>
                  <a:schemeClr val="tx1"/>
                </a:solidFill>
                <a:effectLst/>
                <a:latin typeface="+mn-lt"/>
                <a:ea typeface="+mn-ea"/>
                <a:cs typeface="+mn-cs"/>
              </a:rPr>
              <a:t>B on long string – let down and measure </a:t>
            </a:r>
          </a:p>
          <a:p>
            <a:r>
              <a:rPr lang="en-US" sz="1200" b="0" i="0" kern="1200" dirty="0">
                <a:solidFill>
                  <a:schemeClr val="tx1"/>
                </a:solidFill>
                <a:effectLst/>
                <a:latin typeface="+mn-lt"/>
                <a:ea typeface="+mn-ea"/>
                <a:cs typeface="+mn-cs"/>
              </a:rPr>
              <a:t>Go to janitor – here is B – how tall</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19</a:t>
            </a:fld>
            <a:endParaRPr lang="en-US"/>
          </a:p>
        </p:txBody>
      </p:sp>
    </p:spTree>
    <p:extLst>
      <p:ext uri="{BB962C8B-B14F-4D97-AF65-F5344CB8AC3E}">
        <p14:creationId xmlns:p14="http://schemas.microsoft.com/office/powerpoint/2010/main" val="327854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pray your kingdom to come</a:t>
            </a:r>
          </a:p>
          <a:p>
            <a:r>
              <a:rPr lang="en-US" dirty="0"/>
              <a:t>Your will be done.</a:t>
            </a:r>
          </a:p>
          <a:p>
            <a:r>
              <a:rPr lang="en-US" dirty="0"/>
              <a:t>Acts 2:42-47 is it</a:t>
            </a:r>
          </a:p>
          <a:p>
            <a:r>
              <a:rPr lang="en-US" dirty="0"/>
              <a:t>Until Jesus returns</a:t>
            </a:r>
          </a:p>
        </p:txBody>
      </p:sp>
      <p:sp>
        <p:nvSpPr>
          <p:cNvPr id="4" name="Slide Number Placeholder 3"/>
          <p:cNvSpPr>
            <a:spLocks noGrp="1"/>
          </p:cNvSpPr>
          <p:nvPr>
            <p:ph type="sldNum" sz="quarter" idx="5"/>
          </p:nvPr>
        </p:nvSpPr>
        <p:spPr/>
        <p:txBody>
          <a:bodyPr/>
          <a:lstStyle/>
          <a:p>
            <a:fld id="{7056276A-6EB4-4BF7-BAE1-8D41B2C2040E}" type="slidenum">
              <a:rPr lang="en-US" smtClean="0"/>
              <a:t>2</a:t>
            </a:fld>
            <a:endParaRPr lang="en-US"/>
          </a:p>
        </p:txBody>
      </p:sp>
    </p:spTree>
    <p:extLst>
      <p:ext uri="{BB962C8B-B14F-4D97-AF65-F5344CB8AC3E}">
        <p14:creationId xmlns:p14="http://schemas.microsoft.com/office/powerpoint/2010/main" val="2982302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measurement (next slide) that it leads you to -  - - </a:t>
            </a:r>
          </a:p>
        </p:txBody>
      </p:sp>
      <p:sp>
        <p:nvSpPr>
          <p:cNvPr id="4" name="Slide Number Placeholder 3"/>
          <p:cNvSpPr>
            <a:spLocks noGrp="1"/>
          </p:cNvSpPr>
          <p:nvPr>
            <p:ph type="sldNum" sz="quarter" idx="5"/>
          </p:nvPr>
        </p:nvSpPr>
        <p:spPr/>
        <p:txBody>
          <a:bodyPr/>
          <a:lstStyle/>
          <a:p>
            <a:fld id="{7056276A-6EB4-4BF7-BAE1-8D41B2C2040E}" type="slidenum">
              <a:rPr lang="en-US" smtClean="0"/>
              <a:t>20</a:t>
            </a:fld>
            <a:endParaRPr lang="en-US"/>
          </a:p>
        </p:txBody>
      </p:sp>
    </p:spTree>
    <p:extLst>
      <p:ext uri="{BB962C8B-B14F-4D97-AF65-F5344CB8AC3E}">
        <p14:creationId xmlns:p14="http://schemas.microsoft.com/office/powerpoint/2010/main" val="5248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measurement &amp; mission</a:t>
            </a:r>
          </a:p>
          <a:p>
            <a:r>
              <a:rPr lang="en-US" dirty="0"/>
              <a:t>Which is the weakest</a:t>
            </a:r>
          </a:p>
          <a:p>
            <a:r>
              <a:rPr lang="en-US" dirty="0"/>
              <a:t>must change now!</a:t>
            </a:r>
          </a:p>
          <a:p>
            <a:r>
              <a:rPr lang="en-US" dirty="0"/>
              <a:t>Here is why</a:t>
            </a:r>
          </a:p>
        </p:txBody>
      </p:sp>
      <p:sp>
        <p:nvSpPr>
          <p:cNvPr id="4" name="Slide Number Placeholder 3"/>
          <p:cNvSpPr>
            <a:spLocks noGrp="1"/>
          </p:cNvSpPr>
          <p:nvPr>
            <p:ph type="sldNum" sz="quarter" idx="5"/>
          </p:nvPr>
        </p:nvSpPr>
        <p:spPr/>
        <p:txBody>
          <a:bodyPr/>
          <a:lstStyle/>
          <a:p>
            <a:fld id="{7056276A-6EB4-4BF7-BAE1-8D41B2C2040E}" type="slidenum">
              <a:rPr lang="en-US" smtClean="0"/>
              <a:t>21</a:t>
            </a:fld>
            <a:endParaRPr lang="en-US"/>
          </a:p>
        </p:txBody>
      </p:sp>
    </p:spTree>
    <p:extLst>
      <p:ext uri="{BB962C8B-B14F-4D97-AF65-F5344CB8AC3E}">
        <p14:creationId xmlns:p14="http://schemas.microsoft.com/office/powerpoint/2010/main" val="3931546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used invasion</a:t>
            </a:r>
          </a:p>
        </p:txBody>
      </p:sp>
      <p:sp>
        <p:nvSpPr>
          <p:cNvPr id="4" name="Slide Number Placeholder 3"/>
          <p:cNvSpPr>
            <a:spLocks noGrp="1"/>
          </p:cNvSpPr>
          <p:nvPr>
            <p:ph type="sldNum" sz="quarter" idx="5"/>
          </p:nvPr>
        </p:nvSpPr>
        <p:spPr/>
        <p:txBody>
          <a:bodyPr/>
          <a:lstStyle/>
          <a:p>
            <a:fld id="{7056276A-6EB4-4BF7-BAE1-8D41B2C2040E}" type="slidenum">
              <a:rPr lang="en-US" smtClean="0"/>
              <a:t>22</a:t>
            </a:fld>
            <a:endParaRPr lang="en-US"/>
          </a:p>
        </p:txBody>
      </p:sp>
    </p:spTree>
    <p:extLst>
      <p:ext uri="{BB962C8B-B14F-4D97-AF65-F5344CB8AC3E}">
        <p14:creationId xmlns:p14="http://schemas.microsoft.com/office/powerpoint/2010/main" val="1761702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story</a:t>
            </a:r>
          </a:p>
          <a:p>
            <a:r>
              <a:rPr lang="en-US" dirty="0"/>
              <a:t>Didn’t learn – too late</a:t>
            </a:r>
          </a:p>
          <a:p>
            <a:r>
              <a:rPr lang="en-US" dirty="0"/>
              <a:t>David – don’t give no cost</a:t>
            </a:r>
          </a:p>
          <a:p>
            <a:r>
              <a:rPr lang="en-US" dirty="0"/>
              <a:t>Prayer card – altar - song</a:t>
            </a:r>
          </a:p>
        </p:txBody>
      </p:sp>
      <p:sp>
        <p:nvSpPr>
          <p:cNvPr id="4" name="Slide Number Placeholder 3"/>
          <p:cNvSpPr>
            <a:spLocks noGrp="1"/>
          </p:cNvSpPr>
          <p:nvPr>
            <p:ph type="sldNum" sz="quarter" idx="5"/>
          </p:nvPr>
        </p:nvSpPr>
        <p:spPr/>
        <p:txBody>
          <a:bodyPr/>
          <a:lstStyle/>
          <a:p>
            <a:fld id="{7056276A-6EB4-4BF7-BAE1-8D41B2C2040E}" type="slidenum">
              <a:rPr lang="en-US" smtClean="0"/>
              <a:t>23</a:t>
            </a:fld>
            <a:endParaRPr lang="en-US"/>
          </a:p>
        </p:txBody>
      </p:sp>
    </p:spTree>
    <p:extLst>
      <p:ext uri="{BB962C8B-B14F-4D97-AF65-F5344CB8AC3E}">
        <p14:creationId xmlns:p14="http://schemas.microsoft.com/office/powerpoint/2010/main" val="160364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24</a:t>
            </a:fld>
            <a:endParaRPr lang="en-US"/>
          </a:p>
        </p:txBody>
      </p:sp>
    </p:spTree>
    <p:extLst>
      <p:ext uri="{BB962C8B-B14F-4D97-AF65-F5344CB8AC3E}">
        <p14:creationId xmlns:p14="http://schemas.microsoft.com/office/powerpoint/2010/main" val="268446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people to make a choice</a:t>
            </a:r>
          </a:p>
        </p:txBody>
      </p:sp>
      <p:sp>
        <p:nvSpPr>
          <p:cNvPr id="4" name="Slide Number Placeholder 3"/>
          <p:cNvSpPr>
            <a:spLocks noGrp="1"/>
          </p:cNvSpPr>
          <p:nvPr>
            <p:ph type="sldNum" sz="quarter" idx="5"/>
          </p:nvPr>
        </p:nvSpPr>
        <p:spPr/>
        <p:txBody>
          <a:bodyPr/>
          <a:lstStyle/>
          <a:p>
            <a:fld id="{7056276A-6EB4-4BF7-BAE1-8D41B2C2040E}" type="slidenum">
              <a:rPr lang="en-US" smtClean="0"/>
              <a:t>3</a:t>
            </a:fld>
            <a:endParaRPr lang="en-US"/>
          </a:p>
        </p:txBody>
      </p:sp>
    </p:spTree>
    <p:extLst>
      <p:ext uri="{BB962C8B-B14F-4D97-AF65-F5344CB8AC3E}">
        <p14:creationId xmlns:p14="http://schemas.microsoft.com/office/powerpoint/2010/main" val="371325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4</a:t>
            </a:fld>
            <a:endParaRPr lang="en-US"/>
          </a:p>
        </p:txBody>
      </p:sp>
    </p:spTree>
    <p:extLst>
      <p:ext uri="{BB962C8B-B14F-4D97-AF65-F5344CB8AC3E}">
        <p14:creationId xmlns:p14="http://schemas.microsoft.com/office/powerpoint/2010/main" val="240956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5</a:t>
            </a:fld>
            <a:endParaRPr lang="en-US"/>
          </a:p>
        </p:txBody>
      </p:sp>
    </p:spTree>
    <p:extLst>
      <p:ext uri="{BB962C8B-B14F-4D97-AF65-F5344CB8AC3E}">
        <p14:creationId xmlns:p14="http://schemas.microsoft.com/office/powerpoint/2010/main" val="292692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uniform, stadium or knowing players</a:t>
            </a:r>
          </a:p>
          <a:p>
            <a:r>
              <a:rPr lang="en-US" dirty="0"/>
              <a:t>Playing ball</a:t>
            </a:r>
          </a:p>
          <a:p>
            <a:r>
              <a:rPr lang="en-US" dirty="0"/>
              <a:t>Don’t want wrong team choosing me</a:t>
            </a:r>
          </a:p>
          <a:p>
            <a:r>
              <a:rPr lang="en-US" dirty="0"/>
              <a:t>Jesus said two teams / church world</a:t>
            </a:r>
          </a:p>
        </p:txBody>
      </p:sp>
      <p:sp>
        <p:nvSpPr>
          <p:cNvPr id="4" name="Slide Number Placeholder 3"/>
          <p:cNvSpPr>
            <a:spLocks noGrp="1"/>
          </p:cNvSpPr>
          <p:nvPr>
            <p:ph type="sldNum" sz="quarter" idx="5"/>
          </p:nvPr>
        </p:nvSpPr>
        <p:spPr/>
        <p:txBody>
          <a:bodyPr/>
          <a:lstStyle/>
          <a:p>
            <a:fld id="{7056276A-6EB4-4BF7-BAE1-8D41B2C2040E}" type="slidenum">
              <a:rPr lang="en-US" smtClean="0"/>
              <a:t>6</a:t>
            </a:fld>
            <a:endParaRPr lang="en-US"/>
          </a:p>
        </p:txBody>
      </p:sp>
    </p:spTree>
    <p:extLst>
      <p:ext uri="{BB962C8B-B14F-4D97-AF65-F5344CB8AC3E}">
        <p14:creationId xmlns:p14="http://schemas.microsoft.com/office/powerpoint/2010/main" val="152575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Bible is crystal clear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JC: don’t accept/love me unless you agree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 this list – good/bad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 said who victorious</a:t>
            </a:r>
          </a:p>
        </p:txBody>
      </p:sp>
      <p:sp>
        <p:nvSpPr>
          <p:cNvPr id="4" name="Slide Number Placeholder 3"/>
          <p:cNvSpPr>
            <a:spLocks noGrp="1"/>
          </p:cNvSpPr>
          <p:nvPr>
            <p:ph type="sldNum" sz="quarter" idx="5"/>
          </p:nvPr>
        </p:nvSpPr>
        <p:spPr/>
        <p:txBody>
          <a:bodyPr/>
          <a:lstStyle/>
          <a:p>
            <a:fld id="{7056276A-6EB4-4BF7-BAE1-8D41B2C2040E}" type="slidenum">
              <a:rPr lang="en-US" smtClean="0"/>
              <a:t>7</a:t>
            </a:fld>
            <a:endParaRPr lang="en-US"/>
          </a:p>
        </p:txBody>
      </p:sp>
    </p:spTree>
    <p:extLst>
      <p:ext uri="{BB962C8B-B14F-4D97-AF65-F5344CB8AC3E}">
        <p14:creationId xmlns:p14="http://schemas.microsoft.com/office/powerpoint/2010/main" val="3293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hell can’t defeat it.</a:t>
            </a:r>
          </a:p>
          <a:p>
            <a:r>
              <a:rPr lang="en-US" dirty="0"/>
              <a:t>Who we are all against</a:t>
            </a:r>
          </a:p>
          <a:p>
            <a:r>
              <a:rPr lang="en-US" dirty="0"/>
              <a:t>He lost – wants you too</a:t>
            </a:r>
          </a:p>
        </p:txBody>
      </p:sp>
      <p:sp>
        <p:nvSpPr>
          <p:cNvPr id="4" name="Slide Number Placeholder 3"/>
          <p:cNvSpPr>
            <a:spLocks noGrp="1"/>
          </p:cNvSpPr>
          <p:nvPr>
            <p:ph type="sldNum" sz="quarter" idx="5"/>
          </p:nvPr>
        </p:nvSpPr>
        <p:spPr/>
        <p:txBody>
          <a:bodyPr/>
          <a:lstStyle/>
          <a:p>
            <a:fld id="{7056276A-6EB4-4BF7-BAE1-8D41B2C2040E}" type="slidenum">
              <a:rPr lang="en-US" smtClean="0"/>
              <a:t>8</a:t>
            </a:fld>
            <a:endParaRPr lang="en-US"/>
          </a:p>
        </p:txBody>
      </p:sp>
    </p:spTree>
    <p:extLst>
      <p:ext uri="{BB962C8B-B14F-4D97-AF65-F5344CB8AC3E}">
        <p14:creationId xmlns:p14="http://schemas.microsoft.com/office/powerpoint/2010/main" val="93811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gov’t, university</a:t>
            </a:r>
          </a:p>
          <a:p>
            <a:r>
              <a:rPr lang="en-US" dirty="0"/>
              <a:t>Science lab, movement</a:t>
            </a:r>
          </a:p>
          <a:p>
            <a:r>
              <a:rPr lang="en-US" dirty="0"/>
              <a:t>That has more wisdom than church</a:t>
            </a:r>
          </a:p>
          <a:p>
            <a:r>
              <a:rPr lang="en-US" dirty="0"/>
              <a:t>We learn / We grow up</a:t>
            </a:r>
          </a:p>
        </p:txBody>
      </p:sp>
      <p:sp>
        <p:nvSpPr>
          <p:cNvPr id="4" name="Slide Number Placeholder 3"/>
          <p:cNvSpPr>
            <a:spLocks noGrp="1"/>
          </p:cNvSpPr>
          <p:nvPr>
            <p:ph type="sldNum" sz="quarter" idx="5"/>
          </p:nvPr>
        </p:nvSpPr>
        <p:spPr/>
        <p:txBody>
          <a:bodyPr/>
          <a:lstStyle/>
          <a:p>
            <a:fld id="{7056276A-6EB4-4BF7-BAE1-8D41B2C2040E}" type="slidenum">
              <a:rPr lang="en-US" smtClean="0"/>
              <a:t>9</a:t>
            </a:fld>
            <a:endParaRPr lang="en-US"/>
          </a:p>
        </p:txBody>
      </p:sp>
    </p:spTree>
    <p:extLst>
      <p:ext uri="{BB962C8B-B14F-4D97-AF65-F5344CB8AC3E}">
        <p14:creationId xmlns:p14="http://schemas.microsoft.com/office/powerpoint/2010/main" val="302000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9433-3A4F-4FE4-9A3E-ACCA0909A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23977-7E63-4F18-950E-3FEF3679F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E2C18-D148-4513-8086-89CA2D547B8A}"/>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4462AC25-F223-441F-8C20-C6FEC82A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FD2AF-F3EA-455C-B167-659C00A4422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34668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D604-DF65-4545-908E-F496C3582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D11E4-AD52-4CE7-B6B3-0826A6599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AFBE-FDB5-4F0E-A366-157395706ECB}"/>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BC5C206A-CBD0-4DB6-AED6-048C5733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73A39-353B-4923-B6B6-76EA4B233BC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9876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D19BC-E26C-4A0C-8800-2EFAE90FB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351C1-DC18-4383-87C6-DD4DCB3E2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E1EA4-593D-4E4C-8E5A-F95B53453A33}"/>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326218AB-C36A-41B1-B9F7-522385B5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BDC53-3AB1-48F5-AC4B-CDFB5F5D272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45619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C46-4773-4E52-8DAD-302A23147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12-4CEB-4293-B220-8F5ED3AE6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027C4-24D3-46F5-ACE4-E837C6F36652}"/>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B9442126-0A4D-48F2-A5AE-F817B306F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5A67-7E1E-405E-B9B6-9966B1FFF69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764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BBC1-AAFF-4B1D-84FE-AE4364203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50E057-C0D8-426B-9ABC-869AD14B0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775F9E-BDBA-4B88-BDA8-CAB31CD218F6}"/>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08D1FBCA-A138-49C8-A420-A425AA4F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C2ED-0C8C-45A4-92DA-D119336652BF}"/>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6576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4680-7636-414B-A3D4-34A4ACF8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43C15-73B0-4E86-A12B-8B715949F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8B244-5B83-4563-9F8A-BAB994BBE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F7636-B592-4989-AD8E-CB4893CDB35C}"/>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6" name="Footer Placeholder 5">
            <a:extLst>
              <a:ext uri="{FF2B5EF4-FFF2-40B4-BE49-F238E27FC236}">
                <a16:creationId xmlns:a16="http://schemas.microsoft.com/office/drawing/2014/main" id="{10B0C4C8-BF8B-4500-AAB9-6E8C44817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A061-CA01-4193-B523-B50B0BF6752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45891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B245-06BC-4509-A207-F2DAD7E887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C0C91-6EFA-45F8-A98D-F3C360A70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E9D28-A271-432E-AC5A-61EBB5C72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1DAF9-C555-4051-98B8-3208242E6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0B175-08A4-45C1-80CD-D10FD304E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F0055-4BB7-42CB-999A-9F05AB347AA4}"/>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8" name="Footer Placeholder 7">
            <a:extLst>
              <a:ext uri="{FF2B5EF4-FFF2-40B4-BE49-F238E27FC236}">
                <a16:creationId xmlns:a16="http://schemas.microsoft.com/office/drawing/2014/main" id="{FEDF9F27-429E-4178-94A6-19EB26CBA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93EBB-C707-47B7-92E9-335FDD7B947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11916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E3C4-959D-4D75-9D0F-DB18D1CDA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C30F52-FB90-4AEE-B50A-189740974AC3}"/>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4" name="Footer Placeholder 3">
            <a:extLst>
              <a:ext uri="{FF2B5EF4-FFF2-40B4-BE49-F238E27FC236}">
                <a16:creationId xmlns:a16="http://schemas.microsoft.com/office/drawing/2014/main" id="{6F55C0C4-17B5-4AC0-AEBB-E0950EC3B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6C1E0-FA01-49FF-8ECA-9B68256A484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09561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17889-5795-4975-9318-BC49588E553F}"/>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3" name="Footer Placeholder 2">
            <a:extLst>
              <a:ext uri="{FF2B5EF4-FFF2-40B4-BE49-F238E27FC236}">
                <a16:creationId xmlns:a16="http://schemas.microsoft.com/office/drawing/2014/main" id="{4A14E2C3-CB2D-424B-BDF2-4808AF2621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9BABD-1DC2-4CBC-B49B-DAE3C0FDFC8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35191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BE8D-9291-404D-9E91-FEF628F6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DF466-8283-4790-928E-A08E8F4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2358E-BFB6-46EB-9EBA-5A8A4EF0A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12672-7A0D-4B09-BF21-8DBF0CF7457D}"/>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6" name="Footer Placeholder 5">
            <a:extLst>
              <a:ext uri="{FF2B5EF4-FFF2-40B4-BE49-F238E27FC236}">
                <a16:creationId xmlns:a16="http://schemas.microsoft.com/office/drawing/2014/main" id="{5E6AB884-84B9-439A-9FEF-AB1F527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268A-1C46-4CB5-A4F1-0FF2E8919B8D}"/>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43868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3696-4F0F-4BE5-8015-6F5109D77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B9055-6545-46BB-A0AF-0718E1AC2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04A47-EEC3-46AA-85C3-FA020FC02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34868-B5FE-48A1-9FC5-4483C365C5CA}"/>
              </a:ext>
            </a:extLst>
          </p:cNvPr>
          <p:cNvSpPr>
            <a:spLocks noGrp="1"/>
          </p:cNvSpPr>
          <p:nvPr>
            <p:ph type="dt" sz="half" idx="10"/>
          </p:nvPr>
        </p:nvSpPr>
        <p:spPr/>
        <p:txBody>
          <a:bodyPr/>
          <a:lstStyle/>
          <a:p>
            <a:fld id="{028939B1-0321-4475-8725-12E5B13A5117}" type="datetimeFigureOut">
              <a:rPr lang="en-US" smtClean="0"/>
              <a:t>2/27/22</a:t>
            </a:fld>
            <a:endParaRPr lang="en-US"/>
          </a:p>
        </p:txBody>
      </p:sp>
      <p:sp>
        <p:nvSpPr>
          <p:cNvPr id="6" name="Footer Placeholder 5">
            <a:extLst>
              <a:ext uri="{FF2B5EF4-FFF2-40B4-BE49-F238E27FC236}">
                <a16:creationId xmlns:a16="http://schemas.microsoft.com/office/drawing/2014/main" id="{3DFD7027-0450-41E6-B272-5F60581D5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7C947-5700-4544-B5D5-99BF22E3377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555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16AAA-56A2-40A0-87C0-861D913BF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3DEED-3136-45D7-9367-B1230F8DC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36962-C3E2-4BDC-B5B9-5102AE5DB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39B1-0321-4475-8725-12E5B13A5117}" type="datetimeFigureOut">
              <a:rPr lang="en-US" smtClean="0"/>
              <a:t>2/27/22</a:t>
            </a:fld>
            <a:endParaRPr lang="en-US"/>
          </a:p>
        </p:txBody>
      </p:sp>
      <p:sp>
        <p:nvSpPr>
          <p:cNvPr id="5" name="Footer Placeholder 4">
            <a:extLst>
              <a:ext uri="{FF2B5EF4-FFF2-40B4-BE49-F238E27FC236}">
                <a16:creationId xmlns:a16="http://schemas.microsoft.com/office/drawing/2014/main" id="{7664B4AD-05C3-4D3F-836C-17E15FB90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EB96E-A62A-4E22-9795-AD35D224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AAC38-402D-4F20-8842-4667E349204A}" type="slidenum">
              <a:rPr lang="en-US" smtClean="0"/>
              <a:t>‹#›</a:t>
            </a:fld>
            <a:endParaRPr lang="en-US"/>
          </a:p>
        </p:txBody>
      </p:sp>
    </p:spTree>
    <p:extLst>
      <p:ext uri="{BB962C8B-B14F-4D97-AF65-F5344CB8AC3E}">
        <p14:creationId xmlns:p14="http://schemas.microsoft.com/office/powerpoint/2010/main" val="177064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1631010"/>
            <a:ext cx="10483703" cy="2745378"/>
          </a:xfrm>
        </p:spPr>
        <p:txBody>
          <a:bodyPr anchor="t">
            <a:noAutofit/>
          </a:bodyPr>
          <a:lstStyle/>
          <a:p>
            <a:r>
              <a:rPr lang="en-US" b="1" dirty="0">
                <a:solidFill>
                  <a:schemeClr val="accent1">
                    <a:lumMod val="50000"/>
                  </a:schemeClr>
                </a:solidFill>
                <a:latin typeface="+mn-lt"/>
              </a:rPr>
              <a:t>“ON THE WINNING TEAM”</a:t>
            </a:r>
            <a:br>
              <a:rPr lang="en-US" sz="5600" b="1" dirty="0">
                <a:solidFill>
                  <a:schemeClr val="accent1">
                    <a:lumMod val="50000"/>
                  </a:schemeClr>
                </a:solidFill>
              </a:rPr>
            </a:br>
            <a:r>
              <a:rPr lang="en-US" sz="4500" b="1" i="1" dirty="0">
                <a:solidFill>
                  <a:srgbClr val="C00000"/>
                </a:solidFill>
              </a:rPr>
              <a:t>Understanding What Church Truly Is</a:t>
            </a:r>
            <a:br>
              <a:rPr lang="en-US" sz="5600" b="1" dirty="0">
                <a:solidFill>
                  <a:schemeClr val="accent1">
                    <a:lumMod val="50000"/>
                  </a:schemeClr>
                </a:solidFill>
              </a:rPr>
            </a:br>
            <a:br>
              <a:rPr lang="en-US" sz="5600" b="1" dirty="0">
                <a:solidFill>
                  <a:schemeClr val="accent1">
                    <a:lumMod val="50000"/>
                  </a:schemeClr>
                </a:solidFill>
              </a:rPr>
            </a:br>
            <a:r>
              <a:rPr lang="en-US" sz="5600" b="1" dirty="0">
                <a:solidFill>
                  <a:schemeClr val="accent1">
                    <a:lumMod val="50000"/>
                  </a:schemeClr>
                </a:solidFill>
              </a:rPr>
              <a:t>Acts 2:40-47</a:t>
            </a:r>
            <a:endParaRPr lang="en-US" sz="5600" b="1" dirty="0">
              <a:solidFill>
                <a:srgbClr val="C00000"/>
              </a:solidFill>
            </a:endParaRPr>
          </a:p>
        </p:txBody>
      </p:sp>
    </p:spTree>
    <p:extLst>
      <p:ext uri="{BB962C8B-B14F-4D97-AF65-F5344CB8AC3E}">
        <p14:creationId xmlns:p14="http://schemas.microsoft.com/office/powerpoint/2010/main" val="81866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a:bodyPr>
          <a:lstStyle/>
          <a:p>
            <a:pPr algn="l"/>
            <a:r>
              <a:rPr lang="en-US" sz="5000" b="1" dirty="0">
                <a:solidFill>
                  <a:schemeClr val="accent1">
                    <a:lumMod val="50000"/>
                  </a:schemeClr>
                </a:solidFill>
              </a:rPr>
              <a:t>And he is the head of the body, the church; he is the beginning and the firstborn from among the dead, so that in everything he might have the supremacy.</a:t>
            </a:r>
            <a:br>
              <a:rPr lang="en-US" sz="5000" b="1" dirty="0">
                <a:solidFill>
                  <a:schemeClr val="accent1">
                    <a:lumMod val="50000"/>
                  </a:schemeClr>
                </a:solidFill>
              </a:rPr>
            </a:br>
            <a:br>
              <a:rPr lang="en-US" sz="50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(Colossians 1:18)</a:t>
            </a:r>
            <a:endParaRPr lang="en-US" sz="4200" b="1" dirty="0">
              <a:solidFill>
                <a:srgbClr val="FF6600"/>
              </a:solidFill>
              <a:latin typeface="+mn-lt"/>
            </a:endParaRPr>
          </a:p>
        </p:txBody>
      </p:sp>
    </p:spTree>
    <p:extLst>
      <p:ext uri="{BB962C8B-B14F-4D97-AF65-F5344CB8AC3E}">
        <p14:creationId xmlns:p14="http://schemas.microsoft.com/office/powerpoint/2010/main" val="12515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r>
              <a:rPr lang="en-US" sz="5000" b="1" dirty="0">
                <a:solidFill>
                  <a:schemeClr val="accent1">
                    <a:lumMod val="50000"/>
                  </a:schemeClr>
                </a:solidFill>
              </a:rPr>
              <a:t>Now to him who is able to do immeasurably more than all we ask or imagine, according to his power that is at work within us, </a:t>
            </a:r>
            <a:r>
              <a:rPr lang="en-US" sz="5000" b="1" baseline="30000" dirty="0">
                <a:solidFill>
                  <a:schemeClr val="accent1">
                    <a:lumMod val="50000"/>
                  </a:schemeClr>
                </a:solidFill>
              </a:rPr>
              <a:t>21 </a:t>
            </a:r>
            <a:r>
              <a:rPr lang="en-US" sz="5000" b="1" dirty="0">
                <a:solidFill>
                  <a:schemeClr val="accent1">
                    <a:lumMod val="50000"/>
                  </a:schemeClr>
                </a:solidFill>
              </a:rPr>
              <a:t>to him be glory in the church and in Christ Jesus throughout all generations, for ever and ever! Amen. </a:t>
            </a:r>
            <a:br>
              <a:rPr lang="en-US" sz="5000" b="1" dirty="0">
                <a:solidFill>
                  <a:schemeClr val="accent1">
                    <a:lumMod val="50000"/>
                  </a:schemeClr>
                </a:solidFill>
              </a:rPr>
            </a:br>
            <a:br>
              <a:rPr lang="en-US" sz="50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(Colossians 1:18)</a:t>
            </a:r>
            <a:endParaRPr lang="en-US" sz="4200" b="1" dirty="0">
              <a:solidFill>
                <a:srgbClr val="FF6600"/>
              </a:solidFill>
              <a:latin typeface="+mn-lt"/>
            </a:endParaRPr>
          </a:p>
        </p:txBody>
      </p:sp>
    </p:spTree>
    <p:extLst>
      <p:ext uri="{BB962C8B-B14F-4D97-AF65-F5344CB8AC3E}">
        <p14:creationId xmlns:p14="http://schemas.microsoft.com/office/powerpoint/2010/main" val="57115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260548" y="1066334"/>
            <a:ext cx="10483703" cy="2745378"/>
          </a:xfrm>
        </p:spPr>
        <p:txBody>
          <a:bodyPr anchor="t">
            <a:noAutofit/>
          </a:bodyPr>
          <a:lstStyle/>
          <a:p>
            <a:pPr algn="l"/>
            <a:r>
              <a:rPr lang="en-US" b="1" dirty="0">
                <a:solidFill>
                  <a:schemeClr val="accent1">
                    <a:lumMod val="50000"/>
                  </a:schemeClr>
                </a:solidFill>
              </a:rPr>
              <a:t>Until Jesus returns,</a:t>
            </a:r>
            <a:br>
              <a:rPr lang="en-US" b="1" dirty="0">
                <a:solidFill>
                  <a:schemeClr val="accent1">
                    <a:lumMod val="50000"/>
                  </a:schemeClr>
                </a:solidFill>
              </a:rPr>
            </a:br>
            <a:r>
              <a:rPr lang="en-US" b="1" dirty="0">
                <a:solidFill>
                  <a:schemeClr val="accent1">
                    <a:lumMod val="50000"/>
                  </a:schemeClr>
                </a:solidFill>
              </a:rPr>
              <a:t>it is His Church that is</a:t>
            </a:r>
            <a:br>
              <a:rPr lang="en-US" b="1" dirty="0">
                <a:solidFill>
                  <a:schemeClr val="accent1">
                    <a:lumMod val="50000"/>
                  </a:schemeClr>
                </a:solidFill>
              </a:rPr>
            </a:br>
            <a:r>
              <a:rPr lang="en-US" b="1" dirty="0">
                <a:solidFill>
                  <a:schemeClr val="accent1">
                    <a:lumMod val="50000"/>
                  </a:schemeClr>
                </a:solidFill>
              </a:rPr>
              <a:t>the light of the world, and, </a:t>
            </a:r>
            <a:br>
              <a:rPr lang="en-US" b="1" dirty="0">
                <a:solidFill>
                  <a:schemeClr val="accent1">
                    <a:lumMod val="50000"/>
                  </a:schemeClr>
                </a:solidFill>
              </a:rPr>
            </a:br>
            <a:r>
              <a:rPr lang="en-US" b="1" dirty="0">
                <a:solidFill>
                  <a:schemeClr val="accent1">
                    <a:lumMod val="50000"/>
                  </a:schemeClr>
                </a:solidFill>
              </a:rPr>
              <a:t>the end result of the Gospel</a:t>
            </a:r>
            <a:br>
              <a:rPr lang="en-US" sz="5000" b="1" dirty="0">
                <a:solidFill>
                  <a:schemeClr val="accent1">
                    <a:lumMod val="50000"/>
                  </a:schemeClr>
                </a:solidFill>
              </a:rPr>
            </a:br>
            <a:br>
              <a:rPr lang="en-US" sz="5000" b="1" dirty="0">
                <a:solidFill>
                  <a:schemeClr val="accent1">
                    <a:lumMod val="50000"/>
                  </a:schemeClr>
                </a:solidFill>
              </a:rPr>
            </a:br>
            <a:endParaRPr lang="en-US" sz="5000" b="1" dirty="0">
              <a:solidFill>
                <a:srgbClr val="C00000"/>
              </a:solidFill>
            </a:endParaRPr>
          </a:p>
        </p:txBody>
      </p:sp>
    </p:spTree>
    <p:extLst>
      <p:ext uri="{BB962C8B-B14F-4D97-AF65-F5344CB8AC3E}">
        <p14:creationId xmlns:p14="http://schemas.microsoft.com/office/powerpoint/2010/main" val="31211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Calibri" panose="020F0502020204030204"/>
              </a:rPr>
              <a:t>THE PATTERN OF THE TRUE CHURCH</a:t>
            </a:r>
            <a:br>
              <a:rPr lang="en-US" sz="4600" b="1" dirty="0">
                <a:solidFill>
                  <a:srgbClr val="C00000"/>
                </a:solidFill>
                <a:latin typeface="+mn-lt"/>
              </a:rPr>
            </a:br>
            <a:r>
              <a:rPr lang="en-US" sz="4600" b="1" dirty="0">
                <a:solidFill>
                  <a:srgbClr val="C00000"/>
                </a:solidFill>
                <a:latin typeface="+mn-lt"/>
              </a:rPr>
              <a:t>1. Depending on God’s Word</a:t>
            </a:r>
            <a:br>
              <a:rPr lang="en-US" sz="5000" b="1" dirty="0">
                <a:solidFill>
                  <a:schemeClr val="accent1">
                    <a:lumMod val="50000"/>
                  </a:schemeClr>
                </a:solidFill>
              </a:rPr>
            </a:br>
            <a:br>
              <a:rPr lang="en-US" sz="5000" b="1" dirty="0">
                <a:solidFill>
                  <a:schemeClr val="accent1">
                    <a:lumMod val="50000"/>
                  </a:schemeClr>
                </a:solidFill>
              </a:rPr>
            </a:br>
            <a:r>
              <a:rPr lang="en-US" sz="3500" b="1" dirty="0">
                <a:solidFill>
                  <a:schemeClr val="accent1">
                    <a:lumMod val="50000"/>
                  </a:schemeClr>
                </a:solidFill>
              </a:rPr>
              <a:t>(v42)</a:t>
            </a:r>
            <a:r>
              <a:rPr lang="en-US" sz="3500" b="1" i="1" dirty="0">
                <a:solidFill>
                  <a:schemeClr val="accent1">
                    <a:lumMod val="50000"/>
                  </a:schemeClr>
                </a:solidFill>
              </a:rPr>
              <a:t>“They devoted themselves to the apostles’ teaching</a:t>
            </a: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159774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Calibri" panose="020F0502020204030204"/>
              </a:rPr>
              <a:t>THE PATTERN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b="1" dirty="0">
                <a:solidFill>
                  <a:srgbClr val="C00000"/>
                </a:solidFill>
                <a:latin typeface="+mn-lt"/>
              </a:rPr>
              <a:t>2. Devoted To Being Together</a:t>
            </a:r>
            <a:br>
              <a:rPr lang="en-US" sz="5000" b="1" dirty="0">
                <a:solidFill>
                  <a:schemeClr val="accent1">
                    <a:lumMod val="50000"/>
                  </a:schemeClr>
                </a:solidFill>
              </a:rPr>
            </a:br>
            <a:br>
              <a:rPr lang="en-US" sz="5000" b="1" dirty="0">
                <a:solidFill>
                  <a:schemeClr val="accent1">
                    <a:lumMod val="50000"/>
                  </a:schemeClr>
                </a:solidFill>
              </a:rPr>
            </a:br>
            <a:r>
              <a:rPr lang="en-US" sz="3500" b="1" dirty="0">
                <a:solidFill>
                  <a:schemeClr val="accent1">
                    <a:lumMod val="50000"/>
                  </a:schemeClr>
                </a:solidFill>
              </a:rPr>
              <a:t>(v42,46) </a:t>
            </a:r>
            <a:r>
              <a:rPr lang="en-US" sz="3500" b="1" i="1" dirty="0">
                <a:solidFill>
                  <a:schemeClr val="accent1">
                    <a:lumMod val="50000"/>
                  </a:schemeClr>
                </a:solidFill>
              </a:rPr>
              <a:t>“They devoted themselves to the apostles’ teaching and to the fellowship, to the breaking of bread and to prayer. . . Every day they continued to meet together in the temple courts. They broke bread in their homes”</a:t>
            </a:r>
            <a:br>
              <a:rPr lang="en-US" sz="3500" b="1" i="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32278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Calibri" panose="020F0502020204030204"/>
              </a:rPr>
              <a:t>THE PATTERN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b="1" dirty="0">
                <a:solidFill>
                  <a:srgbClr val="C00000"/>
                </a:solidFill>
                <a:latin typeface="+mn-lt"/>
              </a:rPr>
              <a:t>3. Living A Spirit-Filled Life</a:t>
            </a:r>
            <a:br>
              <a:rPr lang="en-US" sz="5000" b="1" dirty="0">
                <a:solidFill>
                  <a:schemeClr val="accent1">
                    <a:lumMod val="50000"/>
                  </a:schemeClr>
                </a:solidFill>
              </a:rPr>
            </a:br>
            <a:br>
              <a:rPr lang="en-US" sz="5000" b="1" dirty="0">
                <a:solidFill>
                  <a:schemeClr val="accent1">
                    <a:lumMod val="50000"/>
                  </a:schemeClr>
                </a:solidFill>
              </a:rPr>
            </a:br>
            <a:r>
              <a:rPr lang="en-US" sz="3500" b="1" dirty="0">
                <a:solidFill>
                  <a:schemeClr val="accent1">
                    <a:lumMod val="50000"/>
                  </a:schemeClr>
                </a:solidFill>
              </a:rPr>
              <a:t>(v43) </a:t>
            </a:r>
            <a:r>
              <a:rPr lang="en-US" sz="3500" b="1" i="1" dirty="0">
                <a:solidFill>
                  <a:schemeClr val="accent1">
                    <a:lumMod val="50000"/>
                  </a:schemeClr>
                </a:solidFill>
              </a:rPr>
              <a:t>“Everyone was filled with awe, and many wonders and miraculous signs were done by the apostles.”</a:t>
            </a:r>
            <a:br>
              <a:rPr lang="en-US" sz="3500" b="1" i="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383218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Calibri" panose="020F0502020204030204"/>
              </a:rPr>
              <a:t>THE PATTERN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dirty="0">
                <a:solidFill>
                  <a:srgbClr val="002060"/>
                </a:solidFill>
                <a:latin typeface="+mn-lt"/>
              </a:rPr>
              <a:t>3. Living A Spirit-Filled Life</a:t>
            </a:r>
            <a:br>
              <a:rPr lang="en-US" sz="4600" dirty="0">
                <a:solidFill>
                  <a:srgbClr val="002060"/>
                </a:solidFill>
                <a:latin typeface="+mn-lt"/>
              </a:rPr>
            </a:br>
            <a:r>
              <a:rPr lang="en-US" sz="4600" b="1" dirty="0">
                <a:solidFill>
                  <a:srgbClr val="C00000"/>
                </a:solidFill>
                <a:latin typeface="+mn-lt"/>
              </a:rPr>
              <a:t>4. Treasuring God’s Diversity</a:t>
            </a:r>
            <a:br>
              <a:rPr lang="en-US" sz="5000" b="1" dirty="0">
                <a:solidFill>
                  <a:schemeClr val="accent1">
                    <a:lumMod val="50000"/>
                  </a:schemeClr>
                </a:solidFill>
              </a:rPr>
            </a:br>
            <a:br>
              <a:rPr lang="en-US" sz="5000" b="1" dirty="0">
                <a:solidFill>
                  <a:schemeClr val="accent1">
                    <a:lumMod val="50000"/>
                  </a:schemeClr>
                </a:solidFill>
              </a:rPr>
            </a:br>
            <a:r>
              <a:rPr lang="en-US" sz="3500" b="1" dirty="0">
                <a:solidFill>
                  <a:schemeClr val="accent1">
                    <a:lumMod val="50000"/>
                  </a:schemeClr>
                </a:solidFill>
              </a:rPr>
              <a:t>(v44) </a:t>
            </a:r>
            <a:r>
              <a:rPr lang="en-US" sz="3500" b="1" i="1" dirty="0">
                <a:solidFill>
                  <a:schemeClr val="accent1">
                    <a:lumMod val="50000"/>
                  </a:schemeClr>
                </a:solidFill>
              </a:rPr>
              <a:t>“All the believers were together and had everything in common.”</a:t>
            </a:r>
            <a:br>
              <a:rPr lang="en-US" sz="3500" b="1" i="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427540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Calibri" panose="020F0502020204030204"/>
              </a:rPr>
              <a:t>THE PATTERN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dirty="0">
                <a:solidFill>
                  <a:srgbClr val="002060"/>
                </a:solidFill>
                <a:latin typeface="+mn-lt"/>
              </a:rPr>
              <a:t>3. Living A Spirit-Filled Life</a:t>
            </a:r>
            <a:br>
              <a:rPr lang="en-US" sz="4600" dirty="0">
                <a:solidFill>
                  <a:srgbClr val="002060"/>
                </a:solidFill>
                <a:latin typeface="+mn-lt"/>
              </a:rPr>
            </a:br>
            <a:r>
              <a:rPr lang="en-US" sz="4600" dirty="0">
                <a:solidFill>
                  <a:srgbClr val="002060"/>
                </a:solidFill>
                <a:latin typeface="+mn-lt"/>
              </a:rPr>
              <a:t>4. Treasuring God’s Diversity</a:t>
            </a:r>
            <a:br>
              <a:rPr lang="en-US" sz="4600" dirty="0">
                <a:solidFill>
                  <a:srgbClr val="002060"/>
                </a:solidFill>
                <a:latin typeface="+mn-lt"/>
              </a:rPr>
            </a:br>
            <a:r>
              <a:rPr lang="en-US" sz="4600" dirty="0">
                <a:solidFill>
                  <a:srgbClr val="002060"/>
                </a:solidFill>
                <a:latin typeface="+mn-lt"/>
              </a:rPr>
              <a:t>5. </a:t>
            </a:r>
            <a:r>
              <a:rPr lang="en-US" sz="4600" b="1" dirty="0">
                <a:solidFill>
                  <a:srgbClr val="C00000"/>
                </a:solidFill>
                <a:latin typeface="+mn-lt"/>
              </a:rPr>
              <a:t>Graciously Giving &amp; Serving</a:t>
            </a:r>
            <a:br>
              <a:rPr lang="en-US" sz="5000" b="1" dirty="0">
                <a:solidFill>
                  <a:schemeClr val="accent1">
                    <a:lumMod val="50000"/>
                  </a:schemeClr>
                </a:solidFill>
              </a:rPr>
            </a:br>
            <a:br>
              <a:rPr lang="en-US" sz="3000" b="1" dirty="0">
                <a:solidFill>
                  <a:schemeClr val="accent1">
                    <a:lumMod val="50000"/>
                  </a:schemeClr>
                </a:solidFill>
              </a:rPr>
            </a:br>
            <a:r>
              <a:rPr lang="en-US" sz="3500" b="1" dirty="0">
                <a:solidFill>
                  <a:schemeClr val="accent1">
                    <a:lumMod val="50000"/>
                  </a:schemeClr>
                </a:solidFill>
              </a:rPr>
              <a:t>(v45-46)</a:t>
            </a:r>
            <a:r>
              <a:rPr lang="en-US" sz="3500" b="1" i="1" dirty="0">
                <a:solidFill>
                  <a:schemeClr val="accent1">
                    <a:lumMod val="50000"/>
                  </a:schemeClr>
                </a:solidFill>
              </a:rPr>
              <a:t>“Selling their possessions and goods, they gave to anyone as he had need . . . They broke bread in their homes and ate together with glad and sincere hearts”</a:t>
            </a: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298217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mn-lt"/>
              </a:rPr>
              <a:t>THE PATTERN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dirty="0">
                <a:solidFill>
                  <a:srgbClr val="002060"/>
                </a:solidFill>
                <a:latin typeface="+mn-lt"/>
              </a:rPr>
              <a:t>3. Living A Spirit-Filled Life</a:t>
            </a:r>
            <a:br>
              <a:rPr lang="en-US" sz="4600" dirty="0">
                <a:solidFill>
                  <a:srgbClr val="002060"/>
                </a:solidFill>
                <a:latin typeface="+mn-lt"/>
              </a:rPr>
            </a:br>
            <a:r>
              <a:rPr lang="en-US" sz="4600" dirty="0">
                <a:solidFill>
                  <a:srgbClr val="002060"/>
                </a:solidFill>
                <a:latin typeface="+mn-lt"/>
              </a:rPr>
              <a:t>4. Treasuring God’s Diversity</a:t>
            </a:r>
            <a:br>
              <a:rPr lang="en-US" sz="4600" dirty="0">
                <a:solidFill>
                  <a:srgbClr val="002060"/>
                </a:solidFill>
                <a:latin typeface="+mn-lt"/>
              </a:rPr>
            </a:br>
            <a:r>
              <a:rPr lang="en-US" sz="4600" dirty="0">
                <a:solidFill>
                  <a:srgbClr val="002060"/>
                </a:solidFill>
                <a:latin typeface="+mn-lt"/>
              </a:rPr>
              <a:t>5. Graciously Giving &amp; Serving</a:t>
            </a:r>
            <a:br>
              <a:rPr lang="en-US" sz="4600" b="1" dirty="0">
                <a:solidFill>
                  <a:srgbClr val="C00000"/>
                </a:solidFill>
                <a:latin typeface="+mn-lt"/>
              </a:rPr>
            </a:br>
            <a:r>
              <a:rPr lang="en-US" sz="4600" b="1" dirty="0">
                <a:solidFill>
                  <a:srgbClr val="C00000"/>
                </a:solidFill>
                <a:latin typeface="+mn-lt"/>
              </a:rPr>
              <a:t>6. Winning The Lost</a:t>
            </a:r>
            <a:br>
              <a:rPr lang="en-US" sz="5000" b="1" dirty="0">
                <a:solidFill>
                  <a:schemeClr val="accent1">
                    <a:lumMod val="50000"/>
                  </a:schemeClr>
                </a:solidFill>
              </a:rPr>
            </a:br>
            <a:br>
              <a:rPr lang="en-US" sz="3000" b="1" dirty="0">
                <a:solidFill>
                  <a:schemeClr val="accent1">
                    <a:lumMod val="50000"/>
                  </a:schemeClr>
                </a:solidFill>
              </a:rPr>
            </a:br>
            <a:r>
              <a:rPr lang="en-US" sz="3500" b="1" dirty="0">
                <a:solidFill>
                  <a:schemeClr val="accent1">
                    <a:lumMod val="50000"/>
                  </a:schemeClr>
                </a:solidFill>
              </a:rPr>
              <a:t>(v47)</a:t>
            </a:r>
            <a:r>
              <a:rPr lang="en-US" sz="3500" b="1" i="1" dirty="0">
                <a:solidFill>
                  <a:schemeClr val="accent1">
                    <a:lumMod val="50000"/>
                  </a:schemeClr>
                </a:solidFill>
              </a:rPr>
              <a:t>“And the Lord added to their number daily those who were being saved.” </a:t>
            </a: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326103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eraton Stick Barometer">
            <a:extLst>
              <a:ext uri="{FF2B5EF4-FFF2-40B4-BE49-F238E27FC236}">
                <a16:creationId xmlns:a16="http://schemas.microsoft.com/office/drawing/2014/main" id="{A46B4BB6-34A5-CF44-983B-C19911E7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187"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4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443844"/>
            <a:ext cx="10816683" cy="5374888"/>
          </a:xfrm>
        </p:spPr>
        <p:txBody>
          <a:bodyPr anchor="t">
            <a:normAutofit fontScale="90000"/>
          </a:bodyPr>
          <a:lstStyle/>
          <a:p>
            <a:pPr algn="l"/>
            <a:r>
              <a:rPr lang="en-US" sz="4400" b="1" dirty="0">
                <a:solidFill>
                  <a:schemeClr val="accent1">
                    <a:lumMod val="50000"/>
                  </a:schemeClr>
                </a:solidFill>
              </a:rPr>
              <a:t>Our Father, who is in heaven,</a:t>
            </a:r>
            <a:br>
              <a:rPr lang="en-US" sz="4400" b="1" dirty="0">
                <a:solidFill>
                  <a:schemeClr val="accent1">
                    <a:lumMod val="50000"/>
                  </a:schemeClr>
                </a:solidFill>
              </a:rPr>
            </a:br>
            <a:r>
              <a:rPr lang="en-US" sz="4400" b="1" dirty="0">
                <a:solidFill>
                  <a:schemeClr val="accent1">
                    <a:lumMod val="50000"/>
                  </a:schemeClr>
                </a:solidFill>
              </a:rPr>
              <a:t>hallowed be Your name;</a:t>
            </a:r>
            <a:br>
              <a:rPr lang="en-US" sz="4400" b="1" dirty="0">
                <a:solidFill>
                  <a:schemeClr val="accent1">
                    <a:lumMod val="50000"/>
                  </a:schemeClr>
                </a:solidFill>
              </a:rPr>
            </a:br>
            <a:r>
              <a:rPr lang="en-US" sz="4400" b="1" dirty="0">
                <a:solidFill>
                  <a:schemeClr val="accent1">
                    <a:lumMod val="50000"/>
                  </a:schemeClr>
                </a:solidFill>
              </a:rPr>
              <a:t>Your kingdom come; Your will be done;</a:t>
            </a:r>
            <a:br>
              <a:rPr lang="en-US" sz="4400" b="1" dirty="0">
                <a:solidFill>
                  <a:schemeClr val="accent1">
                    <a:lumMod val="50000"/>
                  </a:schemeClr>
                </a:solidFill>
              </a:rPr>
            </a:br>
            <a:r>
              <a:rPr lang="en-US" sz="4400" b="1" dirty="0">
                <a:solidFill>
                  <a:schemeClr val="accent1">
                    <a:lumMod val="50000"/>
                  </a:schemeClr>
                </a:solidFill>
              </a:rPr>
              <a:t>on earth as it is in heaven.</a:t>
            </a:r>
            <a:br>
              <a:rPr lang="en-US" sz="4400" b="1" dirty="0">
                <a:solidFill>
                  <a:schemeClr val="accent1">
                    <a:lumMod val="50000"/>
                  </a:schemeClr>
                </a:solidFill>
              </a:rPr>
            </a:br>
            <a:r>
              <a:rPr lang="en-US" sz="4400" b="1" dirty="0">
                <a:solidFill>
                  <a:schemeClr val="accent1">
                    <a:lumMod val="50000"/>
                  </a:schemeClr>
                </a:solidFill>
              </a:rPr>
              <a:t>Give us this day our daily bread.</a:t>
            </a:r>
            <a:br>
              <a:rPr lang="en-US" sz="4400" b="1" dirty="0">
                <a:solidFill>
                  <a:schemeClr val="accent1">
                    <a:lumMod val="50000"/>
                  </a:schemeClr>
                </a:solidFill>
              </a:rPr>
            </a:br>
            <a:r>
              <a:rPr lang="en-US" sz="4400" b="1" dirty="0">
                <a:solidFill>
                  <a:schemeClr val="accent1">
                    <a:lumMod val="50000"/>
                  </a:schemeClr>
                </a:solidFill>
              </a:rPr>
              <a:t>And forgive us our trespasses,</a:t>
            </a:r>
            <a:br>
              <a:rPr lang="en-US" sz="4400" b="1" dirty="0">
                <a:solidFill>
                  <a:schemeClr val="accent1">
                    <a:lumMod val="50000"/>
                  </a:schemeClr>
                </a:solidFill>
              </a:rPr>
            </a:br>
            <a:r>
              <a:rPr lang="en-US" sz="4400" b="1" dirty="0">
                <a:solidFill>
                  <a:schemeClr val="accent1">
                    <a:lumMod val="50000"/>
                  </a:schemeClr>
                </a:solidFill>
              </a:rPr>
              <a:t>as we forgive those who trespass against us.</a:t>
            </a:r>
            <a:br>
              <a:rPr lang="en-US" sz="4400" b="1" dirty="0">
                <a:solidFill>
                  <a:schemeClr val="accent1">
                    <a:lumMod val="50000"/>
                  </a:schemeClr>
                </a:solidFill>
              </a:rPr>
            </a:br>
            <a:r>
              <a:rPr lang="en-US" sz="4400" b="1" dirty="0">
                <a:solidFill>
                  <a:schemeClr val="accent1">
                    <a:lumMod val="50000"/>
                  </a:schemeClr>
                </a:solidFill>
              </a:rPr>
              <a:t>And lead us not into temptation;</a:t>
            </a:r>
            <a:br>
              <a:rPr lang="en-US" sz="4400" b="1" dirty="0">
                <a:solidFill>
                  <a:schemeClr val="accent1">
                    <a:lumMod val="50000"/>
                  </a:schemeClr>
                </a:solidFill>
              </a:rPr>
            </a:br>
            <a:r>
              <a:rPr lang="en-US" sz="4400" b="1" dirty="0">
                <a:solidFill>
                  <a:schemeClr val="accent1">
                    <a:lumMod val="50000"/>
                  </a:schemeClr>
                </a:solidFill>
              </a:rPr>
              <a:t>but deliver us from evil.</a:t>
            </a:r>
            <a:br>
              <a:rPr lang="en-US" sz="4400" b="1" dirty="0">
                <a:solidFill>
                  <a:schemeClr val="accent1">
                    <a:lumMod val="50000"/>
                  </a:schemeClr>
                </a:solidFill>
              </a:rPr>
            </a:br>
            <a:r>
              <a:rPr lang="en-US" sz="4400" b="1" dirty="0">
                <a:solidFill>
                  <a:schemeClr val="accent1">
                    <a:lumMod val="50000"/>
                  </a:schemeClr>
                </a:solidFill>
              </a:rPr>
              <a:t>For thine is the kingdom, the power and the glory,</a:t>
            </a:r>
            <a:br>
              <a:rPr lang="en-US" sz="4400" b="1" dirty="0">
                <a:solidFill>
                  <a:schemeClr val="accent1">
                    <a:lumMod val="50000"/>
                  </a:schemeClr>
                </a:solidFill>
              </a:rPr>
            </a:br>
            <a:r>
              <a:rPr lang="en-US" sz="4400" b="1" dirty="0">
                <a:solidFill>
                  <a:schemeClr val="accent1">
                    <a:lumMod val="50000"/>
                  </a:schemeClr>
                </a:solidFill>
              </a:rPr>
              <a:t>for ever and ever. Amen.</a:t>
            </a:r>
            <a:br>
              <a:rPr lang="en-US" sz="3900" b="1" dirty="0">
                <a:solidFill>
                  <a:schemeClr val="accent1">
                    <a:lumMod val="50000"/>
                  </a:schemeClr>
                </a:solidFill>
              </a:rPr>
            </a:br>
            <a:br>
              <a:rPr lang="en-US" sz="4200" b="1" dirty="0">
                <a:solidFill>
                  <a:schemeClr val="accent1">
                    <a:lumMod val="50000"/>
                  </a:schemeClr>
                </a:solidFill>
              </a:rPr>
            </a:br>
            <a:endParaRPr lang="en-US" sz="4200" b="1" dirty="0">
              <a:solidFill>
                <a:srgbClr val="FF6600"/>
              </a:solidFill>
              <a:latin typeface="+mn-lt"/>
            </a:endParaRPr>
          </a:p>
        </p:txBody>
      </p:sp>
    </p:spTree>
    <p:extLst>
      <p:ext uri="{BB962C8B-B14F-4D97-AF65-F5344CB8AC3E}">
        <p14:creationId xmlns:p14="http://schemas.microsoft.com/office/powerpoint/2010/main" val="237522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260548" y="1066334"/>
            <a:ext cx="10483703" cy="2745378"/>
          </a:xfrm>
        </p:spPr>
        <p:txBody>
          <a:bodyPr anchor="t">
            <a:noAutofit/>
          </a:bodyPr>
          <a:lstStyle/>
          <a:p>
            <a:pPr algn="l"/>
            <a:r>
              <a:rPr lang="en-US" b="1" dirty="0">
                <a:solidFill>
                  <a:schemeClr val="accent1">
                    <a:lumMod val="50000"/>
                  </a:schemeClr>
                </a:solidFill>
              </a:rPr>
              <a:t>You can’t determine the greatness of a church by the world’s measurements or your feelings. </a:t>
            </a:r>
            <a:br>
              <a:rPr lang="en-US" sz="5000" b="1" dirty="0">
                <a:solidFill>
                  <a:schemeClr val="accent1">
                    <a:lumMod val="50000"/>
                  </a:schemeClr>
                </a:solidFill>
              </a:rPr>
            </a:br>
            <a:br>
              <a:rPr lang="en-US" sz="5000" b="1" dirty="0">
                <a:solidFill>
                  <a:schemeClr val="accent1">
                    <a:lumMod val="50000"/>
                  </a:schemeClr>
                </a:solidFill>
              </a:rPr>
            </a:br>
            <a:endParaRPr lang="en-US" sz="5000" b="1" dirty="0">
              <a:solidFill>
                <a:srgbClr val="C00000"/>
              </a:solidFill>
            </a:endParaRPr>
          </a:p>
        </p:txBody>
      </p:sp>
    </p:spTree>
    <p:extLst>
      <p:ext uri="{BB962C8B-B14F-4D97-AF65-F5344CB8AC3E}">
        <p14:creationId xmlns:p14="http://schemas.microsoft.com/office/powerpoint/2010/main" val="161732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mn-lt"/>
              </a:rPr>
              <a:t>THE MEASURE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dirty="0">
                <a:solidFill>
                  <a:srgbClr val="002060"/>
                </a:solidFill>
                <a:latin typeface="+mn-lt"/>
              </a:rPr>
              <a:t>3. Living A Spirit-Filled Life</a:t>
            </a:r>
            <a:br>
              <a:rPr lang="en-US" sz="4600" dirty="0">
                <a:solidFill>
                  <a:srgbClr val="002060"/>
                </a:solidFill>
                <a:latin typeface="+mn-lt"/>
              </a:rPr>
            </a:br>
            <a:r>
              <a:rPr lang="en-US" sz="4600" dirty="0">
                <a:solidFill>
                  <a:srgbClr val="002060"/>
                </a:solidFill>
                <a:latin typeface="+mn-lt"/>
              </a:rPr>
              <a:t>4. Treasuring God’s Diversity</a:t>
            </a:r>
            <a:br>
              <a:rPr lang="en-US" sz="4600" dirty="0">
                <a:solidFill>
                  <a:srgbClr val="002060"/>
                </a:solidFill>
                <a:latin typeface="+mn-lt"/>
              </a:rPr>
            </a:br>
            <a:r>
              <a:rPr lang="en-US" sz="4600" dirty="0">
                <a:solidFill>
                  <a:srgbClr val="002060"/>
                </a:solidFill>
                <a:latin typeface="+mn-lt"/>
              </a:rPr>
              <a:t>5. Graciously Giving &amp; Serving</a:t>
            </a:r>
            <a:br>
              <a:rPr lang="en-US" sz="4600" b="1" dirty="0">
                <a:solidFill>
                  <a:srgbClr val="C00000"/>
                </a:solidFill>
                <a:latin typeface="+mn-lt"/>
              </a:rPr>
            </a:br>
            <a:r>
              <a:rPr lang="en-US" sz="4600" dirty="0">
                <a:solidFill>
                  <a:srgbClr val="002060"/>
                </a:solidFill>
                <a:latin typeface="+mn-lt"/>
              </a:rPr>
              <a:t>6. Winning The Lost</a:t>
            </a:r>
            <a:br>
              <a:rPr lang="en-US" sz="5000" b="1" dirty="0">
                <a:solidFill>
                  <a:schemeClr val="accent1">
                    <a:lumMod val="50000"/>
                  </a:schemeClr>
                </a:solidFill>
              </a:rPr>
            </a:br>
            <a:br>
              <a:rPr lang="en-US" sz="3000" b="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393631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493295" y="583967"/>
            <a:ext cx="11207971" cy="5690066"/>
          </a:xfrm>
        </p:spPr>
        <p:txBody>
          <a:bodyPr anchor="t">
            <a:noAutofit/>
          </a:bodyPr>
          <a:lstStyle/>
          <a:p>
            <a:br>
              <a:rPr lang="en-US" b="1" dirty="0">
                <a:solidFill>
                  <a:schemeClr val="accent1">
                    <a:lumMod val="50000"/>
                  </a:schemeClr>
                </a:solidFill>
              </a:rPr>
            </a:br>
            <a:r>
              <a:rPr lang="en-US" b="1" dirty="0">
                <a:solidFill>
                  <a:schemeClr val="accent1">
                    <a:lumMod val="50000"/>
                  </a:schemeClr>
                </a:solidFill>
                <a:latin typeface="+mn-lt"/>
              </a:rPr>
              <a:t>2022 IS THE YEAR OF</a:t>
            </a:r>
            <a:br>
              <a:rPr lang="en-US" b="1" dirty="0">
                <a:solidFill>
                  <a:schemeClr val="accent1">
                    <a:lumMod val="50000"/>
                  </a:schemeClr>
                </a:solidFill>
              </a:rPr>
            </a:br>
            <a:br>
              <a:rPr lang="en-US" sz="3000" b="1" dirty="0">
                <a:solidFill>
                  <a:schemeClr val="accent1">
                    <a:lumMod val="50000"/>
                  </a:schemeClr>
                </a:solidFill>
              </a:rPr>
            </a:br>
            <a:r>
              <a:rPr lang="en-US" b="1" dirty="0">
                <a:solidFill>
                  <a:schemeClr val="accent1">
                    <a:lumMod val="50000"/>
                  </a:schemeClr>
                </a:solidFill>
              </a:rPr>
              <a:t>The Outpouring Of God’s Spirit</a:t>
            </a:r>
            <a:br>
              <a:rPr lang="en-US" b="1" dirty="0">
                <a:solidFill>
                  <a:schemeClr val="accent1">
                    <a:lumMod val="50000"/>
                  </a:schemeClr>
                </a:solidFill>
              </a:rPr>
            </a:br>
            <a:r>
              <a:rPr lang="en-US" b="1" dirty="0">
                <a:solidFill>
                  <a:srgbClr val="C00000"/>
                </a:solidFill>
              </a:rPr>
              <a:t>or</a:t>
            </a:r>
            <a:br>
              <a:rPr lang="en-US" b="1" dirty="0">
                <a:solidFill>
                  <a:schemeClr val="accent1">
                    <a:lumMod val="50000"/>
                  </a:schemeClr>
                </a:solidFill>
              </a:rPr>
            </a:br>
            <a:r>
              <a:rPr lang="en-US" b="1" dirty="0">
                <a:solidFill>
                  <a:schemeClr val="accent1">
                    <a:lumMod val="50000"/>
                  </a:schemeClr>
                </a:solidFill>
              </a:rPr>
              <a:t>The Inner-Crisis From The World</a:t>
            </a:r>
            <a:endParaRPr lang="en-US" b="1" dirty="0">
              <a:solidFill>
                <a:srgbClr val="C00000"/>
              </a:solidFill>
            </a:endParaRPr>
          </a:p>
        </p:txBody>
      </p:sp>
    </p:spTree>
    <p:extLst>
      <p:ext uri="{BB962C8B-B14F-4D97-AF65-F5344CB8AC3E}">
        <p14:creationId xmlns:p14="http://schemas.microsoft.com/office/powerpoint/2010/main" val="38151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54148" y="715108"/>
            <a:ext cx="10483703" cy="3075112"/>
          </a:xfrm>
        </p:spPr>
        <p:txBody>
          <a:bodyPr anchor="t">
            <a:noAutofit/>
          </a:bodyPr>
          <a:lstStyle/>
          <a:p>
            <a:pPr algn="l"/>
            <a:r>
              <a:rPr lang="en-US" sz="4600" b="1" u="sng" dirty="0">
                <a:solidFill>
                  <a:srgbClr val="002060"/>
                </a:solidFill>
                <a:latin typeface="+mn-lt"/>
              </a:rPr>
              <a:t>THE MEASURE OF THE TRUE CHURCH</a:t>
            </a:r>
            <a:br>
              <a:rPr lang="en-US" sz="4600" dirty="0">
                <a:solidFill>
                  <a:srgbClr val="002060"/>
                </a:solidFill>
                <a:latin typeface="+mn-lt"/>
              </a:rPr>
            </a:br>
            <a:r>
              <a:rPr lang="en-US" sz="4600" dirty="0">
                <a:solidFill>
                  <a:srgbClr val="002060"/>
                </a:solidFill>
                <a:latin typeface="+mn-lt"/>
              </a:rPr>
              <a:t>1. Depending On God’s Word</a:t>
            </a:r>
            <a:br>
              <a:rPr lang="en-US" sz="4600" dirty="0">
                <a:solidFill>
                  <a:srgbClr val="002060"/>
                </a:solidFill>
                <a:latin typeface="+mn-lt"/>
              </a:rPr>
            </a:br>
            <a:r>
              <a:rPr lang="en-US" sz="4600" dirty="0">
                <a:solidFill>
                  <a:srgbClr val="002060"/>
                </a:solidFill>
                <a:latin typeface="+mn-lt"/>
              </a:rPr>
              <a:t>2. Devoted To Being Together</a:t>
            </a:r>
            <a:br>
              <a:rPr lang="en-US" sz="4600" dirty="0">
                <a:solidFill>
                  <a:srgbClr val="002060"/>
                </a:solidFill>
                <a:latin typeface="+mn-lt"/>
              </a:rPr>
            </a:br>
            <a:r>
              <a:rPr lang="en-US" sz="4600" dirty="0">
                <a:solidFill>
                  <a:srgbClr val="002060"/>
                </a:solidFill>
                <a:latin typeface="+mn-lt"/>
              </a:rPr>
              <a:t>3. Living A Spirit-Filled Life</a:t>
            </a:r>
            <a:br>
              <a:rPr lang="en-US" sz="4600" dirty="0">
                <a:solidFill>
                  <a:srgbClr val="002060"/>
                </a:solidFill>
                <a:latin typeface="+mn-lt"/>
              </a:rPr>
            </a:br>
            <a:r>
              <a:rPr lang="en-US" sz="4600" dirty="0">
                <a:solidFill>
                  <a:srgbClr val="002060"/>
                </a:solidFill>
                <a:latin typeface="+mn-lt"/>
              </a:rPr>
              <a:t>4. Treasuring God’s Diversity</a:t>
            </a:r>
            <a:br>
              <a:rPr lang="en-US" sz="4600" dirty="0">
                <a:solidFill>
                  <a:srgbClr val="002060"/>
                </a:solidFill>
                <a:latin typeface="+mn-lt"/>
              </a:rPr>
            </a:br>
            <a:r>
              <a:rPr lang="en-US" sz="4600" dirty="0">
                <a:solidFill>
                  <a:srgbClr val="002060"/>
                </a:solidFill>
                <a:latin typeface="+mn-lt"/>
              </a:rPr>
              <a:t>5. Graciously Giving &amp; Serving</a:t>
            </a:r>
            <a:br>
              <a:rPr lang="en-US" sz="4600" b="1" dirty="0">
                <a:solidFill>
                  <a:srgbClr val="C00000"/>
                </a:solidFill>
                <a:latin typeface="+mn-lt"/>
              </a:rPr>
            </a:br>
            <a:r>
              <a:rPr lang="en-US" sz="4600" dirty="0">
                <a:solidFill>
                  <a:srgbClr val="002060"/>
                </a:solidFill>
                <a:latin typeface="+mn-lt"/>
              </a:rPr>
              <a:t>6. Winning The Lost</a:t>
            </a:r>
            <a:br>
              <a:rPr lang="en-US" sz="5000" b="1" dirty="0">
                <a:solidFill>
                  <a:schemeClr val="accent1">
                    <a:lumMod val="50000"/>
                  </a:schemeClr>
                </a:solidFill>
              </a:rPr>
            </a:br>
            <a:br>
              <a:rPr lang="en-US" sz="3000" b="1" dirty="0">
                <a:solidFill>
                  <a:schemeClr val="accent1">
                    <a:lumMod val="50000"/>
                  </a:schemeClr>
                </a:solidFill>
              </a:rPr>
            </a:br>
            <a:br>
              <a:rPr lang="en-US" sz="3500" b="1" i="1" dirty="0">
                <a:solidFill>
                  <a:schemeClr val="accent1">
                    <a:lumMod val="50000"/>
                  </a:schemeClr>
                </a:solidFill>
              </a:rPr>
            </a:br>
            <a:br>
              <a:rPr lang="en-US" sz="3500" b="1" i="1" dirty="0">
                <a:solidFill>
                  <a:schemeClr val="accent1">
                    <a:lumMod val="50000"/>
                  </a:schemeClr>
                </a:solidFill>
              </a:rPr>
            </a:br>
            <a:br>
              <a:rPr lang="en-US" sz="4500" b="1" i="1" dirty="0">
                <a:solidFill>
                  <a:schemeClr val="accent1">
                    <a:lumMod val="50000"/>
                  </a:schemeClr>
                </a:solidFill>
              </a:rPr>
            </a:br>
            <a:br>
              <a:rPr lang="en-US" sz="5000" b="1" i="1" dirty="0">
                <a:solidFill>
                  <a:schemeClr val="accent1">
                    <a:lumMod val="50000"/>
                  </a:schemeClr>
                </a:solidFill>
              </a:rPr>
            </a:br>
            <a:br>
              <a:rPr lang="en-US" sz="7200" b="1" i="1" dirty="0">
                <a:solidFill>
                  <a:schemeClr val="accent1">
                    <a:lumMod val="50000"/>
                  </a:schemeClr>
                </a:solidFill>
              </a:rPr>
            </a:br>
            <a:br>
              <a:rPr lang="en-US" sz="4500" b="1" dirty="0">
                <a:solidFill>
                  <a:schemeClr val="accent1">
                    <a:lumMod val="50000"/>
                  </a:schemeClr>
                </a:solidFill>
              </a:rPr>
            </a:br>
            <a:endParaRPr lang="en-US" sz="4500" b="1" dirty="0">
              <a:solidFill>
                <a:srgbClr val="C00000"/>
              </a:solidFill>
            </a:endParaRPr>
          </a:p>
        </p:txBody>
      </p:sp>
    </p:spTree>
    <p:extLst>
      <p:ext uri="{BB962C8B-B14F-4D97-AF65-F5344CB8AC3E}">
        <p14:creationId xmlns:p14="http://schemas.microsoft.com/office/powerpoint/2010/main" val="53406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443844"/>
            <a:ext cx="10816683" cy="5374888"/>
          </a:xfrm>
        </p:spPr>
        <p:txBody>
          <a:bodyPr anchor="t">
            <a:normAutofit fontScale="90000"/>
          </a:bodyPr>
          <a:lstStyle/>
          <a:p>
            <a:pPr algn="l"/>
            <a:r>
              <a:rPr lang="en-US" sz="4400" b="1" dirty="0">
                <a:solidFill>
                  <a:schemeClr val="accent1">
                    <a:lumMod val="50000"/>
                  </a:schemeClr>
                </a:solidFill>
              </a:rPr>
              <a:t>Our Father, who is in heaven,</a:t>
            </a:r>
            <a:br>
              <a:rPr lang="en-US" sz="4400" b="1" dirty="0">
                <a:solidFill>
                  <a:schemeClr val="accent1">
                    <a:lumMod val="50000"/>
                  </a:schemeClr>
                </a:solidFill>
              </a:rPr>
            </a:br>
            <a:r>
              <a:rPr lang="en-US" sz="4400" b="1" dirty="0">
                <a:solidFill>
                  <a:schemeClr val="accent1">
                    <a:lumMod val="50000"/>
                  </a:schemeClr>
                </a:solidFill>
              </a:rPr>
              <a:t>hallowed be Your name;</a:t>
            </a:r>
            <a:br>
              <a:rPr lang="en-US" sz="4400" b="1" dirty="0">
                <a:solidFill>
                  <a:schemeClr val="accent1">
                    <a:lumMod val="50000"/>
                  </a:schemeClr>
                </a:solidFill>
              </a:rPr>
            </a:br>
            <a:r>
              <a:rPr lang="en-US" sz="4400" b="1" dirty="0">
                <a:solidFill>
                  <a:schemeClr val="accent1">
                    <a:lumMod val="50000"/>
                  </a:schemeClr>
                </a:solidFill>
              </a:rPr>
              <a:t>Your kingdom come; Your will be done;</a:t>
            </a:r>
            <a:br>
              <a:rPr lang="en-US" sz="4400" b="1" dirty="0">
                <a:solidFill>
                  <a:schemeClr val="accent1">
                    <a:lumMod val="50000"/>
                  </a:schemeClr>
                </a:solidFill>
              </a:rPr>
            </a:br>
            <a:r>
              <a:rPr lang="en-US" sz="4400" b="1" dirty="0">
                <a:solidFill>
                  <a:schemeClr val="accent1">
                    <a:lumMod val="50000"/>
                  </a:schemeClr>
                </a:solidFill>
              </a:rPr>
              <a:t>on earth as it is in heaven.</a:t>
            </a:r>
            <a:br>
              <a:rPr lang="en-US" sz="4400" b="1" dirty="0">
                <a:solidFill>
                  <a:schemeClr val="accent1">
                    <a:lumMod val="50000"/>
                  </a:schemeClr>
                </a:solidFill>
              </a:rPr>
            </a:br>
            <a:r>
              <a:rPr lang="en-US" sz="4400" b="1" dirty="0">
                <a:solidFill>
                  <a:schemeClr val="accent1">
                    <a:lumMod val="50000"/>
                  </a:schemeClr>
                </a:solidFill>
              </a:rPr>
              <a:t>Give us this day our daily bread.</a:t>
            </a:r>
            <a:br>
              <a:rPr lang="en-US" sz="4400" b="1" dirty="0">
                <a:solidFill>
                  <a:schemeClr val="accent1">
                    <a:lumMod val="50000"/>
                  </a:schemeClr>
                </a:solidFill>
              </a:rPr>
            </a:br>
            <a:r>
              <a:rPr lang="en-US" sz="4400" b="1" dirty="0">
                <a:solidFill>
                  <a:schemeClr val="accent1">
                    <a:lumMod val="50000"/>
                  </a:schemeClr>
                </a:solidFill>
              </a:rPr>
              <a:t>And forgive us our trespasses,</a:t>
            </a:r>
            <a:br>
              <a:rPr lang="en-US" sz="4400" b="1" dirty="0">
                <a:solidFill>
                  <a:schemeClr val="accent1">
                    <a:lumMod val="50000"/>
                  </a:schemeClr>
                </a:solidFill>
              </a:rPr>
            </a:br>
            <a:r>
              <a:rPr lang="en-US" sz="4400" b="1" dirty="0">
                <a:solidFill>
                  <a:schemeClr val="accent1">
                    <a:lumMod val="50000"/>
                  </a:schemeClr>
                </a:solidFill>
              </a:rPr>
              <a:t>as we forgive those who trespass against us.</a:t>
            </a:r>
            <a:br>
              <a:rPr lang="en-US" sz="4400" b="1" dirty="0">
                <a:solidFill>
                  <a:schemeClr val="accent1">
                    <a:lumMod val="50000"/>
                  </a:schemeClr>
                </a:solidFill>
              </a:rPr>
            </a:br>
            <a:r>
              <a:rPr lang="en-US" sz="4400" b="1" dirty="0">
                <a:solidFill>
                  <a:schemeClr val="accent1">
                    <a:lumMod val="50000"/>
                  </a:schemeClr>
                </a:solidFill>
              </a:rPr>
              <a:t>And lead us not into temptation;</a:t>
            </a:r>
            <a:br>
              <a:rPr lang="en-US" sz="4400" b="1" dirty="0">
                <a:solidFill>
                  <a:schemeClr val="accent1">
                    <a:lumMod val="50000"/>
                  </a:schemeClr>
                </a:solidFill>
              </a:rPr>
            </a:br>
            <a:r>
              <a:rPr lang="en-US" sz="4400" b="1" dirty="0">
                <a:solidFill>
                  <a:schemeClr val="accent1">
                    <a:lumMod val="50000"/>
                  </a:schemeClr>
                </a:solidFill>
              </a:rPr>
              <a:t>but deliver us from evil.</a:t>
            </a:r>
            <a:br>
              <a:rPr lang="en-US" sz="4400" b="1" dirty="0">
                <a:solidFill>
                  <a:schemeClr val="accent1">
                    <a:lumMod val="50000"/>
                  </a:schemeClr>
                </a:solidFill>
              </a:rPr>
            </a:br>
            <a:r>
              <a:rPr lang="en-US" sz="4400" b="1" dirty="0">
                <a:solidFill>
                  <a:schemeClr val="accent1">
                    <a:lumMod val="50000"/>
                  </a:schemeClr>
                </a:solidFill>
              </a:rPr>
              <a:t>For thine is the kingdom, the power and the glory,</a:t>
            </a:r>
            <a:br>
              <a:rPr lang="en-US" sz="4400" b="1" dirty="0">
                <a:solidFill>
                  <a:schemeClr val="accent1">
                    <a:lumMod val="50000"/>
                  </a:schemeClr>
                </a:solidFill>
              </a:rPr>
            </a:br>
            <a:r>
              <a:rPr lang="en-US" sz="4400" b="1" dirty="0">
                <a:solidFill>
                  <a:schemeClr val="accent1">
                    <a:lumMod val="50000"/>
                  </a:schemeClr>
                </a:solidFill>
              </a:rPr>
              <a:t>for ever and ever. Amen.</a:t>
            </a:r>
            <a:br>
              <a:rPr lang="en-US" sz="3900" b="1" dirty="0">
                <a:solidFill>
                  <a:schemeClr val="accent1">
                    <a:lumMod val="50000"/>
                  </a:schemeClr>
                </a:solidFill>
              </a:rPr>
            </a:br>
            <a:br>
              <a:rPr lang="en-US" sz="4200" b="1" dirty="0">
                <a:solidFill>
                  <a:schemeClr val="accent1">
                    <a:lumMod val="50000"/>
                  </a:schemeClr>
                </a:solidFill>
              </a:rPr>
            </a:br>
            <a:endParaRPr lang="en-US" sz="4200" b="1" dirty="0">
              <a:solidFill>
                <a:srgbClr val="FF6600"/>
              </a:solidFill>
              <a:latin typeface="+mn-lt"/>
            </a:endParaRPr>
          </a:p>
        </p:txBody>
      </p:sp>
    </p:spTree>
    <p:extLst>
      <p:ext uri="{BB962C8B-B14F-4D97-AF65-F5344CB8AC3E}">
        <p14:creationId xmlns:p14="http://schemas.microsoft.com/office/powerpoint/2010/main" val="188789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r>
              <a:rPr lang="en-US" sz="5000" b="1" dirty="0">
                <a:solidFill>
                  <a:schemeClr val="accent1">
                    <a:lumMod val="50000"/>
                  </a:schemeClr>
                </a:solidFill>
              </a:rPr>
              <a:t>With many other words Peter warned them; and he pleaded with them, “Save yourselves from this corrupt generation.” </a:t>
            </a:r>
            <a:r>
              <a:rPr lang="en-US" sz="5000" b="1" baseline="30000" dirty="0">
                <a:solidFill>
                  <a:schemeClr val="accent1">
                    <a:lumMod val="50000"/>
                  </a:schemeClr>
                </a:solidFill>
              </a:rPr>
              <a:t>41 </a:t>
            </a:r>
            <a:r>
              <a:rPr lang="en-US" sz="5000" b="1" dirty="0">
                <a:solidFill>
                  <a:schemeClr val="accent1">
                    <a:lumMod val="50000"/>
                  </a:schemeClr>
                </a:solidFill>
              </a:rPr>
              <a:t>Those who accepted his message were baptized, and about three thousand were added to their number that day. </a:t>
            </a:r>
            <a:br>
              <a:rPr lang="en-US" sz="4200" b="1" dirty="0">
                <a:solidFill>
                  <a:schemeClr val="accent1">
                    <a:lumMod val="50000"/>
                  </a:schemeClr>
                </a:solidFill>
              </a:rPr>
            </a:br>
            <a:br>
              <a:rPr lang="en-US" sz="42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(Acts 2:40-41)</a:t>
            </a:r>
            <a:endParaRPr lang="en-US" sz="4200" b="1" dirty="0">
              <a:solidFill>
                <a:srgbClr val="FF6600"/>
              </a:solidFill>
              <a:latin typeface="+mn-lt"/>
            </a:endParaRPr>
          </a:p>
        </p:txBody>
      </p:sp>
    </p:spTree>
    <p:extLst>
      <p:ext uri="{BB962C8B-B14F-4D97-AF65-F5344CB8AC3E}">
        <p14:creationId xmlns:p14="http://schemas.microsoft.com/office/powerpoint/2010/main" val="169677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r>
              <a:rPr lang="en-US" sz="5000" b="1" dirty="0">
                <a:solidFill>
                  <a:schemeClr val="accent1">
                    <a:lumMod val="50000"/>
                  </a:schemeClr>
                </a:solidFill>
              </a:rPr>
              <a:t>They devoted themselves to the apostles’ teaching and to the fellowship, to the breaking of bread and to prayer. </a:t>
            </a:r>
            <a:r>
              <a:rPr lang="en-US" sz="5000" b="1" baseline="30000" dirty="0">
                <a:solidFill>
                  <a:schemeClr val="accent1">
                    <a:lumMod val="50000"/>
                  </a:schemeClr>
                </a:solidFill>
              </a:rPr>
              <a:t>43 </a:t>
            </a:r>
            <a:r>
              <a:rPr lang="en-US" sz="5000" b="1" dirty="0">
                <a:solidFill>
                  <a:schemeClr val="accent1">
                    <a:lumMod val="50000"/>
                  </a:schemeClr>
                </a:solidFill>
              </a:rPr>
              <a:t>Everyone was filled with awe, and many wonders and miraculous signs were done by the apostles. </a:t>
            </a:r>
            <a:r>
              <a:rPr lang="en-US" sz="5000" b="1" baseline="30000" dirty="0">
                <a:solidFill>
                  <a:schemeClr val="accent1">
                    <a:lumMod val="50000"/>
                  </a:schemeClr>
                </a:solidFill>
              </a:rPr>
              <a:t>44 </a:t>
            </a:r>
            <a:r>
              <a:rPr lang="en-US" sz="5000" b="1" dirty="0">
                <a:solidFill>
                  <a:schemeClr val="accent1">
                    <a:lumMod val="50000"/>
                  </a:schemeClr>
                </a:solidFill>
              </a:rPr>
              <a:t>All the believers were together and had everything in common.</a:t>
            </a:r>
            <a:br>
              <a:rPr lang="en-US" sz="42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(Acts 2:42-44)</a:t>
            </a:r>
            <a:endParaRPr lang="en-US" sz="4200" b="1" dirty="0">
              <a:solidFill>
                <a:srgbClr val="FF6600"/>
              </a:solidFill>
              <a:latin typeface="+mn-lt"/>
            </a:endParaRPr>
          </a:p>
        </p:txBody>
      </p:sp>
    </p:spTree>
    <p:extLst>
      <p:ext uri="{BB962C8B-B14F-4D97-AF65-F5344CB8AC3E}">
        <p14:creationId xmlns:p14="http://schemas.microsoft.com/office/powerpoint/2010/main" val="34982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r>
              <a:rPr lang="en-US" sz="5000" b="1" dirty="0">
                <a:solidFill>
                  <a:schemeClr val="accent1">
                    <a:lumMod val="50000"/>
                  </a:schemeClr>
                </a:solidFill>
              </a:rPr>
              <a:t>Selling their possessions and goods, they gave to anyone as he had need. </a:t>
            </a:r>
            <a:r>
              <a:rPr lang="en-US" sz="5000" b="1" baseline="30000" dirty="0">
                <a:solidFill>
                  <a:schemeClr val="accent1">
                    <a:lumMod val="50000"/>
                  </a:schemeClr>
                </a:solidFill>
              </a:rPr>
              <a:t>46 </a:t>
            </a:r>
            <a:r>
              <a:rPr lang="en-US" sz="5000" b="1" dirty="0">
                <a:solidFill>
                  <a:schemeClr val="accent1">
                    <a:lumMod val="50000"/>
                  </a:schemeClr>
                </a:solidFill>
              </a:rPr>
              <a:t>Every day they continued to meet together in the temple courts. They broke bread in their homes and ate together with glad and sincere hearts, </a:t>
            </a:r>
            <a:r>
              <a:rPr lang="en-US" sz="5000" b="1" baseline="30000" dirty="0">
                <a:solidFill>
                  <a:schemeClr val="accent1">
                    <a:lumMod val="50000"/>
                  </a:schemeClr>
                </a:solidFill>
              </a:rPr>
              <a:t>47 </a:t>
            </a:r>
            <a:r>
              <a:rPr lang="en-US" sz="5000" b="1" dirty="0">
                <a:solidFill>
                  <a:schemeClr val="accent1">
                    <a:lumMod val="50000"/>
                  </a:schemeClr>
                </a:solidFill>
              </a:rPr>
              <a:t>praising God and enjoying the favor of all the people. And the Lord added to their number daily those who were being saved.</a:t>
            </a: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(Acts 2:45-47)</a:t>
            </a:r>
            <a:endParaRPr lang="en-US" sz="4200" b="1" dirty="0">
              <a:solidFill>
                <a:srgbClr val="FF6600"/>
              </a:solidFill>
              <a:latin typeface="+mn-lt"/>
            </a:endParaRPr>
          </a:p>
        </p:txBody>
      </p:sp>
    </p:spTree>
    <p:extLst>
      <p:ext uri="{BB962C8B-B14F-4D97-AF65-F5344CB8AC3E}">
        <p14:creationId xmlns:p14="http://schemas.microsoft.com/office/powerpoint/2010/main" val="366792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260548" y="1066334"/>
            <a:ext cx="10483703" cy="2745378"/>
          </a:xfrm>
        </p:spPr>
        <p:txBody>
          <a:bodyPr anchor="t">
            <a:noAutofit/>
          </a:bodyPr>
          <a:lstStyle/>
          <a:p>
            <a:pPr algn="l"/>
            <a:r>
              <a:rPr lang="en-US" sz="6500" b="1" dirty="0">
                <a:solidFill>
                  <a:schemeClr val="accent1">
                    <a:lumMod val="50000"/>
                  </a:schemeClr>
                </a:solidFill>
                <a:latin typeface="+mn-lt"/>
              </a:rPr>
              <a:t>You can’t win</a:t>
            </a:r>
            <a:br>
              <a:rPr lang="en-US" sz="6500" b="1" dirty="0">
                <a:solidFill>
                  <a:schemeClr val="accent1">
                    <a:lumMod val="50000"/>
                  </a:schemeClr>
                </a:solidFill>
                <a:latin typeface="+mn-lt"/>
              </a:rPr>
            </a:br>
            <a:r>
              <a:rPr lang="en-US" sz="6500" b="1" dirty="0">
                <a:solidFill>
                  <a:schemeClr val="accent1">
                    <a:lumMod val="50000"/>
                  </a:schemeClr>
                </a:solidFill>
                <a:latin typeface="+mn-lt"/>
              </a:rPr>
              <a:t>if you are playing for </a:t>
            </a:r>
            <a:br>
              <a:rPr lang="en-US" sz="6500" b="1" dirty="0">
                <a:solidFill>
                  <a:schemeClr val="accent1">
                    <a:lumMod val="50000"/>
                  </a:schemeClr>
                </a:solidFill>
                <a:latin typeface="+mn-lt"/>
              </a:rPr>
            </a:br>
            <a:r>
              <a:rPr lang="en-US" sz="6500" b="1" dirty="0">
                <a:solidFill>
                  <a:schemeClr val="accent1">
                    <a:lumMod val="50000"/>
                  </a:schemeClr>
                </a:solidFill>
                <a:latin typeface="+mn-lt"/>
              </a:rPr>
              <a:t>the wrong team.</a:t>
            </a:r>
            <a:br>
              <a:rPr lang="en-US" sz="5000" b="1" dirty="0">
                <a:solidFill>
                  <a:schemeClr val="accent1">
                    <a:lumMod val="50000"/>
                  </a:schemeClr>
                </a:solidFill>
              </a:rPr>
            </a:br>
            <a:br>
              <a:rPr lang="en-US" sz="5000" b="1" dirty="0">
                <a:solidFill>
                  <a:schemeClr val="accent1">
                    <a:lumMod val="50000"/>
                  </a:schemeClr>
                </a:solidFill>
              </a:rPr>
            </a:br>
            <a:endParaRPr lang="en-US" sz="5000" b="1" dirty="0">
              <a:solidFill>
                <a:srgbClr val="C00000"/>
              </a:solidFill>
            </a:endParaRPr>
          </a:p>
        </p:txBody>
      </p:sp>
    </p:spTree>
    <p:extLst>
      <p:ext uri="{BB962C8B-B14F-4D97-AF65-F5344CB8AC3E}">
        <p14:creationId xmlns:p14="http://schemas.microsoft.com/office/powerpoint/2010/main" val="298085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2053E4-DF42-0140-A488-4AA685383EF5}"/>
              </a:ext>
            </a:extLst>
          </p:cNvPr>
          <p:cNvSpPr txBox="1">
            <a:spLocks/>
          </p:cNvSpPr>
          <p:nvPr/>
        </p:nvSpPr>
        <p:spPr>
          <a:xfrm>
            <a:off x="751453" y="401315"/>
            <a:ext cx="11250342" cy="53748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u="sng" dirty="0">
                <a:solidFill>
                  <a:srgbClr val="C00000"/>
                </a:solidFill>
                <a:latin typeface="+mn-lt"/>
              </a:rPr>
              <a:t>THE CHURCH</a:t>
            </a:r>
            <a:r>
              <a:rPr lang="en-US" sz="3800" dirty="0">
                <a:solidFill>
                  <a:schemeClr val="accent1">
                    <a:lumMod val="50000"/>
                  </a:schemeClr>
                </a:solidFill>
                <a:latin typeface="+mn-lt"/>
              </a:rPr>
              <a:t>		</a:t>
            </a:r>
            <a:r>
              <a:rPr lang="en-US" sz="3800" u="sng" dirty="0">
                <a:solidFill>
                  <a:srgbClr val="C00000"/>
                </a:solidFill>
                <a:latin typeface="+mn-lt"/>
              </a:rPr>
              <a:t>THE WORLD</a:t>
            </a:r>
            <a:br>
              <a:rPr lang="en-US" sz="3800" dirty="0">
                <a:solidFill>
                  <a:srgbClr val="002060"/>
                </a:solidFill>
                <a:latin typeface="+mn-lt"/>
              </a:rPr>
            </a:br>
            <a:endParaRPr lang="en-US" sz="1400" dirty="0">
              <a:solidFill>
                <a:srgbClr val="002060"/>
              </a:solidFill>
              <a:latin typeface="+mn-lt"/>
            </a:endParaRPr>
          </a:p>
          <a:p>
            <a:pPr algn="l"/>
            <a:r>
              <a:rPr lang="en-US" sz="3800" dirty="0">
                <a:solidFill>
                  <a:srgbClr val="002060"/>
                </a:solidFill>
                <a:latin typeface="+mn-lt"/>
              </a:rPr>
              <a:t>Saved		 	Lost					Lk 19:10</a:t>
            </a:r>
            <a:br>
              <a:rPr lang="en-US" sz="3800" dirty="0">
                <a:solidFill>
                  <a:srgbClr val="002060"/>
                </a:solidFill>
                <a:latin typeface="+mn-lt"/>
              </a:rPr>
            </a:br>
            <a:r>
              <a:rPr lang="en-US" sz="3800" dirty="0">
                <a:solidFill>
                  <a:srgbClr val="002060"/>
                </a:solidFill>
                <a:latin typeface="+mn-lt"/>
              </a:rPr>
              <a:t>Those In Light	    	Those in darkness 		</a:t>
            </a:r>
            <a:r>
              <a:rPr lang="en-US" sz="3800" dirty="0">
                <a:solidFill>
                  <a:srgbClr val="002060"/>
                </a:solidFill>
                <a:latin typeface="Calibri" panose="020F0502020204030204"/>
                <a:ea typeface="+mn-ea"/>
                <a:cs typeface="+mn-cs"/>
              </a:rPr>
              <a:t>Eph. 5:8</a:t>
            </a:r>
            <a:endParaRPr lang="en-US" sz="3800" dirty="0">
              <a:solidFill>
                <a:srgbClr val="002060"/>
              </a:solidFill>
              <a:latin typeface="+mn-lt"/>
            </a:endParaRPr>
          </a:p>
          <a:p>
            <a:pPr algn="l"/>
            <a:r>
              <a:rPr lang="en-US" sz="3800" dirty="0">
                <a:solidFill>
                  <a:srgbClr val="002060"/>
                </a:solidFill>
                <a:latin typeface="+mn-lt"/>
              </a:rPr>
              <a:t>Free from Sin		Bound by sin			Rm. 6:22-23</a:t>
            </a:r>
            <a:br>
              <a:rPr lang="en-US" sz="3800" dirty="0">
                <a:solidFill>
                  <a:srgbClr val="002060"/>
                </a:solidFill>
                <a:latin typeface="+mn-lt"/>
              </a:rPr>
            </a:br>
            <a:r>
              <a:rPr lang="en-US" sz="3800" dirty="0">
                <a:solidFill>
                  <a:srgbClr val="002060"/>
                </a:solidFill>
                <a:latin typeface="+mn-lt"/>
              </a:rPr>
              <a:t>Hope-full		    	Hopeless 			Eph 2:12</a:t>
            </a:r>
            <a:br>
              <a:rPr lang="en-US" sz="3800" dirty="0">
                <a:solidFill>
                  <a:srgbClr val="002060"/>
                </a:solidFill>
                <a:latin typeface="+mn-lt"/>
              </a:rPr>
            </a:br>
            <a:r>
              <a:rPr lang="en-US" sz="3800" dirty="0">
                <a:solidFill>
                  <a:srgbClr val="002060"/>
                </a:solidFill>
                <a:latin typeface="+mn-lt"/>
              </a:rPr>
              <a:t>Father: God		Kidnapper: Satan 		Jn 8:42-44</a:t>
            </a:r>
            <a:br>
              <a:rPr lang="en-US" sz="3800" dirty="0">
                <a:solidFill>
                  <a:srgbClr val="002060"/>
                </a:solidFill>
                <a:latin typeface="+mn-lt"/>
              </a:rPr>
            </a:br>
            <a:r>
              <a:rPr lang="en-US" sz="3800" dirty="0">
                <a:solidFill>
                  <a:srgbClr val="002060"/>
                </a:solidFill>
                <a:latin typeface="+mn-lt"/>
              </a:rPr>
              <a:t>With Jesus		Against Jesus			Lk 11:23</a:t>
            </a:r>
          </a:p>
          <a:p>
            <a:pPr algn="l"/>
            <a:r>
              <a:rPr lang="en-US" sz="3800" dirty="0">
                <a:solidFill>
                  <a:srgbClr val="002060"/>
                </a:solidFill>
                <a:latin typeface="+mn-lt"/>
              </a:rPr>
              <a:t>Die to Self		Live for Self			Lk 9:23-25</a:t>
            </a:r>
          </a:p>
          <a:p>
            <a:pPr algn="l"/>
            <a:r>
              <a:rPr lang="en-US" sz="3800" dirty="0">
                <a:solidFill>
                  <a:srgbClr val="002060"/>
                </a:solidFill>
                <a:latin typeface="+mn-lt"/>
              </a:rPr>
              <a:t>Spirit of God		Spirit of the World		1 John 4:1-6</a:t>
            </a:r>
          </a:p>
          <a:p>
            <a:pPr algn="l"/>
            <a:r>
              <a:rPr lang="en-US" sz="3800" dirty="0">
                <a:solidFill>
                  <a:srgbClr val="002060"/>
                </a:solidFill>
                <a:latin typeface="+mn-lt"/>
              </a:rPr>
              <a:t>Persecuted		Celebrated			Mt. 5:10-12</a:t>
            </a:r>
          </a:p>
          <a:p>
            <a:pPr algn="l"/>
            <a:r>
              <a:rPr lang="en-US" sz="3800" b="1" dirty="0">
                <a:solidFill>
                  <a:srgbClr val="002060"/>
                </a:solidFill>
                <a:latin typeface="+mn-lt"/>
              </a:rPr>
              <a:t>Victorious		Defeated				Mt. 16:18</a:t>
            </a:r>
            <a:br>
              <a:rPr lang="en-US" sz="3800" b="1" dirty="0">
                <a:solidFill>
                  <a:srgbClr val="002060"/>
                </a:solidFill>
              </a:rPr>
            </a:br>
            <a:endParaRPr lang="en-US" sz="3800" i="1" dirty="0">
              <a:solidFill>
                <a:srgbClr val="002060"/>
              </a:solidFill>
              <a:latin typeface="+mn-lt"/>
            </a:endParaRPr>
          </a:p>
        </p:txBody>
      </p:sp>
    </p:spTree>
    <p:extLst>
      <p:ext uri="{BB962C8B-B14F-4D97-AF65-F5344CB8AC3E}">
        <p14:creationId xmlns:p14="http://schemas.microsoft.com/office/powerpoint/2010/main" val="415413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a:bodyPr>
          <a:lstStyle/>
          <a:p>
            <a:pPr algn="l"/>
            <a:r>
              <a:rPr lang="en-US" sz="5000" b="1" dirty="0">
                <a:solidFill>
                  <a:schemeClr val="accent1">
                    <a:lumMod val="50000"/>
                  </a:schemeClr>
                </a:solidFill>
              </a:rPr>
              <a:t>And I tell you that you are Peter, and on this rock I will build my church, and the gates of Hades will not overcome it.</a:t>
            </a:r>
            <a:br>
              <a:rPr lang="en-US" sz="5000" b="1" dirty="0">
                <a:solidFill>
                  <a:schemeClr val="accent1">
                    <a:lumMod val="50000"/>
                  </a:schemeClr>
                </a:solidFill>
              </a:rPr>
            </a:br>
            <a:br>
              <a:rPr lang="en-US" sz="42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(Matthew 16:18)</a:t>
            </a:r>
            <a:endParaRPr lang="en-US" sz="4200" b="1" dirty="0">
              <a:solidFill>
                <a:srgbClr val="FF6600"/>
              </a:solidFill>
              <a:latin typeface="+mn-lt"/>
            </a:endParaRPr>
          </a:p>
        </p:txBody>
      </p:sp>
    </p:spTree>
    <p:extLst>
      <p:ext uri="{BB962C8B-B14F-4D97-AF65-F5344CB8AC3E}">
        <p14:creationId xmlns:p14="http://schemas.microsoft.com/office/powerpoint/2010/main" val="305601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741556"/>
            <a:ext cx="10816683" cy="5374888"/>
          </a:xfrm>
        </p:spPr>
        <p:txBody>
          <a:bodyPr anchor="t">
            <a:normAutofit fontScale="90000"/>
          </a:bodyPr>
          <a:lstStyle/>
          <a:p>
            <a:pPr algn="l"/>
            <a:r>
              <a:rPr lang="en-US" sz="5000" b="1" dirty="0">
                <a:solidFill>
                  <a:schemeClr val="accent1">
                    <a:lumMod val="50000"/>
                  </a:schemeClr>
                </a:solidFill>
              </a:rPr>
              <a:t>God’s purpose in all this was to use the church to display his wisdom in its rich variety to all the unseen rulers and authorities in the heavenly places. </a:t>
            </a:r>
            <a:r>
              <a:rPr lang="en-US" sz="5000" b="1" baseline="30000" dirty="0">
                <a:solidFill>
                  <a:schemeClr val="accent1">
                    <a:lumMod val="50000"/>
                  </a:schemeClr>
                </a:solidFill>
              </a:rPr>
              <a:t>11 </a:t>
            </a:r>
            <a:r>
              <a:rPr lang="en-US" sz="5000" b="1" dirty="0">
                <a:solidFill>
                  <a:schemeClr val="accent1">
                    <a:lumMod val="50000"/>
                  </a:schemeClr>
                </a:solidFill>
              </a:rPr>
              <a:t>This was his eternal plan, which he carried out through Christ Jesus our Lord. </a:t>
            </a:r>
            <a:br>
              <a:rPr lang="en-US" sz="5000" b="1" dirty="0">
                <a:solidFill>
                  <a:schemeClr val="accent1">
                    <a:lumMod val="50000"/>
                  </a:schemeClr>
                </a:solidFill>
              </a:rPr>
            </a:br>
            <a:br>
              <a:rPr lang="en-US" sz="4200" b="1" dirty="0">
                <a:solidFill>
                  <a:schemeClr val="accent1">
                    <a:lumMod val="50000"/>
                  </a:schemeClr>
                </a:solidFill>
              </a:rPr>
            </a:br>
            <a:br>
              <a:rPr lang="en-US" sz="4200" b="1" dirty="0">
                <a:solidFill>
                  <a:schemeClr val="accent1">
                    <a:lumMod val="50000"/>
                  </a:schemeClr>
                </a:solidFill>
              </a:rPr>
            </a:br>
            <a:r>
              <a:rPr lang="en-US" sz="4200" b="1" dirty="0">
                <a:solidFill>
                  <a:schemeClr val="accent1">
                    <a:lumMod val="50000"/>
                  </a:schemeClr>
                </a:solidFill>
              </a:rPr>
              <a:t>							</a:t>
            </a:r>
            <a:r>
              <a:rPr lang="en-US" sz="4200" b="1" dirty="0">
                <a:solidFill>
                  <a:schemeClr val="accent1">
                    <a:lumMod val="50000"/>
                  </a:schemeClr>
                </a:solidFill>
                <a:latin typeface="+mn-lt"/>
              </a:rPr>
              <a:t>(Ephesians 3:10-11)</a:t>
            </a:r>
            <a:endParaRPr lang="en-US" sz="4200" b="1" dirty="0">
              <a:solidFill>
                <a:srgbClr val="FF6600"/>
              </a:solidFill>
              <a:latin typeface="+mn-lt"/>
            </a:endParaRPr>
          </a:p>
        </p:txBody>
      </p:sp>
    </p:spTree>
    <p:extLst>
      <p:ext uri="{BB962C8B-B14F-4D97-AF65-F5344CB8AC3E}">
        <p14:creationId xmlns:p14="http://schemas.microsoft.com/office/powerpoint/2010/main" val="4277707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8597</TotalTime>
  <Words>1731</Words>
  <Application>Microsoft Macintosh PowerPoint</Application>
  <PresentationFormat>Widescreen</PresentationFormat>
  <Paragraphs>117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“ON THE WINNING TEAM” Understanding What Church Truly Is  Acts 2:40-47</vt:lpstr>
      <vt:lpstr>Our Father, who is in heaven, hallowed be Your name; Your kingdom come; Your will be done; on earth as it is in heaven. Give us this day our daily bread. And forgive us our trespasses, as we forgive those who trespass against us. And lead us not into temptation; but deliver us from evil. For thine is the kingdom, the power and the glory, for ever and ever. Amen.  </vt:lpstr>
      <vt:lpstr>With many other words Peter warned them; and he pleaded with them, “Save yourselves from this corrupt generation.” 41 Those who accepted his message were baptized, and about three thousand were added to their number that day.           (Acts 2:40-41)</vt:lpstr>
      <vt:lpstr>They devoted themselves to the apostles’ teaching and to the fellowship, to the breaking of bread and to prayer. 43 Everyone was filled with awe, and many wonders and miraculous signs were done by the apostles. 44 All the believers were together and had everything in common.         (Acts 2:42-44)</vt:lpstr>
      <vt:lpstr>Selling their possessions and goods, they gave to anyone as he had need. 46 Every day they continued to meet together in the temple courts. They broke bread in their homes and ate together with glad and sincere hearts, 47 praising God and enjoying the favor of all the people. And the Lord added to their number daily those who were being saved.         (Acts 2:45-47)</vt:lpstr>
      <vt:lpstr>You can’t win if you are playing for  the wrong team.  </vt:lpstr>
      <vt:lpstr>PowerPoint Presentation</vt:lpstr>
      <vt:lpstr>And I tell you that you are Peter, and on this rock I will build my church, and the gates of Hades will not overcome it.          (Matthew 16:18)</vt:lpstr>
      <vt:lpstr>God’s purpose in all this was to use the church to display his wisdom in its rich variety to all the unseen rulers and authorities in the heavenly places. 11 This was his eternal plan, which he carried out through Christ Jesus our Lord.           (Ephesians 3:10-11)</vt:lpstr>
      <vt:lpstr>And he is the head of the body, the church; he is the beginning and the firstborn from among the dead, so that in everything he might have the supremacy.          (Colossians 1:18)</vt:lpstr>
      <vt:lpstr>Now to him who is able to do immeasurably more than all we ask or imagine, according to his power that is at work within us, 21 to him be glory in the church and in Christ Jesus throughout all generations, for ever and ever! Amen.           (Colossians 1:18)</vt:lpstr>
      <vt:lpstr>Until Jesus returns, it is His Church that is the light of the world, and,  the end result of the Gospel  </vt:lpstr>
      <vt:lpstr>THE PATTERN OF THE TRUE CHURCH 1. Depending on God’s Word  (v42)“They devoted themselves to the apostles’ teaching    </vt:lpstr>
      <vt:lpstr>THE PATTERN OF THE TRUE CHURCH 1. Depending on God’s Word 2. Devoted To Being Together  (v42,46) “They devoted themselves to the apostles’ teaching and to the fellowship, to the breaking of bread and to prayer. . . Every day they continued to meet together in the temple courts. They broke bread in their homes”         </vt:lpstr>
      <vt:lpstr>THE PATTERN OF THE TRUE CHURCH 1. Depending on God’s Word 2. Devoted To Being Together 3. Living A Spirit-Filled Life  (v43) “Everyone was filled with awe, and many wonders and miraculous signs were done by the apostles.”       </vt:lpstr>
      <vt:lpstr>THE PATTERN OF THE TRUE CHURCH 1. Depending on God’s Word 2. Devoted To Being Together 3. Living A Spirit-Filled Life 4. Treasuring God’s Diversity  (v44) “All the believers were together and had everything in common.”       </vt:lpstr>
      <vt:lpstr>THE PATTERN OF THE TRUE CHURCH 1. Depending on God’s Word 2. Devoted To Being Together 3. Living A Spirit-Filled Life 4. Treasuring God’s Diversity 5. Graciously Giving &amp; Serving  (v45-46)“Selling their possessions and goods, they gave to anyone as he had need . . . They broke bread in their homes and ate together with glad and sincere hearts”      </vt:lpstr>
      <vt:lpstr>THE PATTERN OF THE TRUE CHURCH 1. Depending On God’s Word 2. Devoted To Being Together 3. Living A Spirit-Filled Life 4. Treasuring God’s Diversity 5. Graciously Giving &amp; Serving 6. Winning The Lost  (v47)“And the Lord added to their number daily those who were being saved.”      </vt:lpstr>
      <vt:lpstr>PowerPoint Presentation</vt:lpstr>
      <vt:lpstr>You can’t determine the greatness of a church by the world’s measurements or your feelings.   </vt:lpstr>
      <vt:lpstr>THE MEASURE OF THE TRUE CHURCH 1. Depending On God’s Word 2. Devoted To Being Together 3. Living A Spirit-Filled Life 4. Treasuring God’s Diversity 5. Graciously Giving &amp; Serving 6. Winning The Lost        </vt:lpstr>
      <vt:lpstr> 2022 IS THE YEAR OF  The Outpouring Of God’s Spirit or The Inner-Crisis From The World</vt:lpstr>
      <vt:lpstr>THE MEASURE OF THE TRUE CHURCH 1. Depending On God’s Word 2. Devoted To Being Together 3. Living A Spirit-Filled Life 4. Treasuring God’s Diversity 5. Graciously Giving &amp; Serving 6. Winning The Lost        </vt:lpstr>
      <vt:lpstr>Our Father, who is in heaven, hallowed be Your name; Your kingdom come; Your will be done; on earth as it is in heaven. Give us this day our daily bread. And forgive us our trespasses, as we forgive those who trespass against us. And lead us not into temptation; but deliver us from evil. For thine is the kingdom, the power and the glory, for ever and ever. Amen.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LEGACY</dc:title>
  <dc:creator>Shawn Franco</dc:creator>
  <cp:lastModifiedBy>Shawn Franco</cp:lastModifiedBy>
  <cp:revision>28</cp:revision>
  <dcterms:created xsi:type="dcterms:W3CDTF">2021-10-01T20:06:41Z</dcterms:created>
  <dcterms:modified xsi:type="dcterms:W3CDTF">2022-02-27T12:40:55Z</dcterms:modified>
</cp:coreProperties>
</file>