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95" r:id="rId2"/>
    <p:sldId id="384" r:id="rId3"/>
    <p:sldId id="382" r:id="rId4"/>
    <p:sldId id="257" r:id="rId5"/>
    <p:sldId id="385" r:id="rId6"/>
    <p:sldId id="386" r:id="rId7"/>
    <p:sldId id="256" r:id="rId8"/>
    <p:sldId id="328" r:id="rId9"/>
    <p:sldId id="398" r:id="rId10"/>
    <p:sldId id="396" r:id="rId11"/>
    <p:sldId id="364" r:id="rId12"/>
    <p:sldId id="388" r:id="rId13"/>
    <p:sldId id="357" r:id="rId14"/>
    <p:sldId id="389" r:id="rId15"/>
    <p:sldId id="390" r:id="rId16"/>
    <p:sldId id="391" r:id="rId17"/>
    <p:sldId id="392" r:id="rId18"/>
    <p:sldId id="397" r:id="rId19"/>
    <p:sldId id="3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98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1" autoAdjust="0"/>
    <p:restoredTop sz="84507"/>
  </p:normalViewPr>
  <p:slideViewPr>
    <p:cSldViewPr snapToGrid="0" showGuides="1">
      <p:cViewPr varScale="1">
        <p:scale>
          <a:sx n="55" d="100"/>
          <a:sy n="55" d="100"/>
        </p:scale>
        <p:origin x="224" y="99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DAC50-5095-4968-915D-AE9B806413F4}"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6276A-6EB4-4BF7-BAE1-8D41B2C2040E}" type="slidenum">
              <a:rPr lang="en-US" smtClean="0"/>
              <a:t>‹#›</a:t>
            </a:fld>
            <a:endParaRPr lang="en-US"/>
          </a:p>
        </p:txBody>
      </p:sp>
    </p:spTree>
    <p:extLst>
      <p:ext uri="{BB962C8B-B14F-4D97-AF65-F5344CB8AC3E}">
        <p14:creationId xmlns:p14="http://schemas.microsoft.com/office/powerpoint/2010/main" val="761548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latin typeface="+mn-lt"/>
              </a:rPr>
              <a:t>The irony of this season is that</a:t>
            </a:r>
            <a:br>
              <a:rPr lang="en-US" sz="1200" b="1" dirty="0">
                <a:solidFill>
                  <a:schemeClr val="bg1"/>
                </a:solidFill>
                <a:latin typeface="+mn-lt"/>
              </a:rPr>
            </a:br>
            <a:r>
              <a:rPr lang="en-US" sz="1200" b="1" dirty="0">
                <a:solidFill>
                  <a:schemeClr val="bg1"/>
                </a:solidFill>
                <a:latin typeface="+mn-lt"/>
              </a:rPr>
              <a:t>the very darkness and depression the holidays cause for many is answered in the very holy day of what Christmas really is.</a:t>
            </a:r>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a:t>
            </a:fld>
            <a:endParaRPr lang="en-US"/>
          </a:p>
        </p:txBody>
      </p:sp>
    </p:spTree>
    <p:extLst>
      <p:ext uri="{BB962C8B-B14F-4D97-AF65-F5344CB8AC3E}">
        <p14:creationId xmlns:p14="http://schemas.microsoft.com/office/powerpoint/2010/main" val="159124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12</a:t>
            </a:fld>
            <a:endParaRPr lang="en-US"/>
          </a:p>
        </p:txBody>
      </p:sp>
    </p:spTree>
    <p:extLst>
      <p:ext uri="{BB962C8B-B14F-4D97-AF65-F5344CB8AC3E}">
        <p14:creationId xmlns:p14="http://schemas.microsoft.com/office/powerpoint/2010/main" val="112108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13</a:t>
            </a:fld>
            <a:endParaRPr lang="en-US"/>
          </a:p>
        </p:txBody>
      </p:sp>
    </p:spTree>
    <p:extLst>
      <p:ext uri="{BB962C8B-B14F-4D97-AF65-F5344CB8AC3E}">
        <p14:creationId xmlns:p14="http://schemas.microsoft.com/office/powerpoint/2010/main" val="241581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14</a:t>
            </a:fld>
            <a:endParaRPr lang="en-US"/>
          </a:p>
        </p:txBody>
      </p:sp>
    </p:spTree>
    <p:extLst>
      <p:ext uri="{BB962C8B-B14F-4D97-AF65-F5344CB8AC3E}">
        <p14:creationId xmlns:p14="http://schemas.microsoft.com/office/powerpoint/2010/main" val="204858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15</a:t>
            </a:fld>
            <a:endParaRPr lang="en-US"/>
          </a:p>
        </p:txBody>
      </p:sp>
    </p:spTree>
    <p:extLst>
      <p:ext uri="{BB962C8B-B14F-4D97-AF65-F5344CB8AC3E}">
        <p14:creationId xmlns:p14="http://schemas.microsoft.com/office/powerpoint/2010/main" val="257263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16</a:t>
            </a:fld>
            <a:endParaRPr lang="en-US"/>
          </a:p>
        </p:txBody>
      </p:sp>
    </p:spTree>
    <p:extLst>
      <p:ext uri="{BB962C8B-B14F-4D97-AF65-F5344CB8AC3E}">
        <p14:creationId xmlns:p14="http://schemas.microsoft.com/office/powerpoint/2010/main" val="391086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17</a:t>
            </a:fld>
            <a:endParaRPr lang="en-US"/>
          </a:p>
        </p:txBody>
      </p:sp>
    </p:spTree>
    <p:extLst>
      <p:ext uri="{BB962C8B-B14F-4D97-AF65-F5344CB8AC3E}">
        <p14:creationId xmlns:p14="http://schemas.microsoft.com/office/powerpoint/2010/main" val="369858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18</a:t>
            </a:fld>
            <a:endParaRPr lang="en-US"/>
          </a:p>
        </p:txBody>
      </p:sp>
    </p:spTree>
    <p:extLst>
      <p:ext uri="{BB962C8B-B14F-4D97-AF65-F5344CB8AC3E}">
        <p14:creationId xmlns:p14="http://schemas.microsoft.com/office/powerpoint/2010/main" val="664326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19</a:t>
            </a:fld>
            <a:endParaRPr lang="en-US"/>
          </a:p>
        </p:txBody>
      </p:sp>
    </p:spTree>
    <p:extLst>
      <p:ext uri="{BB962C8B-B14F-4D97-AF65-F5344CB8AC3E}">
        <p14:creationId xmlns:p14="http://schemas.microsoft.com/office/powerpoint/2010/main" val="176661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2</a:t>
            </a:fld>
            <a:endParaRPr lang="en-US"/>
          </a:p>
        </p:txBody>
      </p:sp>
    </p:spTree>
    <p:extLst>
      <p:ext uri="{BB962C8B-B14F-4D97-AF65-F5344CB8AC3E}">
        <p14:creationId xmlns:p14="http://schemas.microsoft.com/office/powerpoint/2010/main" val="416939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3</a:t>
            </a:fld>
            <a:endParaRPr lang="en-US"/>
          </a:p>
        </p:txBody>
      </p:sp>
    </p:spTree>
    <p:extLst>
      <p:ext uri="{BB962C8B-B14F-4D97-AF65-F5344CB8AC3E}">
        <p14:creationId xmlns:p14="http://schemas.microsoft.com/office/powerpoint/2010/main" val="2754207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4</a:t>
            </a:fld>
            <a:endParaRPr lang="en-US"/>
          </a:p>
        </p:txBody>
      </p:sp>
    </p:spTree>
    <p:extLst>
      <p:ext uri="{BB962C8B-B14F-4D97-AF65-F5344CB8AC3E}">
        <p14:creationId xmlns:p14="http://schemas.microsoft.com/office/powerpoint/2010/main" val="414186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Counselor was </a:t>
            </a:r>
            <a:r>
              <a:rPr lang="en-US" dirty="0" err="1"/>
              <a:t>refering</a:t>
            </a:r>
            <a:r>
              <a:rPr lang="en-US" dirty="0"/>
              <a:t> to the king who would lead everyone by wisdom</a:t>
            </a:r>
          </a:p>
          <a:p>
            <a:endParaRPr lang="en-US" dirty="0"/>
          </a:p>
          <a:p>
            <a:r>
              <a:rPr lang="en-US" dirty="0"/>
              <a:t>But instead we choose the world’s offer to get us out of darkness</a:t>
            </a:r>
          </a:p>
          <a:p>
            <a:r>
              <a:rPr lang="en-US" dirty="0"/>
              <a:t>And we live in greater darkness</a:t>
            </a:r>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5</a:t>
            </a:fld>
            <a:endParaRPr lang="en-US"/>
          </a:p>
        </p:txBody>
      </p:sp>
    </p:spTree>
    <p:extLst>
      <p:ext uri="{BB962C8B-B14F-4D97-AF65-F5344CB8AC3E}">
        <p14:creationId xmlns:p14="http://schemas.microsoft.com/office/powerpoint/2010/main" val="87556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6</a:t>
            </a:fld>
            <a:endParaRPr lang="en-US"/>
          </a:p>
        </p:txBody>
      </p:sp>
    </p:spTree>
    <p:extLst>
      <p:ext uri="{BB962C8B-B14F-4D97-AF65-F5344CB8AC3E}">
        <p14:creationId xmlns:p14="http://schemas.microsoft.com/office/powerpoint/2010/main" val="114771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8</a:t>
            </a:fld>
            <a:endParaRPr lang="en-US"/>
          </a:p>
        </p:txBody>
      </p:sp>
    </p:spTree>
    <p:extLst>
      <p:ext uri="{BB962C8B-B14F-4D97-AF65-F5344CB8AC3E}">
        <p14:creationId xmlns:p14="http://schemas.microsoft.com/office/powerpoint/2010/main" val="380874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10</a:t>
            </a:fld>
            <a:endParaRPr lang="en-US"/>
          </a:p>
        </p:txBody>
      </p:sp>
    </p:spTree>
    <p:extLst>
      <p:ext uri="{BB962C8B-B14F-4D97-AF65-F5344CB8AC3E}">
        <p14:creationId xmlns:p14="http://schemas.microsoft.com/office/powerpoint/2010/main" val="204273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056276A-6EB4-4BF7-BAE1-8D41B2C2040E}" type="slidenum">
              <a:rPr lang="en-US" smtClean="0"/>
              <a:t>11</a:t>
            </a:fld>
            <a:endParaRPr lang="en-US"/>
          </a:p>
        </p:txBody>
      </p:sp>
    </p:spTree>
    <p:extLst>
      <p:ext uri="{BB962C8B-B14F-4D97-AF65-F5344CB8AC3E}">
        <p14:creationId xmlns:p14="http://schemas.microsoft.com/office/powerpoint/2010/main" val="3907048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9433-3A4F-4FE4-9A3E-ACCA0909A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23977-7E63-4F18-950E-3FEF3679F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3E2C18-D148-4513-8086-89CA2D547B8A}"/>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5" name="Footer Placeholder 4">
            <a:extLst>
              <a:ext uri="{FF2B5EF4-FFF2-40B4-BE49-F238E27FC236}">
                <a16:creationId xmlns:a16="http://schemas.microsoft.com/office/drawing/2014/main" id="{4462AC25-F223-441F-8C20-C6FEC82A8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FD2AF-F3EA-455C-B167-659C00A44227}"/>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134668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D604-DF65-4545-908E-F496C35824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D11E4-AD52-4CE7-B6B3-0826A6599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5AFBE-FDB5-4F0E-A366-157395706ECB}"/>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5" name="Footer Placeholder 4">
            <a:extLst>
              <a:ext uri="{FF2B5EF4-FFF2-40B4-BE49-F238E27FC236}">
                <a16:creationId xmlns:a16="http://schemas.microsoft.com/office/drawing/2014/main" id="{BC5C206A-CBD0-4DB6-AED6-048C57333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73A39-353B-4923-B6B6-76EA4B233BC7}"/>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3987606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D19BC-E26C-4A0C-8800-2EFAE90FB5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9351C1-DC18-4383-87C6-DD4DCB3E2D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E1EA4-593D-4E4C-8E5A-F95B53453A33}"/>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5" name="Footer Placeholder 4">
            <a:extLst>
              <a:ext uri="{FF2B5EF4-FFF2-40B4-BE49-F238E27FC236}">
                <a16:creationId xmlns:a16="http://schemas.microsoft.com/office/drawing/2014/main" id="{326218AB-C36A-41B1-B9F7-522385B58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BDC53-3AB1-48F5-AC4B-CDFB5F5D2729}"/>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245619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9C46-4773-4E52-8DAD-302A23147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C6B12-4CEB-4293-B220-8F5ED3AE6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027C4-24D3-46F5-ACE4-E837C6F36652}"/>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5" name="Footer Placeholder 4">
            <a:extLst>
              <a:ext uri="{FF2B5EF4-FFF2-40B4-BE49-F238E27FC236}">
                <a16:creationId xmlns:a16="http://schemas.microsoft.com/office/drawing/2014/main" id="{B9442126-0A4D-48F2-A5AE-F817B306F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5A67-7E1E-405E-B9B6-9966B1FFF69C}"/>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197642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5BBC1-AAFF-4B1D-84FE-AE4364203C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50E057-C0D8-426B-9ABC-869AD14B02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75F9E-BDBA-4B88-BDA8-CAB31CD218F6}"/>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5" name="Footer Placeholder 4">
            <a:extLst>
              <a:ext uri="{FF2B5EF4-FFF2-40B4-BE49-F238E27FC236}">
                <a16:creationId xmlns:a16="http://schemas.microsoft.com/office/drawing/2014/main" id="{08D1FBCA-A138-49C8-A420-A425AA4F5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BC2ED-0C8C-45A4-92DA-D119336652BF}"/>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165762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4680-7636-414B-A3D4-34A4ACF86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43C15-73B0-4E86-A12B-8B715949F8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48B244-5B83-4563-9F8A-BAB994BBEF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F7636-B592-4989-AD8E-CB4893CDB35C}"/>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6" name="Footer Placeholder 5">
            <a:extLst>
              <a:ext uri="{FF2B5EF4-FFF2-40B4-BE49-F238E27FC236}">
                <a16:creationId xmlns:a16="http://schemas.microsoft.com/office/drawing/2014/main" id="{10B0C4C8-BF8B-4500-AAB9-6E8C44817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AA061-CA01-4193-B523-B50B0BF6752C}"/>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45891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B245-06BC-4509-A207-F2DAD7E887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0C0C91-6EFA-45F8-A98D-F3C360A70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AE9D28-A271-432E-AC5A-61EBB5C72A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21DAF9-C555-4051-98B8-3208242E60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E0B175-08A4-45C1-80CD-D10FD304E6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5F0055-4BB7-42CB-999A-9F05AB347AA4}"/>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8" name="Footer Placeholder 7">
            <a:extLst>
              <a:ext uri="{FF2B5EF4-FFF2-40B4-BE49-F238E27FC236}">
                <a16:creationId xmlns:a16="http://schemas.microsoft.com/office/drawing/2014/main" id="{FEDF9F27-429E-4178-94A6-19EB26CBA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693EBB-C707-47B7-92E9-335FDD7B947C}"/>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2119169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E3C4-959D-4D75-9D0F-DB18D1CDA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30F52-FB90-4AEE-B50A-189740974AC3}"/>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4" name="Footer Placeholder 3">
            <a:extLst>
              <a:ext uri="{FF2B5EF4-FFF2-40B4-BE49-F238E27FC236}">
                <a16:creationId xmlns:a16="http://schemas.microsoft.com/office/drawing/2014/main" id="{6F55C0C4-17B5-4AC0-AEBB-E0950EC3B8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6C1E0-FA01-49FF-8ECA-9B68256A4840}"/>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209561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17889-5795-4975-9318-BC49588E553F}"/>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3" name="Footer Placeholder 2">
            <a:extLst>
              <a:ext uri="{FF2B5EF4-FFF2-40B4-BE49-F238E27FC236}">
                <a16:creationId xmlns:a16="http://schemas.microsoft.com/office/drawing/2014/main" id="{4A14E2C3-CB2D-424B-BDF2-4808AF2621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C9BABD-1DC2-4CBC-B49B-DAE3C0FDFC80}"/>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2351912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BE8D-9291-404D-9E91-FEF628F66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DF466-8283-4790-928E-A08E8F49B6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2358E-BFB6-46EB-9EBA-5A8A4EF0A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12672-7A0D-4B09-BF21-8DBF0CF7457D}"/>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6" name="Footer Placeholder 5">
            <a:extLst>
              <a:ext uri="{FF2B5EF4-FFF2-40B4-BE49-F238E27FC236}">
                <a16:creationId xmlns:a16="http://schemas.microsoft.com/office/drawing/2014/main" id="{5E6AB884-84B9-439A-9FEF-AB1F5276F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E268A-1C46-4CB5-A4F1-0FF2E8919B8D}"/>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3438680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3696-4F0F-4BE5-8015-6F5109D778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DB9055-6545-46BB-A0AF-0718E1AC2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04A47-EEC3-46AA-85C3-FA020FC02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34868-B5FE-48A1-9FC5-4483C365C5CA}"/>
              </a:ext>
            </a:extLst>
          </p:cNvPr>
          <p:cNvSpPr>
            <a:spLocks noGrp="1"/>
          </p:cNvSpPr>
          <p:nvPr>
            <p:ph type="dt" sz="half" idx="10"/>
          </p:nvPr>
        </p:nvSpPr>
        <p:spPr/>
        <p:txBody>
          <a:bodyPr/>
          <a:lstStyle/>
          <a:p>
            <a:fld id="{028939B1-0321-4475-8725-12E5B13A5117}" type="datetimeFigureOut">
              <a:rPr lang="en-US" smtClean="0"/>
              <a:t>12/2/21</a:t>
            </a:fld>
            <a:endParaRPr lang="en-US"/>
          </a:p>
        </p:txBody>
      </p:sp>
      <p:sp>
        <p:nvSpPr>
          <p:cNvPr id="6" name="Footer Placeholder 5">
            <a:extLst>
              <a:ext uri="{FF2B5EF4-FFF2-40B4-BE49-F238E27FC236}">
                <a16:creationId xmlns:a16="http://schemas.microsoft.com/office/drawing/2014/main" id="{3DFD7027-0450-41E6-B272-5F60581D5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7C947-5700-4544-B5D5-99BF22E33779}"/>
              </a:ext>
            </a:extLst>
          </p:cNvPr>
          <p:cNvSpPr>
            <a:spLocks noGrp="1"/>
          </p:cNvSpPr>
          <p:nvPr>
            <p:ph type="sldNum" sz="quarter" idx="12"/>
          </p:nvPr>
        </p:nvSpPr>
        <p:spPr/>
        <p:txBody>
          <a:bodyPr/>
          <a:lstStyle/>
          <a:p>
            <a:fld id="{971AAC38-402D-4F20-8842-4667E349204A}" type="slidenum">
              <a:rPr lang="en-US" smtClean="0"/>
              <a:t>‹#›</a:t>
            </a:fld>
            <a:endParaRPr lang="en-US"/>
          </a:p>
        </p:txBody>
      </p:sp>
    </p:spTree>
    <p:extLst>
      <p:ext uri="{BB962C8B-B14F-4D97-AF65-F5344CB8AC3E}">
        <p14:creationId xmlns:p14="http://schemas.microsoft.com/office/powerpoint/2010/main" val="195557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16AAA-56A2-40A0-87C0-861D913BF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93DEED-3136-45D7-9367-B1230F8DC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36962-C3E2-4BDC-B5B9-5102AE5DB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939B1-0321-4475-8725-12E5B13A5117}" type="datetimeFigureOut">
              <a:rPr lang="en-US" smtClean="0"/>
              <a:t>12/2/21</a:t>
            </a:fld>
            <a:endParaRPr lang="en-US"/>
          </a:p>
        </p:txBody>
      </p:sp>
      <p:sp>
        <p:nvSpPr>
          <p:cNvPr id="5" name="Footer Placeholder 4">
            <a:extLst>
              <a:ext uri="{FF2B5EF4-FFF2-40B4-BE49-F238E27FC236}">
                <a16:creationId xmlns:a16="http://schemas.microsoft.com/office/drawing/2014/main" id="{7664B4AD-05C3-4D3F-836C-17E15FB90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FEB96E-A62A-4E22-9795-AD35D2241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AAC38-402D-4F20-8842-4667E349204A}" type="slidenum">
              <a:rPr lang="en-US" smtClean="0"/>
              <a:t>‹#›</a:t>
            </a:fld>
            <a:endParaRPr lang="en-US"/>
          </a:p>
        </p:txBody>
      </p:sp>
    </p:spTree>
    <p:extLst>
      <p:ext uri="{BB962C8B-B14F-4D97-AF65-F5344CB8AC3E}">
        <p14:creationId xmlns:p14="http://schemas.microsoft.com/office/powerpoint/2010/main" val="1770640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4AF9-E18F-6648-B25C-AEAA9EF00566}"/>
              </a:ext>
            </a:extLst>
          </p:cNvPr>
          <p:cNvSpPr txBox="1">
            <a:spLocks/>
          </p:cNvSpPr>
          <p:nvPr/>
        </p:nvSpPr>
        <p:spPr>
          <a:xfrm>
            <a:off x="1192696" y="933273"/>
            <a:ext cx="9939130" cy="35280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000" dirty="0">
                <a:solidFill>
                  <a:srgbClr val="EAD987"/>
                </a:solidFill>
                <a:latin typeface="+mn-lt"/>
              </a:rPr>
              <a:t>Wonderful Counselor</a:t>
            </a:r>
          </a:p>
          <a:p>
            <a:pPr algn="ctr"/>
            <a:r>
              <a:rPr lang="en-US" sz="3500" i="1" dirty="0">
                <a:solidFill>
                  <a:schemeClr val="bg1"/>
                </a:solidFill>
              </a:rPr>
              <a:t>How to find hope and healing in Jesus this Christmas</a:t>
            </a:r>
          </a:p>
          <a:p>
            <a:pPr algn="ctr"/>
            <a:endParaRPr lang="en-US" sz="3500" i="1" dirty="0">
              <a:solidFill>
                <a:schemeClr val="bg1"/>
              </a:solidFill>
              <a:latin typeface="+mn-lt"/>
            </a:endParaRPr>
          </a:p>
          <a:p>
            <a:pPr algn="ctr"/>
            <a:r>
              <a:rPr lang="en-US" sz="5000" b="1" dirty="0">
                <a:solidFill>
                  <a:schemeClr val="bg1"/>
                </a:solidFill>
              </a:rPr>
              <a:t>Isaiah 9:2-6</a:t>
            </a:r>
            <a:endParaRPr lang="en-US" sz="5000" i="1" dirty="0">
              <a:solidFill>
                <a:schemeClr val="bg1"/>
              </a:solidFill>
              <a:latin typeface="+mn-lt"/>
            </a:endParaRPr>
          </a:p>
        </p:txBody>
      </p:sp>
    </p:spTree>
    <p:extLst>
      <p:ext uri="{BB962C8B-B14F-4D97-AF65-F5344CB8AC3E}">
        <p14:creationId xmlns:p14="http://schemas.microsoft.com/office/powerpoint/2010/main" val="293194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687658" y="563136"/>
            <a:ext cx="10816683" cy="5731727"/>
          </a:xfrm>
        </p:spPr>
        <p:txBody>
          <a:bodyPr anchor="t">
            <a:normAutofit fontScale="90000"/>
          </a:bodyPr>
          <a:lstStyle/>
          <a:p>
            <a:r>
              <a:rPr lang="en-US" sz="4500" dirty="0">
                <a:solidFill>
                  <a:schemeClr val="bg1"/>
                </a:solidFill>
              </a:rPr>
              <a:t>“Mere optimism is blind to the dark side of life and thus collapses in the face of evil that will not go away (from within or without). That’s not the life of Paul [and Jesus’ followers]. </a:t>
            </a:r>
            <a:r>
              <a:rPr lang="en-US" sz="4500" dirty="0">
                <a:solidFill>
                  <a:srgbClr val="EAD987"/>
                </a:solidFill>
              </a:rPr>
              <a:t>They live in faith and not optimism. </a:t>
            </a:r>
            <a:r>
              <a:rPr lang="en-US" sz="4500" dirty="0">
                <a:solidFill>
                  <a:schemeClr val="bg1"/>
                </a:solidFill>
              </a:rPr>
              <a:t>Faith is realistic about evil and the greatness of God at the same time. To the Christian, Jesus’ resurrection by the Spirit dwarfs everything else. It is the ‘elephant in the room’, the overwhelming truth all other truths bow to.”</a:t>
            </a:r>
            <a:br>
              <a:rPr lang="en-US" sz="4500" dirty="0">
                <a:solidFill>
                  <a:schemeClr val="bg1"/>
                </a:solidFill>
                <a:latin typeface="+mn-lt"/>
              </a:rPr>
            </a:br>
            <a:br>
              <a:rPr lang="en-US" sz="2200" dirty="0">
                <a:solidFill>
                  <a:schemeClr val="bg1"/>
                </a:solidFill>
                <a:latin typeface="+mn-lt"/>
              </a:rPr>
            </a:br>
            <a:r>
              <a:rPr lang="en-US" sz="4500" dirty="0">
                <a:solidFill>
                  <a:schemeClr val="bg1"/>
                </a:solidFill>
                <a:latin typeface="+mn-lt"/>
              </a:rPr>
              <a:t>- Dr. Paul E Miller, Resurrection Realism</a:t>
            </a:r>
            <a:br>
              <a:rPr lang="en-US" sz="4500" dirty="0">
                <a:solidFill>
                  <a:schemeClr val="bg1"/>
                </a:solidFill>
                <a:latin typeface="+mn-lt"/>
              </a:rPr>
            </a:br>
            <a:br>
              <a:rPr lang="en-US" sz="4500" dirty="0">
                <a:solidFill>
                  <a:schemeClr val="bg1"/>
                </a:solidFill>
                <a:latin typeface="+mn-lt"/>
              </a:rPr>
            </a:br>
            <a:br>
              <a:rPr lang="en-US" sz="4500" b="1" dirty="0">
                <a:solidFill>
                  <a:schemeClr val="bg1"/>
                </a:solidFill>
                <a:latin typeface="+mn-lt"/>
              </a:rPr>
            </a:br>
            <a:br>
              <a:rPr lang="en-US" sz="4500" b="1" dirty="0">
                <a:solidFill>
                  <a:srgbClr val="FF6600"/>
                </a:solidFill>
                <a:latin typeface="+mn-lt"/>
              </a:rPr>
            </a:br>
            <a:endParaRPr lang="en-US" sz="4500" b="1" dirty="0">
              <a:solidFill>
                <a:srgbClr val="FF6600"/>
              </a:solidFill>
              <a:latin typeface="+mn-lt"/>
            </a:endParaRPr>
          </a:p>
        </p:txBody>
      </p:sp>
    </p:spTree>
    <p:extLst>
      <p:ext uri="{BB962C8B-B14F-4D97-AF65-F5344CB8AC3E}">
        <p14:creationId xmlns:p14="http://schemas.microsoft.com/office/powerpoint/2010/main" val="3306531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719496" y="1607265"/>
            <a:ext cx="10753008" cy="2110493"/>
          </a:xfrm>
        </p:spPr>
        <p:txBody>
          <a:bodyPr>
            <a:normAutofit fontScale="90000"/>
          </a:bodyPr>
          <a:lstStyle/>
          <a:p>
            <a:r>
              <a:rPr lang="en-US" sz="7000" b="1" dirty="0">
                <a:solidFill>
                  <a:schemeClr val="bg1"/>
                </a:solidFill>
                <a:latin typeface="+mn-lt"/>
              </a:rPr>
              <a:t>We can’t heal</a:t>
            </a:r>
            <a:br>
              <a:rPr lang="en-US" sz="7000" b="1" dirty="0">
                <a:solidFill>
                  <a:schemeClr val="bg1"/>
                </a:solidFill>
                <a:latin typeface="+mn-lt"/>
              </a:rPr>
            </a:br>
            <a:r>
              <a:rPr lang="en-US" sz="7000" b="1" dirty="0">
                <a:solidFill>
                  <a:schemeClr val="bg1"/>
                </a:solidFill>
                <a:latin typeface="+mn-lt"/>
              </a:rPr>
              <a:t>and hide our mess</a:t>
            </a:r>
            <a:br>
              <a:rPr lang="en-US" sz="7000" b="1" dirty="0">
                <a:solidFill>
                  <a:schemeClr val="bg1"/>
                </a:solidFill>
                <a:latin typeface="+mn-lt"/>
              </a:rPr>
            </a:br>
            <a:r>
              <a:rPr lang="en-US" sz="7000" b="1" dirty="0">
                <a:solidFill>
                  <a:schemeClr val="bg1"/>
                </a:solidFill>
                <a:latin typeface="+mn-lt"/>
              </a:rPr>
              <a:t>at the same time.</a:t>
            </a:r>
          </a:p>
        </p:txBody>
      </p:sp>
    </p:spTree>
    <p:extLst>
      <p:ext uri="{BB962C8B-B14F-4D97-AF65-F5344CB8AC3E}">
        <p14:creationId xmlns:p14="http://schemas.microsoft.com/office/powerpoint/2010/main" val="3193471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308370" y="802887"/>
            <a:ext cx="11566798" cy="4694663"/>
          </a:xfrm>
        </p:spPr>
        <p:txBody>
          <a:bodyPr anchor="t">
            <a:normAutofit fontScale="90000"/>
          </a:bodyPr>
          <a:lstStyle/>
          <a:p>
            <a:pPr marL="457200" algn="l">
              <a:spcBef>
                <a:spcPts val="0"/>
              </a:spcBef>
            </a:pPr>
            <a:r>
              <a:rPr lang="en-US" sz="7800" dirty="0">
                <a:solidFill>
                  <a:srgbClr val="EAD987"/>
                </a:solidFill>
                <a:latin typeface="+mn-lt"/>
              </a:rPr>
              <a:t>The Manger of Christmas</a:t>
            </a:r>
            <a:br>
              <a:rPr lang="en-US" sz="5000" b="1" dirty="0">
                <a:solidFill>
                  <a:schemeClr val="bg1"/>
                </a:solidFill>
                <a:latin typeface="+mn-lt"/>
              </a:rPr>
            </a:br>
            <a:br>
              <a:rPr lang="en-US" sz="5000" b="1" dirty="0">
                <a:solidFill>
                  <a:schemeClr val="bg1"/>
                </a:solidFill>
                <a:latin typeface="+mn-lt"/>
              </a:rPr>
            </a:br>
            <a:br>
              <a:rPr lang="en-US" sz="2200" b="1" dirty="0">
                <a:solidFill>
                  <a:schemeClr val="bg1"/>
                </a:solidFill>
                <a:latin typeface="+mn-lt"/>
              </a:rPr>
            </a:br>
            <a:r>
              <a:rPr lang="en-US" sz="5600" b="1" dirty="0">
                <a:solidFill>
                  <a:schemeClr val="bg1"/>
                </a:solidFill>
                <a:latin typeface="+mn-lt"/>
              </a:rPr>
              <a:t>2. It’s harder and heavier than you think</a:t>
            </a:r>
            <a:br>
              <a:rPr lang="en-US" sz="5000" b="1" dirty="0">
                <a:solidFill>
                  <a:schemeClr val="bg1"/>
                </a:solidFill>
                <a:latin typeface="+mn-lt"/>
              </a:rPr>
            </a:br>
            <a:br>
              <a:rPr lang="en-US" sz="5000" b="1" dirty="0">
                <a:solidFill>
                  <a:schemeClr val="bg1"/>
                </a:solidFill>
                <a:latin typeface="+mn-lt"/>
              </a:rPr>
            </a:br>
            <a:r>
              <a:rPr lang="en-US" sz="4100" i="1" dirty="0">
                <a:solidFill>
                  <a:schemeClr val="bg1"/>
                </a:solidFill>
              </a:rPr>
              <a:t>“Today in the town of David a Savior has been born to you; he is Christ the Lord. </a:t>
            </a:r>
            <a:r>
              <a:rPr lang="en-US" sz="4100" i="1" dirty="0">
                <a:solidFill>
                  <a:srgbClr val="EAD987"/>
                </a:solidFill>
              </a:rPr>
              <a:t>This will be a sign to you</a:t>
            </a:r>
            <a:r>
              <a:rPr lang="en-US" sz="4100" i="1" dirty="0">
                <a:solidFill>
                  <a:schemeClr val="bg1"/>
                </a:solidFill>
              </a:rPr>
              <a:t>: You will find a baby wrapped in cloths and lying in a manger.”</a:t>
            </a:r>
            <a:br>
              <a:rPr lang="en-US" sz="4100" i="1" dirty="0">
                <a:solidFill>
                  <a:schemeClr val="bg1"/>
                </a:solidFill>
              </a:rPr>
            </a:br>
            <a:r>
              <a:rPr lang="en-US" sz="4000" dirty="0">
                <a:solidFill>
                  <a:schemeClr val="bg1"/>
                </a:solidFill>
                <a:latin typeface="+mn-lt"/>
              </a:rPr>
              <a:t>- Luke 2:11-12 </a:t>
            </a:r>
            <a:r>
              <a:rPr lang="en-US" sz="4100" i="1" dirty="0">
                <a:solidFill>
                  <a:schemeClr val="bg1"/>
                </a:solidFill>
                <a:latin typeface="+mn-lt"/>
              </a:rPr>
              <a:t> </a:t>
            </a:r>
            <a:br>
              <a:rPr lang="en-US" sz="4400" i="1" dirty="0">
                <a:solidFill>
                  <a:schemeClr val="bg1"/>
                </a:solidFill>
                <a:latin typeface="Calibri" panose="020F0502020204030204" pitchFamily="34" charset="0"/>
                <a:ea typeface="Times New Roman" panose="02020603050405020304" pitchFamily="18" charset="0"/>
                <a:cs typeface="Calibri" panose="020F0502020204030204" pitchFamily="34" charset="0"/>
              </a:rPr>
            </a:br>
            <a:br>
              <a:rPr 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4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br>
              <a:rPr lang="en-US"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sz="5000" dirty="0">
                <a:solidFill>
                  <a:schemeClr val="bg1"/>
                </a:solidFill>
                <a:latin typeface="+mn-lt"/>
              </a:rPr>
            </a:br>
            <a:br>
              <a:rPr lang="en-US" sz="4000" dirty="0">
                <a:solidFill>
                  <a:schemeClr val="bg1"/>
                </a:solidFill>
                <a:latin typeface="+mn-lt"/>
              </a:rPr>
            </a:br>
            <a:endParaRPr lang="en-US" sz="4000" i="1" dirty="0">
              <a:solidFill>
                <a:schemeClr val="bg1"/>
              </a:solidFill>
              <a:latin typeface="+mn-lt"/>
            </a:endParaRPr>
          </a:p>
        </p:txBody>
      </p:sp>
    </p:spTree>
    <p:extLst>
      <p:ext uri="{BB962C8B-B14F-4D97-AF65-F5344CB8AC3E}">
        <p14:creationId xmlns:p14="http://schemas.microsoft.com/office/powerpoint/2010/main" val="412341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625863" y="1804499"/>
            <a:ext cx="10940273" cy="4539838"/>
          </a:xfrm>
        </p:spPr>
        <p:txBody>
          <a:bodyPr>
            <a:normAutofit fontScale="90000"/>
          </a:bodyPr>
          <a:lstStyle/>
          <a:p>
            <a:r>
              <a:rPr lang="en-US" sz="5600" dirty="0">
                <a:solidFill>
                  <a:schemeClr val="bg1"/>
                </a:solidFill>
              </a:rPr>
              <a:t>“For God so loved the world that he gave his one and only Son, that whoever believes in him shall not perish but have eternal life. For God did not send his Son into the world to condemn the world, but to save the world through him."</a:t>
            </a:r>
            <a:br>
              <a:rPr lang="en-US" sz="5600" dirty="0">
                <a:solidFill>
                  <a:schemeClr val="bg1"/>
                </a:solidFill>
              </a:rPr>
            </a:br>
            <a:br>
              <a:rPr lang="en-US" sz="5600" dirty="0">
                <a:solidFill>
                  <a:schemeClr val="bg1"/>
                </a:solidFill>
              </a:rPr>
            </a:br>
            <a:r>
              <a:rPr lang="en-US" sz="5600" dirty="0">
                <a:solidFill>
                  <a:schemeClr val="bg1"/>
                </a:solidFill>
              </a:rPr>
              <a:t>John 3:16-17</a:t>
            </a:r>
            <a:endParaRPr lang="en-US" sz="4400" b="1" dirty="0">
              <a:solidFill>
                <a:schemeClr val="bg1"/>
              </a:solidFill>
            </a:endParaRPr>
          </a:p>
        </p:txBody>
      </p:sp>
    </p:spTree>
    <p:extLst>
      <p:ext uri="{BB962C8B-B14F-4D97-AF65-F5344CB8AC3E}">
        <p14:creationId xmlns:p14="http://schemas.microsoft.com/office/powerpoint/2010/main" val="1474466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503583" y="782053"/>
            <a:ext cx="10940273" cy="5138538"/>
          </a:xfrm>
        </p:spPr>
        <p:txBody>
          <a:bodyPr>
            <a:normAutofit fontScale="90000"/>
          </a:bodyPr>
          <a:lstStyle/>
          <a:p>
            <a:r>
              <a:rPr lang="en-US" sz="5600" dirty="0">
                <a:solidFill>
                  <a:schemeClr val="bg1"/>
                </a:solidFill>
              </a:rPr>
              <a:t>“Whoever believes in him is not condemned but . . . This is the verdict: Light has come into the world, </a:t>
            </a:r>
            <a:r>
              <a:rPr lang="en-US" sz="5600" dirty="0">
                <a:solidFill>
                  <a:srgbClr val="EAD987"/>
                </a:solidFill>
              </a:rPr>
              <a:t>but men loved darkness instead of light </a:t>
            </a:r>
            <a:r>
              <a:rPr lang="en-US" sz="5600" dirty="0">
                <a:solidFill>
                  <a:schemeClr val="bg1"/>
                </a:solidFill>
              </a:rPr>
              <a:t>because their deeds were evil [godless].”</a:t>
            </a:r>
            <a:br>
              <a:rPr lang="en-US" sz="5600" dirty="0">
                <a:solidFill>
                  <a:schemeClr val="bg1"/>
                </a:solidFill>
              </a:rPr>
            </a:br>
            <a:br>
              <a:rPr lang="en-US" sz="5600" dirty="0">
                <a:solidFill>
                  <a:schemeClr val="bg1"/>
                </a:solidFill>
              </a:rPr>
            </a:br>
            <a:r>
              <a:rPr lang="en-US" sz="5600" dirty="0">
                <a:solidFill>
                  <a:schemeClr val="bg1"/>
                </a:solidFill>
              </a:rPr>
              <a:t>John 3:18-19</a:t>
            </a:r>
            <a:endParaRPr lang="en-US" sz="4400" b="1" dirty="0">
              <a:solidFill>
                <a:schemeClr val="bg1"/>
              </a:solidFill>
            </a:endParaRPr>
          </a:p>
        </p:txBody>
      </p:sp>
    </p:spTree>
    <p:extLst>
      <p:ext uri="{BB962C8B-B14F-4D97-AF65-F5344CB8AC3E}">
        <p14:creationId xmlns:p14="http://schemas.microsoft.com/office/powerpoint/2010/main" val="63813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1066462" y="1321820"/>
            <a:ext cx="10059075" cy="1928195"/>
          </a:xfrm>
        </p:spPr>
        <p:txBody>
          <a:bodyPr>
            <a:normAutofit fontScale="90000"/>
          </a:bodyPr>
          <a:lstStyle/>
          <a:p>
            <a:r>
              <a:rPr lang="en-US" sz="7000" b="1" dirty="0">
                <a:solidFill>
                  <a:schemeClr val="bg1"/>
                </a:solidFill>
                <a:latin typeface="+mn-lt"/>
              </a:rPr>
              <a:t>We can’t heal without</a:t>
            </a:r>
            <a:br>
              <a:rPr lang="en-US" sz="7000" b="1" dirty="0">
                <a:solidFill>
                  <a:schemeClr val="bg1"/>
                </a:solidFill>
                <a:latin typeface="+mn-lt"/>
              </a:rPr>
            </a:br>
            <a:r>
              <a:rPr lang="en-US" sz="7000" b="1" dirty="0">
                <a:solidFill>
                  <a:schemeClr val="bg1"/>
                </a:solidFill>
                <a:latin typeface="+mn-lt"/>
              </a:rPr>
              <a:t>facing a hard &amp; heavy reality</a:t>
            </a:r>
          </a:p>
        </p:txBody>
      </p:sp>
    </p:spTree>
    <p:extLst>
      <p:ext uri="{BB962C8B-B14F-4D97-AF65-F5344CB8AC3E}">
        <p14:creationId xmlns:p14="http://schemas.microsoft.com/office/powerpoint/2010/main" val="48997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326892" y="663497"/>
            <a:ext cx="11262438" cy="5531006"/>
          </a:xfrm>
        </p:spPr>
        <p:txBody>
          <a:bodyPr anchor="t">
            <a:normAutofit fontScale="90000"/>
          </a:bodyPr>
          <a:lstStyle/>
          <a:p>
            <a:pPr marL="457200" marR="0" algn="l">
              <a:spcBef>
                <a:spcPts val="0"/>
              </a:spcBef>
              <a:spcAft>
                <a:spcPts val="0"/>
              </a:spcAft>
            </a:pPr>
            <a:r>
              <a:rPr lang="en-US" sz="7800" dirty="0">
                <a:solidFill>
                  <a:srgbClr val="EAD987"/>
                </a:solidFill>
                <a:latin typeface="+mn-lt"/>
              </a:rPr>
              <a:t>The Manger of Christmas</a:t>
            </a:r>
            <a:br>
              <a:rPr lang="en-US" sz="5000" b="1" dirty="0">
                <a:solidFill>
                  <a:schemeClr val="bg1"/>
                </a:solidFill>
                <a:latin typeface="+mn-lt"/>
              </a:rPr>
            </a:br>
            <a:br>
              <a:rPr lang="en-US" sz="5000" b="1" dirty="0">
                <a:solidFill>
                  <a:schemeClr val="bg1"/>
                </a:solidFill>
                <a:latin typeface="+mn-lt"/>
              </a:rPr>
            </a:br>
            <a:br>
              <a:rPr lang="en-US" sz="2200" b="1" dirty="0">
                <a:solidFill>
                  <a:schemeClr val="bg1"/>
                </a:solidFill>
                <a:latin typeface="+mn-lt"/>
              </a:rPr>
            </a:br>
            <a:r>
              <a:rPr lang="en-US" sz="5600" b="1" dirty="0">
                <a:solidFill>
                  <a:schemeClr val="bg1"/>
                </a:solidFill>
                <a:latin typeface="+mn-lt"/>
              </a:rPr>
              <a:t>3. It’s small &amp; unimpressive to the world</a:t>
            </a:r>
            <a:br>
              <a:rPr lang="en-US" sz="5000" b="1" dirty="0">
                <a:solidFill>
                  <a:schemeClr val="bg1"/>
                </a:solidFill>
                <a:latin typeface="+mn-lt"/>
              </a:rPr>
            </a:br>
            <a:br>
              <a:rPr lang="en-US" sz="5000" b="1" dirty="0">
                <a:solidFill>
                  <a:schemeClr val="bg1"/>
                </a:solidFill>
                <a:latin typeface="+mn-lt"/>
              </a:rPr>
            </a:br>
            <a:r>
              <a:rPr lang="en-US" sz="5000" b="1" dirty="0">
                <a:solidFill>
                  <a:schemeClr val="bg1"/>
                </a:solidFill>
              </a:rPr>
              <a:t>“</a:t>
            </a:r>
            <a:r>
              <a:rPr lang="en-US" sz="4400" i="1" dirty="0">
                <a:solidFill>
                  <a:srgbClr val="EAD987"/>
                </a:solidFill>
                <a:ea typeface="Times New Roman" panose="02020603050405020304" pitchFamily="18" charset="0"/>
                <a:cs typeface="Calibri" panose="020F0502020204030204" pitchFamily="34" charset="0"/>
              </a:rPr>
              <a:t>So the shepherds hurried off and found </a:t>
            </a:r>
            <a:r>
              <a:rPr lang="en-US" sz="4400" i="1" dirty="0">
                <a:solidFill>
                  <a:schemeClr val="bg1"/>
                </a:solidFill>
                <a:ea typeface="Times New Roman" panose="02020603050405020304" pitchFamily="18" charset="0"/>
                <a:cs typeface="Calibri" panose="020F0502020204030204" pitchFamily="34" charset="0"/>
              </a:rPr>
              <a:t>Mary and Joseph, and the baby, who was lying in the manger</a:t>
            </a:r>
            <a:r>
              <a:rPr lang="en-US" sz="4400" i="1" dirty="0">
                <a:solidFill>
                  <a:srgbClr val="EAD987"/>
                </a:solidFill>
                <a:ea typeface="Times New Roman" panose="02020603050405020304" pitchFamily="18" charset="0"/>
                <a:cs typeface="Calibri" panose="020F0502020204030204" pitchFamily="34" charset="0"/>
              </a:rPr>
              <a:t>.</a:t>
            </a:r>
            <a:r>
              <a:rPr lang="en-US" sz="4400" i="1" dirty="0">
                <a:solidFill>
                  <a:schemeClr val="bg1"/>
                </a:solidFill>
                <a:ea typeface="Times New Roman" panose="02020603050405020304" pitchFamily="18" charset="0"/>
                <a:cs typeface="Calibri" panose="020F0502020204030204" pitchFamily="34" charset="0"/>
              </a:rPr>
              <a:t>”  </a:t>
            </a:r>
            <a:r>
              <a:rPr lang="en-US" sz="4400" dirty="0">
                <a:solidFill>
                  <a:schemeClr val="bg1"/>
                </a:solidFill>
                <a:latin typeface="Calibri" panose="020F0502020204030204" pitchFamily="34" charset="0"/>
                <a:ea typeface="Times New Roman" panose="02020603050405020304" pitchFamily="18" charset="0"/>
                <a:cs typeface="Calibri" panose="020F0502020204030204" pitchFamily="34" charset="0"/>
              </a:rPr>
              <a:t>- Luke 2:16</a:t>
            </a:r>
            <a:br>
              <a:rPr 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4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br>
              <a:rPr lang="en-US"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sz="5000" dirty="0">
                <a:solidFill>
                  <a:schemeClr val="bg1"/>
                </a:solidFill>
                <a:latin typeface="+mn-lt"/>
              </a:rPr>
            </a:br>
            <a:br>
              <a:rPr lang="en-US" sz="4000" dirty="0">
                <a:solidFill>
                  <a:schemeClr val="bg1"/>
                </a:solidFill>
                <a:latin typeface="+mn-lt"/>
              </a:rPr>
            </a:br>
            <a:endParaRPr lang="en-US" sz="4000" i="1" dirty="0">
              <a:solidFill>
                <a:schemeClr val="bg1"/>
              </a:solidFill>
              <a:latin typeface="+mn-lt"/>
            </a:endParaRPr>
          </a:p>
        </p:txBody>
      </p:sp>
    </p:spTree>
    <p:extLst>
      <p:ext uri="{BB962C8B-B14F-4D97-AF65-F5344CB8AC3E}">
        <p14:creationId xmlns:p14="http://schemas.microsoft.com/office/powerpoint/2010/main" val="282455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802888" y="1149542"/>
            <a:ext cx="10315686" cy="2826110"/>
          </a:xfrm>
        </p:spPr>
        <p:txBody>
          <a:bodyPr>
            <a:normAutofit fontScale="90000"/>
          </a:bodyPr>
          <a:lstStyle/>
          <a:p>
            <a:r>
              <a:rPr lang="en-US" sz="7000" b="1" dirty="0">
                <a:solidFill>
                  <a:schemeClr val="bg1"/>
                </a:solidFill>
                <a:latin typeface="+mn-lt"/>
              </a:rPr>
              <a:t>We can’t heal if we keep chasing big moments instead of small beginnings</a:t>
            </a:r>
          </a:p>
        </p:txBody>
      </p:sp>
    </p:spTree>
    <p:extLst>
      <p:ext uri="{BB962C8B-B14F-4D97-AF65-F5344CB8AC3E}">
        <p14:creationId xmlns:p14="http://schemas.microsoft.com/office/powerpoint/2010/main" val="306037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464781" y="730404"/>
            <a:ext cx="11262438" cy="5397191"/>
          </a:xfrm>
        </p:spPr>
        <p:txBody>
          <a:bodyPr anchor="t">
            <a:normAutofit fontScale="90000"/>
          </a:bodyPr>
          <a:lstStyle/>
          <a:p>
            <a:pPr marL="457200" algn="l">
              <a:spcBef>
                <a:spcPts val="0"/>
              </a:spcBef>
            </a:pPr>
            <a:r>
              <a:rPr lang="en-US" sz="7800" dirty="0">
                <a:solidFill>
                  <a:srgbClr val="EAD987"/>
                </a:solidFill>
                <a:latin typeface="+mn-lt"/>
              </a:rPr>
              <a:t>The Manger of Christmas</a:t>
            </a:r>
            <a:br>
              <a:rPr lang="en-US" sz="5000" b="1" dirty="0">
                <a:solidFill>
                  <a:schemeClr val="bg1"/>
                </a:solidFill>
                <a:latin typeface="+mn-lt"/>
              </a:rPr>
            </a:br>
            <a:br>
              <a:rPr lang="en-US" sz="5000" b="1" dirty="0">
                <a:solidFill>
                  <a:schemeClr val="bg1"/>
                </a:solidFill>
                <a:latin typeface="+mn-lt"/>
              </a:rPr>
            </a:br>
            <a:br>
              <a:rPr lang="en-US" sz="2200" b="1" dirty="0">
                <a:solidFill>
                  <a:schemeClr val="bg1"/>
                </a:solidFill>
                <a:latin typeface="+mn-lt"/>
              </a:rPr>
            </a:br>
            <a:r>
              <a:rPr lang="en-US" sz="5600" b="1" dirty="0">
                <a:solidFill>
                  <a:schemeClr val="bg1"/>
                </a:solidFill>
                <a:latin typeface="+mn-lt"/>
              </a:rPr>
              <a:t>4. It invites you to come and bow down</a:t>
            </a:r>
            <a:br>
              <a:rPr lang="en-US" sz="5000" b="1" dirty="0">
                <a:solidFill>
                  <a:schemeClr val="bg1"/>
                </a:solidFill>
                <a:latin typeface="+mn-lt"/>
              </a:rPr>
            </a:br>
            <a:br>
              <a:rPr lang="en-US" sz="5000" b="1" dirty="0">
                <a:solidFill>
                  <a:schemeClr val="bg1"/>
                </a:solidFill>
                <a:latin typeface="+mn-lt"/>
              </a:rPr>
            </a:br>
            <a:r>
              <a:rPr lang="en-US" sz="5000" b="1" dirty="0">
                <a:solidFill>
                  <a:schemeClr val="bg1"/>
                </a:solidFill>
              </a:rPr>
              <a:t>“</a:t>
            </a:r>
            <a:r>
              <a:rPr lang="en-US" sz="4400" i="1" dirty="0">
                <a:solidFill>
                  <a:srgbClr val="EAD987"/>
                </a:solidFill>
                <a:ea typeface="Times New Roman" panose="02020603050405020304" pitchFamily="18" charset="0"/>
                <a:cs typeface="Calibri" panose="020F0502020204030204" pitchFamily="34" charset="0"/>
              </a:rPr>
              <a:t>So the shepherds hurried off and found </a:t>
            </a:r>
            <a:r>
              <a:rPr lang="en-US" sz="4400" i="1" dirty="0">
                <a:solidFill>
                  <a:schemeClr val="bg1"/>
                </a:solidFill>
                <a:ea typeface="Times New Roman" panose="02020603050405020304" pitchFamily="18" charset="0"/>
                <a:cs typeface="Calibri" panose="020F0502020204030204" pitchFamily="34" charset="0"/>
              </a:rPr>
              <a:t>Mary and Joseph, and the baby, who was lying in the manger</a:t>
            </a:r>
            <a:r>
              <a:rPr lang="en-US" sz="4400" i="1" dirty="0">
                <a:solidFill>
                  <a:srgbClr val="EAD987"/>
                </a:solidFill>
                <a:ea typeface="Times New Roman" panose="02020603050405020304" pitchFamily="18" charset="0"/>
                <a:cs typeface="Calibri" panose="020F0502020204030204" pitchFamily="34" charset="0"/>
              </a:rPr>
              <a:t>.</a:t>
            </a:r>
            <a:r>
              <a:rPr lang="en-US" sz="4400" i="1" dirty="0">
                <a:solidFill>
                  <a:schemeClr val="bg1"/>
                </a:solidFill>
                <a:ea typeface="Times New Roman" panose="02020603050405020304" pitchFamily="18" charset="0"/>
                <a:cs typeface="Calibri" panose="020F0502020204030204" pitchFamily="34" charset="0"/>
              </a:rPr>
              <a:t>”  </a:t>
            </a:r>
            <a:r>
              <a:rPr lang="en-US" sz="4400" dirty="0">
                <a:solidFill>
                  <a:schemeClr val="bg1"/>
                </a:solidFill>
                <a:latin typeface="Calibri" panose="020F0502020204030204" pitchFamily="34" charset="0"/>
                <a:ea typeface="Times New Roman" panose="02020603050405020304" pitchFamily="18" charset="0"/>
                <a:cs typeface="Calibri" panose="020F0502020204030204" pitchFamily="34" charset="0"/>
              </a:rPr>
              <a:t>- Luke 2:16</a:t>
            </a:r>
            <a:br>
              <a:rPr lang="en-US" sz="4400" b="1" dirty="0">
                <a:solidFill>
                  <a:schemeClr val="bg1"/>
                </a:solidFill>
              </a:rPr>
            </a:br>
            <a:br>
              <a:rPr lang="en-US" sz="4400" i="1" dirty="0">
                <a:solidFill>
                  <a:schemeClr val="bg1"/>
                </a:solidFill>
                <a:latin typeface="Calibri" panose="020F0502020204030204" pitchFamily="34" charset="0"/>
                <a:ea typeface="Times New Roman" panose="02020603050405020304" pitchFamily="18" charset="0"/>
                <a:cs typeface="Calibri" panose="020F0502020204030204" pitchFamily="34" charset="0"/>
              </a:rPr>
            </a:br>
            <a:br>
              <a:rPr 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4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br>
              <a:rPr lang="en-US"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sz="5000" dirty="0">
                <a:solidFill>
                  <a:schemeClr val="bg1"/>
                </a:solidFill>
                <a:latin typeface="+mn-lt"/>
              </a:rPr>
            </a:br>
            <a:br>
              <a:rPr lang="en-US" sz="4000" dirty="0">
                <a:solidFill>
                  <a:schemeClr val="bg1"/>
                </a:solidFill>
                <a:latin typeface="+mn-lt"/>
              </a:rPr>
            </a:br>
            <a:endParaRPr lang="en-US" sz="4000" i="1" dirty="0">
              <a:solidFill>
                <a:schemeClr val="bg1"/>
              </a:solidFill>
              <a:latin typeface="+mn-lt"/>
            </a:endParaRPr>
          </a:p>
        </p:txBody>
      </p:sp>
    </p:spTree>
    <p:extLst>
      <p:ext uri="{BB962C8B-B14F-4D97-AF65-F5344CB8AC3E}">
        <p14:creationId xmlns:p14="http://schemas.microsoft.com/office/powerpoint/2010/main" val="420684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802888" y="1149542"/>
            <a:ext cx="10554225" cy="2110493"/>
          </a:xfrm>
        </p:spPr>
        <p:txBody>
          <a:bodyPr>
            <a:normAutofit/>
          </a:bodyPr>
          <a:lstStyle/>
          <a:p>
            <a:r>
              <a:rPr lang="en-US" sz="7000" b="1" dirty="0">
                <a:solidFill>
                  <a:schemeClr val="bg1"/>
                </a:solidFill>
                <a:latin typeface="+mn-lt"/>
              </a:rPr>
              <a:t>There is no healing without humility &amp; intentionality</a:t>
            </a:r>
          </a:p>
        </p:txBody>
      </p:sp>
    </p:spTree>
    <p:extLst>
      <p:ext uri="{BB962C8B-B14F-4D97-AF65-F5344CB8AC3E}">
        <p14:creationId xmlns:p14="http://schemas.microsoft.com/office/powerpoint/2010/main" val="318903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6096000" y="524107"/>
            <a:ext cx="5434360" cy="5809786"/>
          </a:xfrm>
        </p:spPr>
        <p:txBody>
          <a:bodyPr anchor="t">
            <a:noAutofit/>
          </a:bodyPr>
          <a:lstStyle/>
          <a:p>
            <a:r>
              <a:rPr lang="en-US" sz="4000" dirty="0">
                <a:solidFill>
                  <a:schemeClr val="bg1"/>
                </a:solidFill>
                <a:latin typeface="+mn-lt"/>
              </a:rPr>
              <a:t>“For many, Christmas can be a time of greater struggles with mental health and sadness. Instead of joy, we can feel like we are in a dark place as the holidays have a way of emphasizing what or who we don’t have in our lives.”</a:t>
            </a:r>
            <a:endParaRPr lang="en-US" sz="4000" b="1" dirty="0">
              <a:solidFill>
                <a:srgbClr val="FF6600"/>
              </a:solidFill>
              <a:latin typeface="+mn-lt"/>
            </a:endParaRPr>
          </a:p>
        </p:txBody>
      </p:sp>
      <p:pic>
        <p:nvPicPr>
          <p:cNvPr id="3" name="Picture 2">
            <a:extLst>
              <a:ext uri="{FF2B5EF4-FFF2-40B4-BE49-F238E27FC236}">
                <a16:creationId xmlns:a16="http://schemas.microsoft.com/office/drawing/2014/main" id="{E1479471-C924-1348-ADA0-F42E5404D412}"/>
              </a:ext>
            </a:extLst>
          </p:cNvPr>
          <p:cNvPicPr>
            <a:picLocks noChangeAspect="1"/>
          </p:cNvPicPr>
          <p:nvPr/>
        </p:nvPicPr>
        <p:blipFill>
          <a:blip r:embed="rId3"/>
          <a:stretch>
            <a:fillRect/>
          </a:stretch>
        </p:blipFill>
        <p:spPr>
          <a:xfrm rot="19624005">
            <a:off x="527573" y="1227238"/>
            <a:ext cx="5041383" cy="3429000"/>
          </a:xfrm>
          <a:prstGeom prst="rect">
            <a:avLst/>
          </a:prstGeom>
          <a:ln w="28575">
            <a:solidFill>
              <a:schemeClr val="bg2"/>
            </a:solidFill>
          </a:ln>
        </p:spPr>
      </p:pic>
    </p:spTree>
    <p:extLst>
      <p:ext uri="{BB962C8B-B14F-4D97-AF65-F5344CB8AC3E}">
        <p14:creationId xmlns:p14="http://schemas.microsoft.com/office/powerpoint/2010/main" val="101032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435142" y="563136"/>
            <a:ext cx="11321716" cy="5731727"/>
          </a:xfrm>
        </p:spPr>
        <p:txBody>
          <a:bodyPr anchor="t">
            <a:normAutofit fontScale="90000"/>
          </a:bodyPr>
          <a:lstStyle/>
          <a:p>
            <a:r>
              <a:rPr lang="en-US" sz="4900" dirty="0">
                <a:solidFill>
                  <a:schemeClr val="bg1"/>
                </a:solidFill>
              </a:rPr>
              <a:t>The people walking in darkness have seen a great light; on those living in the land of the shadow of death a light has dawned. . .For to us a child is born, to us a son is given, and the government will be on his shoulders. And he will be called </a:t>
            </a:r>
            <a:r>
              <a:rPr lang="en-US" sz="4900" b="1" dirty="0">
                <a:solidFill>
                  <a:srgbClr val="EAD987"/>
                </a:solidFill>
              </a:rPr>
              <a:t>Wonderful Counselor</a:t>
            </a:r>
            <a:r>
              <a:rPr lang="en-US" sz="4900" dirty="0">
                <a:solidFill>
                  <a:schemeClr val="bg1"/>
                </a:solidFill>
              </a:rPr>
              <a:t>, Mighty God, Everlasting Father, Prince of Peace. </a:t>
            </a:r>
            <a:br>
              <a:rPr lang="en-US" sz="4900" dirty="0">
                <a:solidFill>
                  <a:schemeClr val="bg1"/>
                </a:solidFill>
                <a:latin typeface="+mn-lt"/>
              </a:rPr>
            </a:br>
            <a:br>
              <a:rPr lang="en-US" sz="2200" dirty="0">
                <a:solidFill>
                  <a:schemeClr val="bg1"/>
                </a:solidFill>
                <a:latin typeface="+mn-lt"/>
              </a:rPr>
            </a:br>
            <a:r>
              <a:rPr lang="en-US" sz="4500" dirty="0">
                <a:solidFill>
                  <a:schemeClr val="bg1"/>
                </a:solidFill>
                <a:latin typeface="+mn-lt"/>
              </a:rPr>
              <a:t>Isaiah 9:2-6</a:t>
            </a:r>
            <a:br>
              <a:rPr lang="en-US" sz="4500" dirty="0">
                <a:solidFill>
                  <a:schemeClr val="bg1"/>
                </a:solidFill>
                <a:latin typeface="+mn-lt"/>
              </a:rPr>
            </a:br>
            <a:br>
              <a:rPr lang="en-US" sz="4500" dirty="0">
                <a:solidFill>
                  <a:schemeClr val="bg1"/>
                </a:solidFill>
                <a:latin typeface="+mn-lt"/>
              </a:rPr>
            </a:br>
            <a:br>
              <a:rPr lang="en-US" sz="4500" b="1" dirty="0">
                <a:solidFill>
                  <a:schemeClr val="bg1"/>
                </a:solidFill>
                <a:latin typeface="+mn-lt"/>
              </a:rPr>
            </a:br>
            <a:br>
              <a:rPr lang="en-US" sz="4500" b="1" dirty="0">
                <a:solidFill>
                  <a:srgbClr val="FF6600"/>
                </a:solidFill>
                <a:latin typeface="+mn-lt"/>
              </a:rPr>
            </a:br>
            <a:endParaRPr lang="en-US" sz="4500" b="1" dirty="0">
              <a:solidFill>
                <a:srgbClr val="FF6600"/>
              </a:solidFill>
              <a:latin typeface="+mn-lt"/>
            </a:endParaRPr>
          </a:p>
        </p:txBody>
      </p:sp>
    </p:spTree>
    <p:extLst>
      <p:ext uri="{BB962C8B-B14F-4D97-AF65-F5344CB8AC3E}">
        <p14:creationId xmlns:p14="http://schemas.microsoft.com/office/powerpoint/2010/main" val="3660115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1159728" y="1149542"/>
            <a:ext cx="9702236" cy="3528060"/>
          </a:xfrm>
        </p:spPr>
        <p:txBody>
          <a:bodyPr>
            <a:normAutofit/>
          </a:bodyPr>
          <a:lstStyle/>
          <a:p>
            <a:pPr algn="l"/>
            <a:r>
              <a:rPr lang="en-US" sz="5000" b="1" dirty="0">
                <a:solidFill>
                  <a:schemeClr val="bg1"/>
                </a:solidFill>
                <a:latin typeface="+mn-lt"/>
              </a:rPr>
              <a:t>The world has made Christmas something that it never was.</a:t>
            </a:r>
            <a:br>
              <a:rPr lang="en-US" sz="5000" b="1" dirty="0">
                <a:solidFill>
                  <a:schemeClr val="bg1"/>
                </a:solidFill>
                <a:latin typeface="+mn-lt"/>
              </a:rPr>
            </a:br>
            <a:r>
              <a:rPr lang="en-US" sz="5000" b="1" dirty="0">
                <a:solidFill>
                  <a:schemeClr val="bg1"/>
                </a:solidFill>
                <a:latin typeface="+mn-lt"/>
              </a:rPr>
              <a:t>And in doing so, </a:t>
            </a:r>
            <a:br>
              <a:rPr lang="en-US" sz="5000" b="1" dirty="0">
                <a:solidFill>
                  <a:schemeClr val="bg1"/>
                </a:solidFill>
                <a:latin typeface="+mn-lt"/>
              </a:rPr>
            </a:br>
            <a:r>
              <a:rPr lang="en-US" sz="5000" b="1" dirty="0">
                <a:solidFill>
                  <a:schemeClr val="bg1"/>
                </a:solidFill>
                <a:latin typeface="+mn-lt"/>
              </a:rPr>
              <a:t>it deepens our darkness.</a:t>
            </a:r>
          </a:p>
        </p:txBody>
      </p:sp>
    </p:spTree>
    <p:extLst>
      <p:ext uri="{BB962C8B-B14F-4D97-AF65-F5344CB8AC3E}">
        <p14:creationId xmlns:p14="http://schemas.microsoft.com/office/powerpoint/2010/main" val="171942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4337537" y="563136"/>
            <a:ext cx="7357803" cy="5731727"/>
          </a:xfrm>
        </p:spPr>
        <p:txBody>
          <a:bodyPr anchor="t">
            <a:normAutofit fontScale="90000"/>
          </a:bodyPr>
          <a:lstStyle/>
          <a:p>
            <a:r>
              <a:rPr lang="en-US" sz="6700" dirty="0">
                <a:solidFill>
                  <a:srgbClr val="EAD987"/>
                </a:solidFill>
                <a:latin typeface="+mn-lt"/>
              </a:rPr>
              <a:t>“Wonderful” / “Pala”</a:t>
            </a:r>
            <a:br>
              <a:rPr lang="en-US" sz="4500" dirty="0">
                <a:solidFill>
                  <a:srgbClr val="EAD987"/>
                </a:solidFill>
                <a:latin typeface="+mn-lt"/>
              </a:rPr>
            </a:br>
            <a:br>
              <a:rPr lang="en-US" sz="4500" dirty="0">
                <a:solidFill>
                  <a:schemeClr val="bg1"/>
                </a:solidFill>
                <a:latin typeface="+mn-lt"/>
              </a:rPr>
            </a:br>
            <a:r>
              <a:rPr lang="en-US" sz="4500" dirty="0">
                <a:solidFill>
                  <a:schemeClr val="bg1"/>
                </a:solidFill>
                <a:latin typeface="+mn-lt"/>
              </a:rPr>
              <a:t>Something outside the realm of explanation and outside our world; miraculous; supernatural.</a:t>
            </a:r>
            <a:br>
              <a:rPr lang="en-US" sz="4500" dirty="0">
                <a:solidFill>
                  <a:schemeClr val="bg1"/>
                </a:solidFill>
                <a:latin typeface="+mn-lt"/>
              </a:rPr>
            </a:br>
            <a:br>
              <a:rPr lang="en-US" sz="4500" dirty="0">
                <a:solidFill>
                  <a:schemeClr val="bg1"/>
                </a:solidFill>
                <a:latin typeface="+mn-lt"/>
              </a:rPr>
            </a:br>
            <a:r>
              <a:rPr lang="en-US" sz="4500" i="1" dirty="0">
                <a:solidFill>
                  <a:schemeClr val="bg1"/>
                </a:solidFill>
              </a:rPr>
              <a:t>“Such knowledge is too</a:t>
            </a:r>
            <a:br>
              <a:rPr lang="en-US" sz="4500" i="1" dirty="0">
                <a:solidFill>
                  <a:schemeClr val="bg1"/>
                </a:solidFill>
              </a:rPr>
            </a:br>
            <a:r>
              <a:rPr lang="en-US" sz="4500" i="1" dirty="0">
                <a:solidFill>
                  <a:schemeClr val="bg1"/>
                </a:solidFill>
              </a:rPr>
              <a:t> </a:t>
            </a:r>
            <a:r>
              <a:rPr lang="en-US" sz="4500" i="1" dirty="0">
                <a:solidFill>
                  <a:srgbClr val="EAD987"/>
                </a:solidFill>
              </a:rPr>
              <a:t>wonderful</a:t>
            </a:r>
            <a:r>
              <a:rPr lang="en-US" sz="4500" i="1" dirty="0">
                <a:solidFill>
                  <a:schemeClr val="bg1"/>
                </a:solidFill>
              </a:rPr>
              <a:t> for me;</a:t>
            </a:r>
            <a:br>
              <a:rPr lang="en-US" sz="4500" i="1" dirty="0">
                <a:solidFill>
                  <a:schemeClr val="bg1"/>
                </a:solidFill>
              </a:rPr>
            </a:br>
            <a:r>
              <a:rPr lang="en-US" sz="4500" i="1" dirty="0">
                <a:solidFill>
                  <a:schemeClr val="bg1"/>
                </a:solidFill>
              </a:rPr>
              <a:t>it is high, I cannot attain it.”</a:t>
            </a:r>
            <a:br>
              <a:rPr lang="en-US" sz="4500" dirty="0">
                <a:solidFill>
                  <a:schemeClr val="bg1"/>
                </a:solidFill>
              </a:rPr>
            </a:br>
            <a:r>
              <a:rPr lang="en-US" sz="4500" dirty="0">
                <a:solidFill>
                  <a:schemeClr val="bg1"/>
                </a:solidFill>
                <a:latin typeface="+mn-lt"/>
              </a:rPr>
              <a:t>Psalm 139:6</a:t>
            </a:r>
            <a:br>
              <a:rPr lang="en-US" sz="4500" dirty="0">
                <a:solidFill>
                  <a:schemeClr val="bg1"/>
                </a:solidFill>
                <a:latin typeface="+mn-lt"/>
              </a:rPr>
            </a:br>
            <a:br>
              <a:rPr lang="en-US" sz="4500" dirty="0">
                <a:solidFill>
                  <a:schemeClr val="bg1"/>
                </a:solidFill>
                <a:latin typeface="+mn-lt"/>
              </a:rPr>
            </a:br>
            <a:br>
              <a:rPr lang="en-US" sz="4500" dirty="0">
                <a:solidFill>
                  <a:schemeClr val="bg1"/>
                </a:solidFill>
                <a:latin typeface="+mn-lt"/>
              </a:rPr>
            </a:br>
            <a:br>
              <a:rPr lang="en-US" sz="4500" dirty="0">
                <a:solidFill>
                  <a:schemeClr val="bg1"/>
                </a:solidFill>
                <a:latin typeface="+mn-lt"/>
              </a:rPr>
            </a:br>
            <a:br>
              <a:rPr lang="en-US" sz="4500" b="1" dirty="0">
                <a:solidFill>
                  <a:schemeClr val="bg1"/>
                </a:solidFill>
                <a:latin typeface="+mn-lt"/>
              </a:rPr>
            </a:br>
            <a:br>
              <a:rPr lang="en-US" sz="4500" b="1" dirty="0">
                <a:solidFill>
                  <a:srgbClr val="FF6600"/>
                </a:solidFill>
                <a:latin typeface="+mn-lt"/>
              </a:rPr>
            </a:br>
            <a:endParaRPr lang="en-US" sz="4500" b="1" dirty="0">
              <a:solidFill>
                <a:srgbClr val="FF6600"/>
              </a:solidFill>
              <a:latin typeface="+mn-lt"/>
            </a:endParaRPr>
          </a:p>
        </p:txBody>
      </p:sp>
      <p:pic>
        <p:nvPicPr>
          <p:cNvPr id="3" name="Picture 2">
            <a:extLst>
              <a:ext uri="{FF2B5EF4-FFF2-40B4-BE49-F238E27FC236}">
                <a16:creationId xmlns:a16="http://schemas.microsoft.com/office/drawing/2014/main" id="{CFAAE9E3-9A2F-2A40-8B23-E7B322EE0B13}"/>
              </a:ext>
            </a:extLst>
          </p:cNvPr>
          <p:cNvPicPr>
            <a:picLocks noChangeAspect="1"/>
          </p:cNvPicPr>
          <p:nvPr/>
        </p:nvPicPr>
        <p:blipFill>
          <a:blip r:embed="rId3"/>
          <a:stretch>
            <a:fillRect/>
          </a:stretch>
        </p:blipFill>
        <p:spPr>
          <a:xfrm rot="20634416">
            <a:off x="887367" y="782910"/>
            <a:ext cx="3458821" cy="5117512"/>
          </a:xfrm>
          <a:prstGeom prst="rect">
            <a:avLst/>
          </a:prstGeom>
        </p:spPr>
      </p:pic>
    </p:spTree>
    <p:extLst>
      <p:ext uri="{BB962C8B-B14F-4D97-AF65-F5344CB8AC3E}">
        <p14:creationId xmlns:p14="http://schemas.microsoft.com/office/powerpoint/2010/main" val="62845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713678" y="602166"/>
            <a:ext cx="10816683" cy="5731727"/>
          </a:xfrm>
        </p:spPr>
        <p:txBody>
          <a:bodyPr anchor="t">
            <a:normAutofit fontScale="90000"/>
          </a:bodyPr>
          <a:lstStyle/>
          <a:p>
            <a:r>
              <a:rPr lang="en-US" sz="5000" dirty="0">
                <a:solidFill>
                  <a:schemeClr val="bg1"/>
                </a:solidFill>
              </a:rPr>
              <a:t>“When men tell you to consult mediums and [the ways of the world] . . . should not a people inquire of their God instead? . . . If those things do not speak according to God’s word, they have no light of dawn.  Distressed and hungry, they will wander . . . they will look toward the earth and see only distress and darkness and fearful gloom . . .”</a:t>
            </a:r>
            <a:br>
              <a:rPr lang="en-US" sz="5000" dirty="0">
                <a:solidFill>
                  <a:schemeClr val="bg1"/>
                </a:solidFill>
              </a:rPr>
            </a:br>
            <a:br>
              <a:rPr lang="en-US" sz="2200" dirty="0">
                <a:solidFill>
                  <a:schemeClr val="bg1"/>
                </a:solidFill>
                <a:latin typeface="+mn-lt"/>
              </a:rPr>
            </a:br>
            <a:r>
              <a:rPr lang="en-US" sz="4500" dirty="0">
                <a:solidFill>
                  <a:schemeClr val="bg1"/>
                </a:solidFill>
                <a:latin typeface="+mn-lt"/>
              </a:rPr>
              <a:t>Isaiah 9:2-6</a:t>
            </a:r>
            <a:br>
              <a:rPr lang="en-US" sz="4500" dirty="0">
                <a:solidFill>
                  <a:schemeClr val="bg1"/>
                </a:solidFill>
                <a:latin typeface="+mn-lt"/>
              </a:rPr>
            </a:br>
            <a:br>
              <a:rPr lang="en-US" sz="4500" dirty="0">
                <a:solidFill>
                  <a:schemeClr val="bg1"/>
                </a:solidFill>
                <a:latin typeface="+mn-lt"/>
              </a:rPr>
            </a:br>
            <a:br>
              <a:rPr lang="en-US" sz="4500" b="1" dirty="0">
                <a:solidFill>
                  <a:schemeClr val="bg1"/>
                </a:solidFill>
                <a:latin typeface="+mn-lt"/>
              </a:rPr>
            </a:br>
            <a:br>
              <a:rPr lang="en-US" sz="4500" b="1" dirty="0">
                <a:solidFill>
                  <a:srgbClr val="FF6600"/>
                </a:solidFill>
                <a:latin typeface="+mn-lt"/>
              </a:rPr>
            </a:br>
            <a:endParaRPr lang="en-US" sz="4500" b="1" dirty="0">
              <a:solidFill>
                <a:srgbClr val="FF6600"/>
              </a:solidFill>
              <a:latin typeface="+mn-lt"/>
            </a:endParaRPr>
          </a:p>
        </p:txBody>
      </p:sp>
    </p:spTree>
    <p:extLst>
      <p:ext uri="{BB962C8B-B14F-4D97-AF65-F5344CB8AC3E}">
        <p14:creationId xmlns:p14="http://schemas.microsoft.com/office/powerpoint/2010/main" val="50646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1060468" y="952587"/>
            <a:ext cx="10071064" cy="4172865"/>
          </a:xfrm>
        </p:spPr>
        <p:txBody>
          <a:bodyPr anchor="t">
            <a:noAutofit/>
          </a:bodyPr>
          <a:lstStyle/>
          <a:p>
            <a:r>
              <a:rPr lang="en-US" sz="5500" dirty="0">
                <a:solidFill>
                  <a:schemeClr val="bg1"/>
                </a:solidFill>
                <a:latin typeface="+mn-lt"/>
              </a:rPr>
              <a:t>You don’t need the “magic” of Christmas. You need</a:t>
            </a:r>
            <a:br>
              <a:rPr lang="en-US" sz="5500" dirty="0">
                <a:solidFill>
                  <a:schemeClr val="bg1"/>
                </a:solidFill>
                <a:latin typeface="+mn-lt"/>
              </a:rPr>
            </a:br>
            <a:r>
              <a:rPr lang="en-US" sz="5500" dirty="0">
                <a:solidFill>
                  <a:srgbClr val="EAD987"/>
                </a:solidFill>
                <a:latin typeface="+mn-lt"/>
              </a:rPr>
              <a:t>the manger </a:t>
            </a:r>
            <a:r>
              <a:rPr lang="en-US" sz="5500" dirty="0">
                <a:solidFill>
                  <a:schemeClr val="bg1"/>
                </a:solidFill>
                <a:latin typeface="+mn-lt"/>
              </a:rPr>
              <a:t>of Christmas!</a:t>
            </a:r>
          </a:p>
        </p:txBody>
      </p:sp>
    </p:spTree>
    <p:extLst>
      <p:ext uri="{BB962C8B-B14F-4D97-AF65-F5344CB8AC3E}">
        <p14:creationId xmlns:p14="http://schemas.microsoft.com/office/powerpoint/2010/main" val="2991949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C77B-7D24-425D-826D-D08792B81699}"/>
              </a:ext>
            </a:extLst>
          </p:cNvPr>
          <p:cNvSpPr>
            <a:spLocks noGrp="1"/>
          </p:cNvSpPr>
          <p:nvPr>
            <p:ph type="ctrTitle"/>
          </p:nvPr>
        </p:nvSpPr>
        <p:spPr>
          <a:xfrm>
            <a:off x="302258" y="701940"/>
            <a:ext cx="11262438" cy="4694663"/>
          </a:xfrm>
        </p:spPr>
        <p:txBody>
          <a:bodyPr anchor="t">
            <a:normAutofit fontScale="90000"/>
          </a:bodyPr>
          <a:lstStyle/>
          <a:p>
            <a:pPr marL="457200" algn="l">
              <a:spcBef>
                <a:spcPts val="0"/>
              </a:spcBef>
            </a:pPr>
            <a:r>
              <a:rPr lang="en-US" sz="7800" dirty="0">
                <a:solidFill>
                  <a:srgbClr val="EAD987"/>
                </a:solidFill>
                <a:latin typeface="+mn-lt"/>
              </a:rPr>
              <a:t>The Manger of Christmas</a:t>
            </a:r>
            <a:br>
              <a:rPr lang="en-US" sz="5000" b="1" dirty="0">
                <a:solidFill>
                  <a:schemeClr val="bg1"/>
                </a:solidFill>
                <a:latin typeface="+mn-lt"/>
              </a:rPr>
            </a:br>
            <a:br>
              <a:rPr lang="en-US" sz="4400" b="1" dirty="0">
                <a:solidFill>
                  <a:schemeClr val="bg1"/>
                </a:solidFill>
                <a:latin typeface="+mn-lt"/>
              </a:rPr>
            </a:br>
            <a:r>
              <a:rPr lang="en-US" sz="6700" b="1" dirty="0">
                <a:solidFill>
                  <a:schemeClr val="bg1"/>
                </a:solidFill>
                <a:latin typeface="+mn-lt"/>
              </a:rPr>
              <a:t>1. It’s messy (and not pretty)</a:t>
            </a:r>
            <a:br>
              <a:rPr lang="en-US" sz="5000" b="1" dirty="0">
                <a:solidFill>
                  <a:schemeClr val="bg1"/>
                </a:solidFill>
                <a:latin typeface="+mn-lt"/>
              </a:rPr>
            </a:br>
            <a:br>
              <a:rPr lang="en-US" sz="5000" b="1" dirty="0">
                <a:solidFill>
                  <a:schemeClr val="bg1"/>
                </a:solidFill>
                <a:latin typeface="+mn-lt"/>
              </a:rPr>
            </a:br>
            <a:r>
              <a:rPr lang="en-US" sz="4400" b="1" i="1" dirty="0">
                <a:solidFill>
                  <a:schemeClr val="bg1"/>
                </a:solidFill>
              </a:rPr>
              <a:t>“</a:t>
            </a:r>
            <a:r>
              <a:rPr lang="en-US" sz="4400" i="1" dirty="0">
                <a:solidFill>
                  <a:schemeClr val="bg1"/>
                </a:solidFill>
              </a:rPr>
              <a:t>and she gave birth to her firstborn, a son. She wrapped him in cloths and </a:t>
            </a:r>
            <a:r>
              <a:rPr lang="en-US" sz="4400" i="1" dirty="0">
                <a:solidFill>
                  <a:srgbClr val="EAD987"/>
                </a:solidFill>
              </a:rPr>
              <a:t>placed him in a manger</a:t>
            </a:r>
            <a:r>
              <a:rPr lang="en-US" sz="4400" i="1" dirty="0">
                <a:solidFill>
                  <a:schemeClr val="bg1"/>
                </a:solidFill>
              </a:rPr>
              <a:t>, because there was no room for them in the inn.”</a:t>
            </a:r>
            <a:br>
              <a:rPr lang="en-US" sz="5000" b="1" dirty="0">
                <a:solidFill>
                  <a:schemeClr val="bg1"/>
                </a:solidFill>
                <a:latin typeface="+mn-lt"/>
              </a:rPr>
            </a:br>
            <a:r>
              <a:rPr lang="en-US" sz="5000" b="1" dirty="0">
                <a:solidFill>
                  <a:schemeClr val="bg1"/>
                </a:solidFill>
                <a:latin typeface="+mn-lt"/>
              </a:rPr>
              <a:t>- </a:t>
            </a:r>
            <a:r>
              <a:rPr lang="en-US" sz="4400" dirty="0">
                <a:solidFill>
                  <a:schemeClr val="bg1"/>
                </a:solidFill>
                <a:latin typeface="Calibri" panose="020F0502020204030204" pitchFamily="34" charset="0"/>
                <a:ea typeface="Times New Roman" panose="02020603050405020304" pitchFamily="18" charset="0"/>
                <a:cs typeface="Calibri" panose="020F0502020204030204" pitchFamily="34" charset="0"/>
              </a:rPr>
              <a:t>Luke 2:11-12</a:t>
            </a:r>
            <a:br>
              <a:rPr lang="en-US" sz="4400" i="1" dirty="0">
                <a:solidFill>
                  <a:schemeClr val="bg1"/>
                </a:solidFill>
                <a:latin typeface="Calibri" panose="020F0502020204030204" pitchFamily="34" charset="0"/>
                <a:ea typeface="Times New Roman" panose="02020603050405020304" pitchFamily="18" charset="0"/>
                <a:cs typeface="Calibri" panose="020F0502020204030204" pitchFamily="34" charset="0"/>
              </a:rPr>
            </a:br>
            <a:br>
              <a:rPr 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4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br>
              <a:rPr lang="en-US" sz="54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sz="5000" dirty="0">
                <a:solidFill>
                  <a:schemeClr val="bg1"/>
                </a:solidFill>
                <a:latin typeface="+mn-lt"/>
              </a:rPr>
            </a:br>
            <a:br>
              <a:rPr lang="en-US" sz="4000" dirty="0">
                <a:solidFill>
                  <a:schemeClr val="bg1"/>
                </a:solidFill>
                <a:latin typeface="+mn-lt"/>
              </a:rPr>
            </a:br>
            <a:endParaRPr lang="en-US" sz="4000" i="1" dirty="0">
              <a:solidFill>
                <a:schemeClr val="bg1"/>
              </a:solidFill>
              <a:latin typeface="+mn-lt"/>
            </a:endParaRPr>
          </a:p>
        </p:txBody>
      </p:sp>
    </p:spTree>
    <p:extLst>
      <p:ext uri="{BB962C8B-B14F-4D97-AF65-F5344CB8AC3E}">
        <p14:creationId xmlns:p14="http://schemas.microsoft.com/office/powerpoint/2010/main" val="408336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azy Christmas lights  |  THEY MAY NOT BE ABLE TO AFFORD TO KEEP THE LIGHTS ON IN THE INSIDE; BUT THE OUTSIDE OF THE HOUSE LOOKS GREAT | image tagged in crazy christmas lights | made w/ Imgflip meme maker">
            <a:extLst>
              <a:ext uri="{FF2B5EF4-FFF2-40B4-BE49-F238E27FC236}">
                <a16:creationId xmlns:a16="http://schemas.microsoft.com/office/drawing/2014/main" id="{40C6020E-2040-4943-AC68-072D5DCD4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553" y="0"/>
            <a:ext cx="9190893" cy="68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487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2758</TotalTime>
  <Words>896</Words>
  <Application>Microsoft Macintosh PowerPoint</Application>
  <PresentationFormat>Widescreen</PresentationFormat>
  <Paragraphs>43</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“For many, Christmas can be a time of greater struggles with mental health and sadness. Instead of joy, we can feel like we are in a dark place as the holidays have a way of emphasizing what or who we don’t have in our lives.”</vt:lpstr>
      <vt:lpstr>The people walking in darkness have seen a great light; on those living in the land of the shadow of death a light has dawned. . .For to us a child is born, to us a son is given, and the government will be on his shoulders. And he will be called Wonderful Counselor, Mighty God, Everlasting Father, Prince of Peace.   Isaiah 9:2-6    </vt:lpstr>
      <vt:lpstr>The world has made Christmas something that it never was. And in doing so,  it deepens our darkness.</vt:lpstr>
      <vt:lpstr>“Wonderful” / “Pala”  Something outside the realm of explanation and outside our world; miraculous; supernatural.  “Such knowledge is too  wonderful for me; it is high, I cannot attain it.” Psalm 139:6      </vt:lpstr>
      <vt:lpstr>“When men tell you to consult mediums and [the ways of the world] . . . should not a people inquire of their God instead? . . . If those things do not speak according to God’s word, they have no light of dawn.  Distressed and hungry, they will wander . . . they will look toward the earth and see only distress and darkness and fearful gloom . . .”  Isaiah 9:2-6    </vt:lpstr>
      <vt:lpstr>You don’t need the “magic” of Christmas. You need the manger of Christmas!</vt:lpstr>
      <vt:lpstr>The Manger of Christmas  1. It’s messy (and not pretty)  “and she gave birth to her firstborn, a son. She wrapped him in cloths and placed him in a manger, because there was no room for them in the inn.” - Luke 2:11-12      </vt:lpstr>
      <vt:lpstr>PowerPoint Presentation</vt:lpstr>
      <vt:lpstr>“Mere optimism is blind to the dark side of life and thus collapses in the face of evil that will not go away (from within or without). That’s not the life of Paul [and Jesus’ followers]. They live in faith and not optimism. Faith is realistic about evil and the greatness of God at the same time. To the Christian, Jesus’ resurrection by the Spirit dwarfs everything else. It is the ‘elephant in the room’, the overwhelming truth all other truths bow to.”  - Dr. Paul E Miller, Resurrection Realism    </vt:lpstr>
      <vt:lpstr>We can’t heal and hide our mess at the same time.</vt:lpstr>
      <vt:lpstr>The Manger of Christmas   2. It’s harder and heavier than you think  “Today in the town of David a Savior has been born to you; he is Christ the Lord. This will be a sign to you: You will find a baby wrapped in cloths and lying in a manger.” - Luke 2:11-12        </vt:lpstr>
      <vt:lpstr>“For God so loved the world that he gave his one and only Son, that whoever believes in him shall not perish but have eternal life. For God did not send his Son into the world to condemn the world, but to save the world through him."  John 3:16-17</vt:lpstr>
      <vt:lpstr>“Whoever believes in him is not condemned but . . . This is the verdict: Light has come into the world, but men loved darkness instead of light because their deeds were evil [godless].”  John 3:18-19</vt:lpstr>
      <vt:lpstr>We can’t heal without facing a hard &amp; heavy reality</vt:lpstr>
      <vt:lpstr>The Manger of Christmas   3. It’s small &amp; unimpressive to the world  “So the shepherds hurried off and found Mary and Joseph, and the baby, who was lying in the manger.”  - Luke 2:16     </vt:lpstr>
      <vt:lpstr>We can’t heal if we keep chasing big moments instead of small beginnings</vt:lpstr>
      <vt:lpstr>The Manger of Christmas   4. It invites you to come and bow down  “So the shepherds hurried off and found Mary and Joseph, and the baby, who was lying in the manger.”  - Luke 2:16       </vt:lpstr>
      <vt:lpstr>There is no healing without humility &amp; intentionality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LEGACY</dc:title>
  <dc:creator>Shawn Franco</dc:creator>
  <cp:lastModifiedBy>Shawn Franco</cp:lastModifiedBy>
  <cp:revision>15</cp:revision>
  <dcterms:created xsi:type="dcterms:W3CDTF">2021-10-01T20:06:41Z</dcterms:created>
  <dcterms:modified xsi:type="dcterms:W3CDTF">2021-12-02T22:18:30Z</dcterms:modified>
</cp:coreProperties>
</file>