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93" r:id="rId5"/>
    <p:sldId id="404" r:id="rId6"/>
    <p:sldId id="468" r:id="rId7"/>
    <p:sldId id="473" r:id="rId8"/>
    <p:sldId id="455" r:id="rId9"/>
    <p:sldId id="479" r:id="rId10"/>
    <p:sldId id="461" r:id="rId11"/>
    <p:sldId id="460" r:id="rId12"/>
    <p:sldId id="474" r:id="rId13"/>
    <p:sldId id="456" r:id="rId14"/>
    <p:sldId id="443" r:id="rId15"/>
    <p:sldId id="475" r:id="rId16"/>
    <p:sldId id="445" r:id="rId17"/>
    <p:sldId id="467" r:id="rId18"/>
    <p:sldId id="476" r:id="rId19"/>
    <p:sldId id="446" r:id="rId20"/>
    <p:sldId id="477" r:id="rId21"/>
    <p:sldId id="463" r:id="rId22"/>
    <p:sldId id="478" r:id="rId23"/>
    <p:sldId id="452" r:id="rId24"/>
    <p:sldId id="470" r:id="rId25"/>
    <p:sldId id="480" r:id="rId26"/>
    <p:sldId id="451" r:id="rId27"/>
    <p:sldId id="469" r:id="rId28"/>
    <p:sldId id="481" r:id="rId29"/>
    <p:sldId id="47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44" autoAdjust="0"/>
    <p:restoredTop sz="56681" autoAdjust="0"/>
  </p:normalViewPr>
  <p:slideViewPr>
    <p:cSldViewPr snapToGrid="0" showGuides="1">
      <p:cViewPr varScale="1">
        <p:scale>
          <a:sx n="31" d="100"/>
          <a:sy n="31" d="100"/>
        </p:scale>
        <p:origin x="116" y="44"/>
      </p:cViewPr>
      <p:guideLst>
        <p:guide orient="horz" pos="2160"/>
        <p:guide pos="3888"/>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5BBB2-A8FD-483C-9495-39CE9189DFF9}"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24DA3-F12C-4EC8-8E9B-E27288D86630}" type="slidenum">
              <a:rPr lang="en-US" smtClean="0"/>
              <a:t>‹#›</a:t>
            </a:fld>
            <a:endParaRPr lang="en-US"/>
          </a:p>
        </p:txBody>
      </p:sp>
    </p:spTree>
    <p:extLst>
      <p:ext uri="{BB962C8B-B14F-4D97-AF65-F5344CB8AC3E}">
        <p14:creationId xmlns:p14="http://schemas.microsoft.com/office/powerpoint/2010/main" val="420854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a:t>
            </a:fld>
            <a:endParaRPr lang="en-US"/>
          </a:p>
        </p:txBody>
      </p:sp>
    </p:spTree>
    <p:extLst>
      <p:ext uri="{BB962C8B-B14F-4D97-AF65-F5344CB8AC3E}">
        <p14:creationId xmlns:p14="http://schemas.microsoft.com/office/powerpoint/2010/main" val="117602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 say at a wedding </a:t>
            </a:r>
          </a:p>
        </p:txBody>
      </p:sp>
      <p:sp>
        <p:nvSpPr>
          <p:cNvPr id="4" name="Slide Number Placeholder 3"/>
          <p:cNvSpPr>
            <a:spLocks noGrp="1"/>
          </p:cNvSpPr>
          <p:nvPr>
            <p:ph type="sldNum" sz="quarter" idx="5"/>
          </p:nvPr>
        </p:nvSpPr>
        <p:spPr/>
        <p:txBody>
          <a:bodyPr/>
          <a:lstStyle/>
          <a:p>
            <a:fld id="{BB424DA3-F12C-4EC8-8E9B-E27288D86630}" type="slidenum">
              <a:rPr lang="en-US" smtClean="0"/>
              <a:t>11</a:t>
            </a:fld>
            <a:endParaRPr lang="en-US"/>
          </a:p>
        </p:txBody>
      </p:sp>
    </p:spTree>
    <p:extLst>
      <p:ext uri="{BB962C8B-B14F-4D97-AF65-F5344CB8AC3E}">
        <p14:creationId xmlns:p14="http://schemas.microsoft.com/office/powerpoint/2010/main" val="397696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12</a:t>
            </a:fld>
            <a:endParaRPr lang="en-US"/>
          </a:p>
        </p:txBody>
      </p:sp>
    </p:spTree>
    <p:extLst>
      <p:ext uri="{BB962C8B-B14F-4D97-AF65-F5344CB8AC3E}">
        <p14:creationId xmlns:p14="http://schemas.microsoft.com/office/powerpoint/2010/main" val="2307579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Listen to what Jesus said</a:t>
            </a:r>
          </a:p>
        </p:txBody>
      </p:sp>
      <p:sp>
        <p:nvSpPr>
          <p:cNvPr id="4" name="Slide Number Placeholder 3"/>
          <p:cNvSpPr>
            <a:spLocks noGrp="1"/>
          </p:cNvSpPr>
          <p:nvPr>
            <p:ph type="sldNum" sz="quarter" idx="5"/>
          </p:nvPr>
        </p:nvSpPr>
        <p:spPr/>
        <p:txBody>
          <a:bodyPr/>
          <a:lstStyle/>
          <a:p>
            <a:fld id="{BB424DA3-F12C-4EC8-8E9B-E27288D86630}" type="slidenum">
              <a:rPr lang="en-US" smtClean="0"/>
              <a:t>13</a:t>
            </a:fld>
            <a:endParaRPr lang="en-US"/>
          </a:p>
        </p:txBody>
      </p:sp>
    </p:spTree>
    <p:extLst>
      <p:ext uri="{BB962C8B-B14F-4D97-AF65-F5344CB8AC3E}">
        <p14:creationId xmlns:p14="http://schemas.microsoft.com/office/powerpoint/2010/main" val="3873242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an important reason </a:t>
            </a:r>
          </a:p>
          <a:p>
            <a:r>
              <a:rPr lang="en-US" dirty="0"/>
              <a:t>How would you feel if someone played back everything you said this week in front of everyone?</a:t>
            </a:r>
          </a:p>
          <a:p>
            <a:r>
              <a:rPr lang="en-US" dirty="0"/>
              <a:t>Heaven will – in a certain way</a:t>
            </a:r>
          </a:p>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14</a:t>
            </a:fld>
            <a:endParaRPr lang="en-US"/>
          </a:p>
        </p:txBody>
      </p:sp>
    </p:spTree>
    <p:extLst>
      <p:ext uri="{BB962C8B-B14F-4D97-AF65-F5344CB8AC3E}">
        <p14:creationId xmlns:p14="http://schemas.microsoft.com/office/powerpoint/2010/main" val="4121272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15</a:t>
            </a:fld>
            <a:endParaRPr lang="en-US"/>
          </a:p>
        </p:txBody>
      </p:sp>
    </p:spTree>
    <p:extLst>
      <p:ext uri="{BB962C8B-B14F-4D97-AF65-F5344CB8AC3E}">
        <p14:creationId xmlns:p14="http://schemas.microsoft.com/office/powerpoint/2010/main" val="2002598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You are only one sentence away from having the worst or best relationship you’ve ever had.</a:t>
            </a:r>
          </a:p>
          <a:p>
            <a:r>
              <a:rPr lang="en-US" sz="1200" dirty="0"/>
              <a:t>Just one.</a:t>
            </a:r>
          </a:p>
          <a:p>
            <a:r>
              <a:rPr lang="en-US" sz="1200" dirty="0"/>
              <a:t>James says – if he were a betting man – here is what he would bet</a:t>
            </a:r>
          </a:p>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16</a:t>
            </a:fld>
            <a:endParaRPr lang="en-US"/>
          </a:p>
        </p:txBody>
      </p:sp>
    </p:spTree>
    <p:extLst>
      <p:ext uri="{BB962C8B-B14F-4D97-AF65-F5344CB8AC3E}">
        <p14:creationId xmlns:p14="http://schemas.microsoft.com/office/powerpoint/2010/main" val="1663275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17</a:t>
            </a:fld>
            <a:endParaRPr lang="en-US"/>
          </a:p>
        </p:txBody>
      </p:sp>
    </p:spTree>
    <p:extLst>
      <p:ext uri="{BB962C8B-B14F-4D97-AF65-F5344CB8AC3E}">
        <p14:creationId xmlns:p14="http://schemas.microsoft.com/office/powerpoint/2010/main" val="2110513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Him in John 7 – to Jesus – he tells </a:t>
            </a:r>
            <a:r>
              <a:rPr lang="en-US" dirty="0" err="1"/>
              <a:t>jesus</a:t>
            </a:r>
            <a:r>
              <a:rPr lang="en-US" dirty="0"/>
              <a:t>  to show himself – mocking him because he doesn’t believe</a:t>
            </a:r>
          </a:p>
          <a:p>
            <a:r>
              <a:rPr lang="en-US" dirty="0"/>
              <a:t>He has a lifetime of being with Jesus and saying all the wrong things – while he was super religious</a:t>
            </a:r>
          </a:p>
          <a:p>
            <a:endParaRPr lang="en-US" dirty="0"/>
          </a:p>
          <a:p>
            <a:r>
              <a:rPr lang="en-US" dirty="0"/>
              <a:t>He knows this</a:t>
            </a:r>
          </a:p>
          <a:p>
            <a:r>
              <a:rPr lang="en-US" dirty="0"/>
              <a:t>Why – because he knows what you say is connected to your heart – and you and I can’t fix that either</a:t>
            </a:r>
          </a:p>
        </p:txBody>
      </p:sp>
      <p:sp>
        <p:nvSpPr>
          <p:cNvPr id="4" name="Slide Number Placeholder 3"/>
          <p:cNvSpPr>
            <a:spLocks noGrp="1"/>
          </p:cNvSpPr>
          <p:nvPr>
            <p:ph type="sldNum" sz="quarter" idx="5"/>
          </p:nvPr>
        </p:nvSpPr>
        <p:spPr/>
        <p:txBody>
          <a:bodyPr/>
          <a:lstStyle/>
          <a:p>
            <a:fld id="{BB424DA3-F12C-4EC8-8E9B-E27288D86630}" type="slidenum">
              <a:rPr lang="en-US" smtClean="0"/>
              <a:t>18</a:t>
            </a:fld>
            <a:endParaRPr lang="en-US"/>
          </a:p>
        </p:txBody>
      </p:sp>
    </p:spTree>
    <p:extLst>
      <p:ext uri="{BB962C8B-B14F-4D97-AF65-F5344CB8AC3E}">
        <p14:creationId xmlns:p14="http://schemas.microsoft.com/office/powerpoint/2010/main" val="1357255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19</a:t>
            </a:fld>
            <a:endParaRPr lang="en-US"/>
          </a:p>
        </p:txBody>
      </p:sp>
    </p:spTree>
    <p:extLst>
      <p:ext uri="{BB962C8B-B14F-4D97-AF65-F5344CB8AC3E}">
        <p14:creationId xmlns:p14="http://schemas.microsoft.com/office/powerpoint/2010/main" val="2283793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Here is the picture James gives us – your tongue destroys and you can’t change it</a:t>
            </a:r>
          </a:p>
          <a:p>
            <a:r>
              <a:rPr lang="en-US" sz="1500" dirty="0"/>
              <a:t>What you wish you could take back you can’t</a:t>
            </a:r>
          </a:p>
          <a:p>
            <a:r>
              <a:rPr lang="en-US" sz="1500" dirty="0"/>
              <a:t>What you know you should say you won’t</a:t>
            </a:r>
          </a:p>
          <a:p>
            <a:endParaRPr lang="en-US" sz="1500" dirty="0"/>
          </a:p>
          <a:p>
            <a:r>
              <a:rPr lang="en-US" sz="1500" dirty="0"/>
              <a:t>You and I both – need a savior</a:t>
            </a:r>
          </a:p>
          <a:p>
            <a:endParaRPr lang="en-US" sz="1500" dirty="0"/>
          </a:p>
          <a:p>
            <a:r>
              <a:rPr lang="en-US" sz="1500" dirty="0"/>
              <a:t>What’s our answer</a:t>
            </a:r>
          </a:p>
          <a:p>
            <a:r>
              <a:rPr lang="en-US" sz="1500" b="1" dirty="0"/>
              <a:t>We need to use our words – to save us from our words</a:t>
            </a:r>
          </a:p>
        </p:txBody>
      </p:sp>
      <p:sp>
        <p:nvSpPr>
          <p:cNvPr id="4" name="Slide Number Placeholder 3"/>
          <p:cNvSpPr>
            <a:spLocks noGrp="1"/>
          </p:cNvSpPr>
          <p:nvPr>
            <p:ph type="sldNum" sz="quarter" idx="5"/>
          </p:nvPr>
        </p:nvSpPr>
        <p:spPr/>
        <p:txBody>
          <a:bodyPr/>
          <a:lstStyle/>
          <a:p>
            <a:fld id="{BB424DA3-F12C-4EC8-8E9B-E27288D86630}" type="slidenum">
              <a:rPr lang="en-US" smtClean="0"/>
              <a:t>20</a:t>
            </a:fld>
            <a:endParaRPr lang="en-US"/>
          </a:p>
        </p:txBody>
      </p:sp>
    </p:spTree>
    <p:extLst>
      <p:ext uri="{BB962C8B-B14F-4D97-AF65-F5344CB8AC3E}">
        <p14:creationId xmlns:p14="http://schemas.microsoft.com/office/powerpoint/2010/main" val="81942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Persevere through trials</a:t>
            </a:r>
          </a:p>
          <a:p>
            <a:r>
              <a:rPr lang="en-US" dirty="0"/>
              <a:t>But . . . </a:t>
            </a:r>
          </a:p>
        </p:txBody>
      </p:sp>
      <p:sp>
        <p:nvSpPr>
          <p:cNvPr id="4" name="Slide Number Placeholder 3"/>
          <p:cNvSpPr>
            <a:spLocks noGrp="1"/>
          </p:cNvSpPr>
          <p:nvPr>
            <p:ph type="sldNum" sz="quarter" idx="5"/>
          </p:nvPr>
        </p:nvSpPr>
        <p:spPr/>
        <p:txBody>
          <a:bodyPr/>
          <a:lstStyle/>
          <a:p>
            <a:fld id="{BB424DA3-F12C-4EC8-8E9B-E27288D86630}" type="slidenum">
              <a:rPr lang="en-US" smtClean="0"/>
              <a:t>2</a:t>
            </a:fld>
            <a:endParaRPr lang="en-US"/>
          </a:p>
        </p:txBody>
      </p:sp>
    </p:spTree>
    <p:extLst>
      <p:ext uri="{BB962C8B-B14F-4D97-AF65-F5344CB8AC3E}">
        <p14:creationId xmlns:p14="http://schemas.microsoft.com/office/powerpoint/2010/main" val="350662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21</a:t>
            </a:fld>
            <a:endParaRPr lang="en-US"/>
          </a:p>
        </p:txBody>
      </p:sp>
    </p:spTree>
    <p:extLst>
      <p:ext uri="{BB962C8B-B14F-4D97-AF65-F5344CB8AC3E}">
        <p14:creationId xmlns:p14="http://schemas.microsoft.com/office/powerpoint/2010/main" val="2424828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22</a:t>
            </a:fld>
            <a:endParaRPr lang="en-US"/>
          </a:p>
        </p:txBody>
      </p:sp>
    </p:spTree>
    <p:extLst>
      <p:ext uri="{BB962C8B-B14F-4D97-AF65-F5344CB8AC3E}">
        <p14:creationId xmlns:p14="http://schemas.microsoft.com/office/powerpoint/2010/main" val="3366849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23</a:t>
            </a:fld>
            <a:endParaRPr lang="en-US"/>
          </a:p>
        </p:txBody>
      </p:sp>
    </p:spTree>
    <p:extLst>
      <p:ext uri="{BB962C8B-B14F-4D97-AF65-F5344CB8AC3E}">
        <p14:creationId xmlns:p14="http://schemas.microsoft.com/office/powerpoint/2010/main" val="2617632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He did it – acts 15</a:t>
            </a:r>
          </a:p>
        </p:txBody>
      </p:sp>
      <p:sp>
        <p:nvSpPr>
          <p:cNvPr id="4" name="Slide Number Placeholder 3"/>
          <p:cNvSpPr>
            <a:spLocks noGrp="1"/>
          </p:cNvSpPr>
          <p:nvPr>
            <p:ph type="sldNum" sz="quarter" idx="5"/>
          </p:nvPr>
        </p:nvSpPr>
        <p:spPr/>
        <p:txBody>
          <a:bodyPr/>
          <a:lstStyle/>
          <a:p>
            <a:fld id="{BB424DA3-F12C-4EC8-8E9B-E27288D86630}" type="slidenum">
              <a:rPr lang="en-US" smtClean="0"/>
              <a:t>24</a:t>
            </a:fld>
            <a:endParaRPr lang="en-US"/>
          </a:p>
        </p:txBody>
      </p:sp>
    </p:spTree>
    <p:extLst>
      <p:ext uri="{BB962C8B-B14F-4D97-AF65-F5344CB8AC3E}">
        <p14:creationId xmlns:p14="http://schemas.microsoft.com/office/powerpoint/2010/main" val="3404677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He did it – acts 15</a:t>
            </a:r>
          </a:p>
        </p:txBody>
      </p:sp>
      <p:sp>
        <p:nvSpPr>
          <p:cNvPr id="4" name="Slide Number Placeholder 3"/>
          <p:cNvSpPr>
            <a:spLocks noGrp="1"/>
          </p:cNvSpPr>
          <p:nvPr>
            <p:ph type="sldNum" sz="quarter" idx="5"/>
          </p:nvPr>
        </p:nvSpPr>
        <p:spPr/>
        <p:txBody>
          <a:bodyPr/>
          <a:lstStyle/>
          <a:p>
            <a:fld id="{BB424DA3-F12C-4EC8-8E9B-E27288D86630}" type="slidenum">
              <a:rPr lang="en-US" smtClean="0"/>
              <a:t>25</a:t>
            </a:fld>
            <a:endParaRPr lang="en-US"/>
          </a:p>
        </p:txBody>
      </p:sp>
    </p:spTree>
    <p:extLst>
      <p:ext uri="{BB962C8B-B14F-4D97-AF65-F5344CB8AC3E}">
        <p14:creationId xmlns:p14="http://schemas.microsoft.com/office/powerpoint/2010/main" val="3234665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26</a:t>
            </a:fld>
            <a:endParaRPr lang="en-US"/>
          </a:p>
        </p:txBody>
      </p:sp>
    </p:spTree>
    <p:extLst>
      <p:ext uri="{BB962C8B-B14F-4D97-AF65-F5344CB8AC3E}">
        <p14:creationId xmlns:p14="http://schemas.microsoft.com/office/powerpoint/2010/main" val="2327410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Yes that was bad – and then you said – </a:t>
            </a:r>
          </a:p>
          <a:p>
            <a:endParaRPr lang="en-US" sz="1500" dirty="0"/>
          </a:p>
          <a:p>
            <a:r>
              <a:rPr lang="en-US" sz="1500" dirty="0"/>
              <a:t>What has impacted your life more:</a:t>
            </a:r>
          </a:p>
          <a:p>
            <a:r>
              <a:rPr lang="en-US" sz="1500" dirty="0"/>
              <a:t>Something someone said that meant really helped you</a:t>
            </a:r>
          </a:p>
          <a:p>
            <a:r>
              <a:rPr lang="en-US" sz="1500" dirty="0"/>
              <a:t>Or something someone said that really hurt you</a:t>
            </a:r>
          </a:p>
          <a:p>
            <a:endParaRPr lang="en-US" sz="1500" dirty="0"/>
          </a:p>
          <a:p>
            <a:r>
              <a:rPr lang="en-US" sz="1500" dirty="0"/>
              <a:t>This week what is the best thing you said.</a:t>
            </a:r>
          </a:p>
          <a:p>
            <a:r>
              <a:rPr lang="en-US" sz="1500" dirty="0"/>
              <a:t>What was the worse thing you said.</a:t>
            </a:r>
          </a:p>
          <a:p>
            <a:endParaRPr lang="en-US" sz="1500" dirty="0"/>
          </a:p>
          <a:p>
            <a:r>
              <a:rPr lang="en-US" sz="1500" dirty="0"/>
              <a:t>If you could do only one thing – which would you do:</a:t>
            </a:r>
          </a:p>
          <a:p>
            <a:r>
              <a:rPr lang="en-US" sz="1500" dirty="0"/>
              <a:t>Get to take back something you’ve said or say something you wish you would have said?</a:t>
            </a:r>
          </a:p>
          <a:p>
            <a:endParaRPr lang="en-US" sz="1500" dirty="0"/>
          </a:p>
          <a:p>
            <a:r>
              <a:rPr lang="en-US" sz="1500" dirty="0"/>
              <a:t>Why because words matter. They have so much power.</a:t>
            </a:r>
          </a:p>
          <a:p>
            <a:endParaRPr lang="en-US" sz="1500" dirty="0"/>
          </a:p>
          <a:p>
            <a:r>
              <a:rPr lang="en-US" sz="1500" dirty="0"/>
              <a:t>After Jesus, no one stresses that more than James.</a:t>
            </a:r>
          </a:p>
          <a:p>
            <a:r>
              <a:rPr lang="en-US" sz="1500" dirty="0"/>
              <a:t>There is not a chapter or topic in a chapter that he doesn’t refer to what we say and the words we use.</a:t>
            </a:r>
          </a:p>
          <a:p>
            <a:r>
              <a:rPr lang="en-US" sz="1500" dirty="0"/>
              <a:t>In chapter 3 he focuses on it – but he mentions it in every chapter.</a:t>
            </a:r>
          </a:p>
          <a:p>
            <a:endParaRPr lang="en-US" sz="1500" dirty="0"/>
          </a:p>
          <a:p>
            <a:r>
              <a:rPr lang="en-US" sz="1500" dirty="0"/>
              <a:t>James – who wants to refresh us – if you want to make your life better – make your words better</a:t>
            </a:r>
          </a:p>
          <a:p>
            <a:endParaRPr lang="en-US" sz="1500" dirty="0"/>
          </a:p>
          <a:p>
            <a:r>
              <a:rPr lang="en-US" sz="1500" dirty="0"/>
              <a:t>I want to give you James Top 5 warnings about words</a:t>
            </a:r>
          </a:p>
          <a:p>
            <a:endParaRPr lang="en-US" sz="1500" dirty="0"/>
          </a:p>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3</a:t>
            </a:fld>
            <a:endParaRPr lang="en-US"/>
          </a:p>
        </p:txBody>
      </p:sp>
    </p:spTree>
    <p:extLst>
      <p:ext uri="{BB962C8B-B14F-4D97-AF65-F5344CB8AC3E}">
        <p14:creationId xmlns:p14="http://schemas.microsoft.com/office/powerpoint/2010/main" val="173672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solidFill>
                  <a:srgbClr val="002060"/>
                </a:solidFill>
                <a:latin typeface="Gotham Black" pitchFamily="50" charset="0"/>
                <a:cs typeface="Gotham Medium" pitchFamily="50" charset="0"/>
              </a:rPr>
              <a:t>The more you talk the more angry &amp; destructive</a:t>
            </a:r>
          </a:p>
          <a:p>
            <a:r>
              <a:rPr lang="en-US" sz="1600" dirty="0">
                <a:solidFill>
                  <a:srgbClr val="002060"/>
                </a:solidFill>
                <a:latin typeface="Gotham Black" pitchFamily="50" charset="0"/>
                <a:cs typeface="Gotham Medium" pitchFamily="50" charset="0"/>
              </a:rPr>
              <a:t>you will get.</a:t>
            </a:r>
          </a:p>
          <a:p>
            <a:endParaRPr lang="en-US" sz="2400" dirty="0">
              <a:solidFill>
                <a:srgbClr val="002060"/>
              </a:solidFill>
              <a:effectLst>
                <a:outerShdw blurRad="38100" dist="38100" dir="2700000" algn="tl">
                  <a:srgbClr val="000000">
                    <a:alpha val="43137"/>
                  </a:srgbClr>
                </a:outerShdw>
              </a:effectLst>
              <a:latin typeface="Gotham Black" pitchFamily="50" charset="0"/>
              <a:cs typeface="Gotham Medium" pitchFamily="50" charset="0"/>
            </a:endParaRPr>
          </a:p>
          <a:p>
            <a:r>
              <a:rPr lang="en-US" sz="1600" dirty="0">
                <a:solidFill>
                  <a:schemeClr val="bg1"/>
                </a:solidFill>
                <a:effectLst>
                  <a:outerShdw blurRad="38100" dist="38100" dir="2700000" algn="tl">
                    <a:srgbClr val="000000">
                      <a:alpha val="43137"/>
                    </a:srgbClr>
                  </a:outerShdw>
                </a:effectLst>
                <a:latin typeface="+mn-lt"/>
                <a:cs typeface="Gotham Medium" pitchFamily="50" charset="0"/>
              </a:rPr>
              <a:t>James 1:19-20</a:t>
            </a:r>
          </a:p>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4</a:t>
            </a:fld>
            <a:endParaRPr lang="en-US"/>
          </a:p>
        </p:txBody>
      </p:sp>
    </p:spTree>
    <p:extLst>
      <p:ext uri="{BB962C8B-B14F-4D97-AF65-F5344CB8AC3E}">
        <p14:creationId xmlns:p14="http://schemas.microsoft.com/office/powerpoint/2010/main" val="401431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James saying – if you want to be slow to get angry – be slow to speak</a:t>
            </a:r>
          </a:p>
          <a:p>
            <a:endParaRPr lang="en-US" dirty="0"/>
          </a:p>
          <a:p>
            <a:r>
              <a:rPr lang="en-US" dirty="0"/>
              <a:t>Been there – you’re upset at that text / email / call</a:t>
            </a:r>
          </a:p>
          <a:p>
            <a:r>
              <a:rPr lang="en-US" dirty="0"/>
              <a:t>Let me show them – fix it – fix them</a:t>
            </a:r>
          </a:p>
          <a:p>
            <a:r>
              <a:rPr lang="en-US" dirty="0"/>
              <a:t>The more words – the more angry</a:t>
            </a:r>
          </a:p>
          <a:p>
            <a:endParaRPr lang="en-US" dirty="0"/>
          </a:p>
          <a:p>
            <a:r>
              <a:rPr lang="en-US" dirty="0"/>
              <a:t>Especially this - </a:t>
            </a:r>
          </a:p>
          <a:p>
            <a:endParaRPr lang="en-US" dirty="0"/>
          </a:p>
          <a:p>
            <a:r>
              <a:rPr lang="en-US" dirty="0"/>
              <a:t>I have to talk – is the enemy messing with you</a:t>
            </a:r>
          </a:p>
          <a:p>
            <a:endParaRPr lang="en-US" dirty="0"/>
          </a:p>
          <a:p>
            <a:r>
              <a:rPr lang="en-US" dirty="0"/>
              <a:t>My rule – when want to don’t</a:t>
            </a:r>
          </a:p>
          <a:p>
            <a:r>
              <a:rPr lang="en-US" dirty="0"/>
              <a:t>TELL YOU WHAT YOU AND I SHOULD DO AT THE END</a:t>
            </a:r>
          </a:p>
          <a:p>
            <a:endParaRPr lang="en-US" dirty="0"/>
          </a:p>
          <a:p>
            <a:r>
              <a:rPr lang="en-US" dirty="0"/>
              <a:t>Got to get it out – battle buddy –someone you can vent to – not even right but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5</a:t>
            </a:fld>
            <a:endParaRPr lang="en-US"/>
          </a:p>
        </p:txBody>
      </p:sp>
    </p:spTree>
    <p:extLst>
      <p:ext uri="{BB962C8B-B14F-4D97-AF65-F5344CB8AC3E}">
        <p14:creationId xmlns:p14="http://schemas.microsoft.com/office/powerpoint/2010/main" val="3282735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7</a:t>
            </a:fld>
            <a:endParaRPr lang="en-US"/>
          </a:p>
        </p:txBody>
      </p:sp>
    </p:spTree>
    <p:extLst>
      <p:ext uri="{BB962C8B-B14F-4D97-AF65-F5344CB8AC3E}">
        <p14:creationId xmlns:p14="http://schemas.microsoft.com/office/powerpoint/2010/main" val="950375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8</a:t>
            </a:fld>
            <a:endParaRPr lang="en-US"/>
          </a:p>
        </p:txBody>
      </p:sp>
    </p:spTree>
    <p:extLst>
      <p:ext uri="{BB962C8B-B14F-4D97-AF65-F5344CB8AC3E}">
        <p14:creationId xmlns:p14="http://schemas.microsoft.com/office/powerpoint/2010/main" val="3380121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9</a:t>
            </a:fld>
            <a:endParaRPr lang="en-US"/>
          </a:p>
        </p:txBody>
      </p:sp>
    </p:spTree>
    <p:extLst>
      <p:ext uri="{BB962C8B-B14F-4D97-AF65-F5344CB8AC3E}">
        <p14:creationId xmlns:p14="http://schemas.microsoft.com/office/powerpoint/2010/main" val="4015085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saying what you did wasn’t sincere</a:t>
            </a:r>
          </a:p>
          <a:p>
            <a:r>
              <a:rPr lang="en-US" dirty="0"/>
              <a:t>Just that after all that –then what you said – ruined all the work</a:t>
            </a:r>
          </a:p>
          <a:p>
            <a:endParaRPr lang="en-US" dirty="0"/>
          </a:p>
          <a:p>
            <a:r>
              <a:rPr lang="en-US" dirty="0"/>
              <a:t>Every been there</a:t>
            </a:r>
          </a:p>
          <a:p>
            <a:r>
              <a:rPr lang="en-US" dirty="0"/>
              <a:t>Satan loves to steal, kill and destroy</a:t>
            </a:r>
          </a:p>
          <a:p>
            <a:endParaRPr lang="en-US" dirty="0"/>
          </a:p>
          <a:p>
            <a:r>
              <a:rPr lang="en-US" dirty="0"/>
              <a:t>Why </a:t>
            </a:r>
            <a:r>
              <a:rPr lang="en-US" dirty="0" err="1"/>
              <a:t>satan</a:t>
            </a:r>
            <a:r>
              <a:rPr lang="en-US" dirty="0"/>
              <a:t> knows this</a:t>
            </a:r>
          </a:p>
        </p:txBody>
      </p:sp>
      <p:sp>
        <p:nvSpPr>
          <p:cNvPr id="4" name="Slide Number Placeholder 3"/>
          <p:cNvSpPr>
            <a:spLocks noGrp="1"/>
          </p:cNvSpPr>
          <p:nvPr>
            <p:ph type="sldNum" sz="quarter" idx="5"/>
          </p:nvPr>
        </p:nvSpPr>
        <p:spPr/>
        <p:txBody>
          <a:bodyPr/>
          <a:lstStyle/>
          <a:p>
            <a:fld id="{BB424DA3-F12C-4EC8-8E9B-E27288D86630}" type="slidenum">
              <a:rPr lang="en-US" smtClean="0"/>
              <a:t>10</a:t>
            </a:fld>
            <a:endParaRPr lang="en-US"/>
          </a:p>
        </p:txBody>
      </p:sp>
    </p:spTree>
    <p:extLst>
      <p:ext uri="{BB962C8B-B14F-4D97-AF65-F5344CB8AC3E}">
        <p14:creationId xmlns:p14="http://schemas.microsoft.com/office/powerpoint/2010/main" val="323566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A1A29-BA8C-4E80-8342-8D350050BF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2D8120-B3CD-45E7-8F14-C53C5CBBE4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A48E1A-ED66-4088-8835-2C64D617C131}"/>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5" name="Footer Placeholder 4">
            <a:extLst>
              <a:ext uri="{FF2B5EF4-FFF2-40B4-BE49-F238E27FC236}">
                <a16:creationId xmlns:a16="http://schemas.microsoft.com/office/drawing/2014/main" id="{80D01707-29B7-4F7A-BF75-E931743A8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05D82-3066-4C1A-9657-D7BD7A76A234}"/>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46002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EFAB-B112-4E5D-8FCB-F3E489211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4D58E-6138-4707-A1DE-942547416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D71C4-A116-453E-8A85-77150A3ECF8B}"/>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5" name="Footer Placeholder 4">
            <a:extLst>
              <a:ext uri="{FF2B5EF4-FFF2-40B4-BE49-F238E27FC236}">
                <a16:creationId xmlns:a16="http://schemas.microsoft.com/office/drawing/2014/main" id="{CB678FE4-105E-4479-B056-ABE5B6205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40A22-67C4-446D-A20C-F797D26DD7AD}"/>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77792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ABD819-0CEB-447F-BB37-72836FE6A1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8FA354-B797-4257-96CD-08A5E219B4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D7FC8-29C5-4C1B-B4D8-4EBF311C2104}"/>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5" name="Footer Placeholder 4">
            <a:extLst>
              <a:ext uri="{FF2B5EF4-FFF2-40B4-BE49-F238E27FC236}">
                <a16:creationId xmlns:a16="http://schemas.microsoft.com/office/drawing/2014/main" id="{981E3B91-B8DF-405E-8E60-A3B9C49B7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A5482-77B1-4DE4-87B0-39F788FD2694}"/>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147454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1FCF-366F-43B2-9977-20AE4B594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52D25-87DB-41F9-89D2-83B263BEA6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3E2B24-8489-49BD-B783-B5BE4F49F969}"/>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5" name="Footer Placeholder 4">
            <a:extLst>
              <a:ext uri="{FF2B5EF4-FFF2-40B4-BE49-F238E27FC236}">
                <a16:creationId xmlns:a16="http://schemas.microsoft.com/office/drawing/2014/main" id="{F291124F-B94F-4D73-A42A-B8B359ED1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383B7-7112-43A5-91A0-34EB4492E7FC}"/>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07844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CA65-1A38-455D-A197-8771D824ED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C6AC55-6F68-489A-8A1D-6159F7B53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72653C-031C-4AF5-B9D9-C903785C357D}"/>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5" name="Footer Placeholder 4">
            <a:extLst>
              <a:ext uri="{FF2B5EF4-FFF2-40B4-BE49-F238E27FC236}">
                <a16:creationId xmlns:a16="http://schemas.microsoft.com/office/drawing/2014/main" id="{19820D5E-61EE-4AFB-909C-6B4E880CB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A8865-61A1-4C70-A253-13AA45EC43A6}"/>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384096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2A18-FBB3-4301-B9C5-4B68464FE3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F6204-20A6-4EF0-ADAF-586EE4614C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F16F5F-90DA-4E51-A976-A32CF45DB2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43A368-3C61-4140-9B79-D612F7F13D8B}"/>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6" name="Footer Placeholder 5">
            <a:extLst>
              <a:ext uri="{FF2B5EF4-FFF2-40B4-BE49-F238E27FC236}">
                <a16:creationId xmlns:a16="http://schemas.microsoft.com/office/drawing/2014/main" id="{896F00D6-AF50-469D-8868-EA929E914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CF0E8-038C-4DF6-826A-DB3E7C95AB58}"/>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39598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A9FE3-0BEB-47FD-92CF-4EBF377844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62BBEC-F7A4-426A-BE28-9A1AB6BF0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4BE60-B0A4-474A-8A67-4BFDC61C4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9622A7-86B2-4724-A5E2-89B855E3B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844370-EE0A-42C6-970A-49E43ED1D4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7C6C5E-35E8-4C82-B780-C5C67F4C38BC}"/>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8" name="Footer Placeholder 7">
            <a:extLst>
              <a:ext uri="{FF2B5EF4-FFF2-40B4-BE49-F238E27FC236}">
                <a16:creationId xmlns:a16="http://schemas.microsoft.com/office/drawing/2014/main" id="{2077582D-E5DB-4CB7-AC3E-CDA28C5E87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BF1C36-B992-4988-88B1-9742A609BC3D}"/>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10423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1952-A655-45D4-9B78-4850C58801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70D9E9-E0AE-489B-9754-CC0C374BF68F}"/>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4" name="Footer Placeholder 3">
            <a:extLst>
              <a:ext uri="{FF2B5EF4-FFF2-40B4-BE49-F238E27FC236}">
                <a16:creationId xmlns:a16="http://schemas.microsoft.com/office/drawing/2014/main" id="{A52D429B-AFC5-48D7-84C7-A8E9BC36D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093DF-FA54-40E2-8405-633D21BDEFD7}"/>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343878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49830D-773E-4D5F-B656-1CAC6762DB3D}"/>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3" name="Footer Placeholder 2">
            <a:extLst>
              <a:ext uri="{FF2B5EF4-FFF2-40B4-BE49-F238E27FC236}">
                <a16:creationId xmlns:a16="http://schemas.microsoft.com/office/drawing/2014/main" id="{D2A00935-0A7A-4023-AC2B-904E026040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9AF8E4-00A6-4AF9-9FF6-7FDFE5A51032}"/>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4226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3B97-7D96-4D13-9C78-71B768524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2124C4-2829-4B5F-ADA8-7D88422769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CACA8C-E8EB-468A-B3F1-4F22E45F3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0C3A-8F41-42B7-8C3D-FF32DBD7743D}"/>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6" name="Footer Placeholder 5">
            <a:extLst>
              <a:ext uri="{FF2B5EF4-FFF2-40B4-BE49-F238E27FC236}">
                <a16:creationId xmlns:a16="http://schemas.microsoft.com/office/drawing/2014/main" id="{4C98D92A-42E7-4C52-9C5F-C05216289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EBA673-6498-43BE-A077-DCFE5AE415AB}"/>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403053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1A0E-3163-4ABA-ADD2-F23FB03B5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E54082-3414-4DB9-BDDB-77CB80D90A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EF611-CB80-4279-B484-33AD3BD56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5A61AD-F9FF-4C47-801F-8BA5674DF9E1}"/>
              </a:ext>
            </a:extLst>
          </p:cNvPr>
          <p:cNvSpPr>
            <a:spLocks noGrp="1"/>
          </p:cNvSpPr>
          <p:nvPr>
            <p:ph type="dt" sz="half" idx="10"/>
          </p:nvPr>
        </p:nvSpPr>
        <p:spPr/>
        <p:txBody>
          <a:bodyPr/>
          <a:lstStyle/>
          <a:p>
            <a:fld id="{3571C297-371F-415B-BE83-980F91854AC8}" type="datetimeFigureOut">
              <a:rPr lang="en-US" smtClean="0"/>
              <a:t>7/15/2021</a:t>
            </a:fld>
            <a:endParaRPr lang="en-US"/>
          </a:p>
        </p:txBody>
      </p:sp>
      <p:sp>
        <p:nvSpPr>
          <p:cNvPr id="6" name="Footer Placeholder 5">
            <a:extLst>
              <a:ext uri="{FF2B5EF4-FFF2-40B4-BE49-F238E27FC236}">
                <a16:creationId xmlns:a16="http://schemas.microsoft.com/office/drawing/2014/main" id="{31C6413B-3026-4028-9067-C6A843F9DB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0F560-5843-400B-B7F0-083754446840}"/>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122796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83823A-1379-4EA3-9705-99EE6392F3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E80320-F1FE-40F5-9747-7E97CA8E62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2D46C-7B0C-43ED-A6E1-03C292521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1C297-371F-415B-BE83-980F91854AC8}" type="datetimeFigureOut">
              <a:rPr lang="en-US" smtClean="0"/>
              <a:t>7/15/2021</a:t>
            </a:fld>
            <a:endParaRPr lang="en-US"/>
          </a:p>
        </p:txBody>
      </p:sp>
      <p:sp>
        <p:nvSpPr>
          <p:cNvPr id="5" name="Footer Placeholder 4">
            <a:extLst>
              <a:ext uri="{FF2B5EF4-FFF2-40B4-BE49-F238E27FC236}">
                <a16:creationId xmlns:a16="http://schemas.microsoft.com/office/drawing/2014/main" id="{AF30DDEB-4F75-43E8-98A3-CCB2D432E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94CCBA-A836-40BC-BA76-01ACD4CDA0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1054D-9677-4CCC-9D21-8B8180461C22}" type="slidenum">
              <a:rPr lang="en-US" smtClean="0"/>
              <a:t>‹#›</a:t>
            </a:fld>
            <a:endParaRPr lang="en-US"/>
          </a:p>
        </p:txBody>
      </p:sp>
    </p:spTree>
    <p:extLst>
      <p:ext uri="{BB962C8B-B14F-4D97-AF65-F5344CB8AC3E}">
        <p14:creationId xmlns:p14="http://schemas.microsoft.com/office/powerpoint/2010/main" val="4213639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601579" y="2263555"/>
            <a:ext cx="10988842" cy="3040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rPr>
              <a:t>Run Down or Renewed.</a:t>
            </a:r>
          </a:p>
          <a:p>
            <a:r>
              <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rPr>
              <a:t>Your Words Matter.</a:t>
            </a:r>
          </a:p>
          <a:p>
            <a:endPar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endParaRPr>
          </a:p>
        </p:txBody>
      </p:sp>
      <p:sp>
        <p:nvSpPr>
          <p:cNvPr id="4" name="TextBox 3">
            <a:extLst>
              <a:ext uri="{FF2B5EF4-FFF2-40B4-BE49-F238E27FC236}">
                <a16:creationId xmlns:a16="http://schemas.microsoft.com/office/drawing/2014/main" id="{5C2DDA55-8A30-45A6-928B-F2CE1522B3EE}"/>
              </a:ext>
            </a:extLst>
          </p:cNvPr>
          <p:cNvSpPr txBox="1"/>
          <p:nvPr/>
        </p:nvSpPr>
        <p:spPr>
          <a:xfrm>
            <a:off x="601580" y="3969358"/>
            <a:ext cx="10988842" cy="1862048"/>
          </a:xfrm>
          <a:prstGeom prst="rect">
            <a:avLst/>
          </a:prstGeom>
          <a:noFill/>
        </p:spPr>
        <p:txBody>
          <a:bodyPr wrap="square">
            <a:spAutoFit/>
          </a:bodyPr>
          <a:lstStyle/>
          <a:p>
            <a:pPr algn="ctr"/>
            <a:r>
              <a:rPr lang="en-US" sz="4500" i="1" dirty="0">
                <a:solidFill>
                  <a:srgbClr val="002060"/>
                </a:solidFill>
                <a:latin typeface="Gotham Medium" pitchFamily="50" charset="0"/>
                <a:cs typeface="Gotham Medium" pitchFamily="50" charset="0"/>
              </a:rPr>
              <a:t>James 1-3</a:t>
            </a:r>
          </a:p>
          <a:p>
            <a:pPr algn="ctr"/>
            <a:endParaRPr lang="en-US" sz="3500" dirty="0">
              <a:solidFill>
                <a:srgbClr val="C00000"/>
              </a:solidFill>
              <a:latin typeface="Gotham Medium" pitchFamily="50" charset="0"/>
              <a:cs typeface="Gotham Medium" pitchFamily="50" charset="0"/>
            </a:endParaRPr>
          </a:p>
          <a:p>
            <a:pPr algn="ctr"/>
            <a:endParaRPr lang="en-US" sz="3500" dirty="0">
              <a:solidFill>
                <a:srgbClr val="C00000"/>
              </a:solidFill>
              <a:latin typeface="Gotham Medium" pitchFamily="50" charset="0"/>
              <a:cs typeface="Gotham Medium" pitchFamily="50" charset="0"/>
            </a:endParaRPr>
          </a:p>
        </p:txBody>
      </p:sp>
    </p:spTree>
    <p:extLst>
      <p:ext uri="{BB962C8B-B14F-4D97-AF65-F5344CB8AC3E}">
        <p14:creationId xmlns:p14="http://schemas.microsoft.com/office/powerpoint/2010/main" val="6123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887902"/>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If anyone considers himself religious and yet does not keep a tight rein on his tongue, he deceives himself and his religion is worthless.</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James 1:26</a:t>
            </a:r>
          </a:p>
        </p:txBody>
      </p:sp>
    </p:spTree>
    <p:extLst>
      <p:ext uri="{BB962C8B-B14F-4D97-AF65-F5344CB8AC3E}">
        <p14:creationId xmlns:p14="http://schemas.microsoft.com/office/powerpoint/2010/main" val="183162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04874"/>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Death and life are</a:t>
            </a: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in the power of the tongue.</a:t>
            </a: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endParaRPr lang="en-US" sz="4300"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Proverbs 18:21</a:t>
            </a:r>
          </a:p>
        </p:txBody>
      </p:sp>
    </p:spTree>
    <p:extLst>
      <p:ext uri="{BB962C8B-B14F-4D97-AF65-F5344CB8AC3E}">
        <p14:creationId xmlns:p14="http://schemas.microsoft.com/office/powerpoint/2010/main" val="378600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436123" y="853035"/>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James’ Top 5 Warnings About Words</a:t>
            </a:r>
          </a:p>
          <a:p>
            <a:pPr algn="l"/>
            <a:endParaRPr lang="en-US" sz="4500" dirty="0">
              <a:solidFill>
                <a:srgbClr val="002060"/>
              </a:solidFill>
              <a:latin typeface="Gotham Medium" pitchFamily="50" charset="0"/>
              <a:cs typeface="Gotham Medium" pitchFamily="50" charset="0"/>
            </a:endParaRPr>
          </a:p>
          <a:p>
            <a:pPr algn="l">
              <a:spcAft>
                <a:spcPts val="600"/>
              </a:spcAft>
            </a:pPr>
            <a:r>
              <a:rPr lang="en-US" sz="4200" dirty="0">
                <a:solidFill>
                  <a:srgbClr val="002060"/>
                </a:solidFill>
                <a:latin typeface="Gotham Medium" pitchFamily="50" charset="0"/>
                <a:cs typeface="Gotham Medium" pitchFamily="50" charset="0"/>
              </a:rPr>
              <a:t>5. More words. More anger.</a:t>
            </a:r>
          </a:p>
          <a:p>
            <a:pPr algn="l">
              <a:spcAft>
                <a:spcPts val="600"/>
              </a:spcAft>
            </a:pPr>
            <a:r>
              <a:rPr lang="en-US" sz="4200" dirty="0">
                <a:solidFill>
                  <a:srgbClr val="002060"/>
                </a:solidFill>
                <a:latin typeface="Gotham Medium" pitchFamily="50" charset="0"/>
                <a:cs typeface="Gotham Medium" pitchFamily="50" charset="0"/>
              </a:rPr>
              <a:t>4. Words can destroy your witness.</a:t>
            </a:r>
          </a:p>
          <a:p>
            <a:pPr algn="l">
              <a:spcAft>
                <a:spcPts val="600"/>
              </a:spcAft>
            </a:pPr>
            <a:r>
              <a:rPr lang="en-US" sz="4200" dirty="0">
                <a:solidFill>
                  <a:srgbClr val="002060"/>
                </a:solidFill>
                <a:latin typeface="Gotham Medium" pitchFamily="50" charset="0"/>
                <a:cs typeface="Gotham Medium" pitchFamily="50" charset="0"/>
              </a:rPr>
              <a:t>3. God judges your words.</a:t>
            </a:r>
          </a:p>
          <a:p>
            <a:pPr algn="l"/>
            <a:endParaRPr lang="en-US" sz="45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1984819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04874"/>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Speak and act as those who are going to be judged by the law that gives freedom, because judgment without mercy will be shown to anyone who has not been merciful. Mercy triumphs over judgment!</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James 2:12-13</a:t>
            </a:r>
          </a:p>
        </p:txBody>
      </p:sp>
    </p:spTree>
    <p:extLst>
      <p:ext uri="{BB962C8B-B14F-4D97-AF65-F5344CB8AC3E}">
        <p14:creationId xmlns:p14="http://schemas.microsoft.com/office/powerpoint/2010/main" val="2442335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04874"/>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But I tell you that men will have to give account on the day of judgment for every careless word they have spoken. For by your words you will be acquitted, and by your words you will be condemned.” </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Matthew 12:36-37</a:t>
            </a:r>
          </a:p>
        </p:txBody>
      </p:sp>
    </p:spTree>
    <p:extLst>
      <p:ext uri="{BB962C8B-B14F-4D97-AF65-F5344CB8AC3E}">
        <p14:creationId xmlns:p14="http://schemas.microsoft.com/office/powerpoint/2010/main" val="380869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436123" y="853035"/>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James’ Top 5 Warnings About Words</a:t>
            </a:r>
          </a:p>
          <a:p>
            <a:pPr algn="l"/>
            <a:endParaRPr lang="en-US" sz="4500" dirty="0">
              <a:solidFill>
                <a:srgbClr val="002060"/>
              </a:solidFill>
              <a:latin typeface="Gotham Black" pitchFamily="50" charset="0"/>
              <a:cs typeface="Gotham Medium" pitchFamily="50" charset="0"/>
            </a:endParaRPr>
          </a:p>
          <a:p>
            <a:pPr algn="l">
              <a:spcAft>
                <a:spcPts val="600"/>
              </a:spcAft>
            </a:pPr>
            <a:r>
              <a:rPr lang="en-US" sz="4200" dirty="0">
                <a:solidFill>
                  <a:srgbClr val="002060"/>
                </a:solidFill>
                <a:latin typeface="Gotham Medium" pitchFamily="50" charset="0"/>
                <a:cs typeface="Gotham Medium" pitchFamily="50" charset="0"/>
              </a:rPr>
              <a:t>5. More words. More anger.</a:t>
            </a:r>
          </a:p>
          <a:p>
            <a:pPr algn="l">
              <a:spcAft>
                <a:spcPts val="600"/>
              </a:spcAft>
            </a:pPr>
            <a:r>
              <a:rPr lang="en-US" sz="4200" dirty="0">
                <a:solidFill>
                  <a:srgbClr val="002060"/>
                </a:solidFill>
                <a:latin typeface="Gotham Medium" pitchFamily="50" charset="0"/>
                <a:cs typeface="Gotham Medium" pitchFamily="50" charset="0"/>
              </a:rPr>
              <a:t>4. Words can destroy your witness.</a:t>
            </a:r>
          </a:p>
          <a:p>
            <a:pPr algn="l">
              <a:spcAft>
                <a:spcPts val="600"/>
              </a:spcAft>
            </a:pPr>
            <a:r>
              <a:rPr lang="en-US" sz="4200" dirty="0">
                <a:solidFill>
                  <a:srgbClr val="002060"/>
                </a:solidFill>
                <a:latin typeface="Gotham Medium" pitchFamily="50" charset="0"/>
                <a:cs typeface="Gotham Medium" pitchFamily="50" charset="0"/>
              </a:rPr>
              <a:t>3. God judges your words.</a:t>
            </a:r>
          </a:p>
          <a:p>
            <a:pPr algn="l">
              <a:spcAft>
                <a:spcPts val="600"/>
              </a:spcAft>
            </a:pPr>
            <a:r>
              <a:rPr lang="en-US" sz="4200" dirty="0">
                <a:solidFill>
                  <a:srgbClr val="002060"/>
                </a:solidFill>
                <a:latin typeface="Gotham Medium" pitchFamily="50" charset="0"/>
                <a:cs typeface="Gotham Medium" pitchFamily="50" charset="0"/>
              </a:rPr>
              <a:t>2. Small words can cause big damage.</a:t>
            </a:r>
          </a:p>
          <a:p>
            <a:pPr algn="l"/>
            <a:endParaRPr lang="en-US" sz="45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29864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r>
              <a:rPr lang="en-US" sz="4200" dirty="0">
                <a:solidFill>
                  <a:srgbClr val="002060"/>
                </a:solidFill>
                <a:latin typeface="Gotham Medium" pitchFamily="50" charset="0"/>
                <a:cs typeface="Gotham Medium" pitchFamily="50" charset="0"/>
              </a:rPr>
              <a:t>the tongue is a small part of the body, but it makes great boasts. Consider what a great forest is set on fire by a small spark. The tongue also is a fire, a world of evil among the parts of the body. It corrupts the whole person, sets the whole course of his life on fire, and is itself set on fire by hell</a:t>
            </a:r>
            <a:br>
              <a:rPr lang="en-US" sz="4300" dirty="0">
                <a:solidFill>
                  <a:srgbClr val="002060"/>
                </a:solidFill>
                <a:latin typeface="Gotham Medium" pitchFamily="50" charset="0"/>
                <a:cs typeface="Gotham Medium" pitchFamily="50" charset="0"/>
              </a:rPr>
            </a:br>
            <a:endParaRPr lang="en-US" sz="4300"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James 3:5-6</a:t>
            </a:r>
          </a:p>
        </p:txBody>
      </p:sp>
    </p:spTree>
    <p:extLst>
      <p:ext uri="{BB962C8B-B14F-4D97-AF65-F5344CB8AC3E}">
        <p14:creationId xmlns:p14="http://schemas.microsoft.com/office/powerpoint/2010/main" val="1931160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436123" y="853035"/>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James’ Top 5 Warnings About Words</a:t>
            </a:r>
          </a:p>
          <a:p>
            <a:pPr algn="l"/>
            <a:endParaRPr lang="en-US" sz="4500" dirty="0">
              <a:solidFill>
                <a:srgbClr val="002060"/>
              </a:solidFill>
              <a:latin typeface="Gotham Medium" pitchFamily="50" charset="0"/>
              <a:cs typeface="Gotham Medium" pitchFamily="50" charset="0"/>
            </a:endParaRPr>
          </a:p>
          <a:p>
            <a:pPr algn="l">
              <a:spcAft>
                <a:spcPts val="600"/>
              </a:spcAft>
            </a:pPr>
            <a:r>
              <a:rPr lang="en-US" sz="4200" dirty="0">
                <a:solidFill>
                  <a:srgbClr val="002060"/>
                </a:solidFill>
                <a:latin typeface="Gotham Medium" pitchFamily="50" charset="0"/>
                <a:cs typeface="Gotham Medium" pitchFamily="50" charset="0"/>
              </a:rPr>
              <a:t>5. More words. More anger.</a:t>
            </a:r>
          </a:p>
          <a:p>
            <a:pPr algn="l">
              <a:spcAft>
                <a:spcPts val="600"/>
              </a:spcAft>
            </a:pPr>
            <a:r>
              <a:rPr lang="en-US" sz="4200" dirty="0">
                <a:solidFill>
                  <a:srgbClr val="002060"/>
                </a:solidFill>
                <a:latin typeface="Gotham Medium" pitchFamily="50" charset="0"/>
                <a:cs typeface="Gotham Medium" pitchFamily="50" charset="0"/>
              </a:rPr>
              <a:t>4. Words can destroy your witness.</a:t>
            </a:r>
          </a:p>
          <a:p>
            <a:pPr algn="l">
              <a:spcAft>
                <a:spcPts val="600"/>
              </a:spcAft>
            </a:pPr>
            <a:r>
              <a:rPr lang="en-US" sz="4200" dirty="0">
                <a:solidFill>
                  <a:srgbClr val="002060"/>
                </a:solidFill>
                <a:latin typeface="Gotham Medium" pitchFamily="50" charset="0"/>
                <a:cs typeface="Gotham Medium" pitchFamily="50" charset="0"/>
              </a:rPr>
              <a:t>3. God judges your words.</a:t>
            </a:r>
          </a:p>
          <a:p>
            <a:pPr algn="l">
              <a:spcAft>
                <a:spcPts val="600"/>
              </a:spcAft>
            </a:pPr>
            <a:r>
              <a:rPr lang="en-US" sz="4200" dirty="0">
                <a:solidFill>
                  <a:srgbClr val="002060"/>
                </a:solidFill>
                <a:latin typeface="Gotham Medium" pitchFamily="50" charset="0"/>
                <a:cs typeface="Gotham Medium" pitchFamily="50" charset="0"/>
              </a:rPr>
              <a:t>2. Small words can cause big damage.</a:t>
            </a:r>
          </a:p>
          <a:p>
            <a:pPr algn="l">
              <a:spcAft>
                <a:spcPts val="600"/>
              </a:spcAft>
            </a:pPr>
            <a:r>
              <a:rPr lang="en-US" sz="4200" dirty="0">
                <a:solidFill>
                  <a:srgbClr val="002060"/>
                </a:solidFill>
                <a:latin typeface="Gotham Medium" pitchFamily="50" charset="0"/>
                <a:cs typeface="Gotham Medium" pitchFamily="50" charset="0"/>
              </a:rPr>
              <a:t>1.  Your tongue is an evil you can’t fix.</a:t>
            </a:r>
          </a:p>
          <a:p>
            <a:pPr algn="l"/>
            <a:endParaRPr lang="en-US" sz="45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495373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All kinds of animals, birds, reptiles and creatures of the sea are being tamed and have been tamed by man, but no man can tame the tongue. It is a restless evil, full of deadly poison.</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James 3:7-8</a:t>
            </a:r>
          </a:p>
        </p:txBody>
      </p:sp>
    </p:spTree>
    <p:extLst>
      <p:ext uri="{BB962C8B-B14F-4D97-AF65-F5344CB8AC3E}">
        <p14:creationId xmlns:p14="http://schemas.microsoft.com/office/powerpoint/2010/main" val="310935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r>
              <a:rPr lang="en-US" sz="4100" dirty="0">
                <a:solidFill>
                  <a:srgbClr val="002060"/>
                </a:solidFill>
                <a:latin typeface="Gotham Medium" pitchFamily="50" charset="0"/>
                <a:cs typeface="Gotham Medium" pitchFamily="50" charset="0"/>
              </a:rPr>
              <a:t>For out of the overflow of the heart the mouth speaks. The good man brings good things out of the good stored up in him, and the evil man brings evil things out of the evil stored up in him. But I tell you that men will have to give account on the day of judgment for every careless word they have spoken.</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Matthew 12:34-36</a:t>
            </a:r>
          </a:p>
        </p:txBody>
      </p:sp>
    </p:spTree>
    <p:extLst>
      <p:ext uri="{BB962C8B-B14F-4D97-AF65-F5344CB8AC3E}">
        <p14:creationId xmlns:p14="http://schemas.microsoft.com/office/powerpoint/2010/main" val="361239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887902"/>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Consider it pure joy, my brothers, whenever you face trials of many kinds . . . Perseverance must finish its work so that you may be mature and complete [renewed], not lacking anything [refreshed].</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James 1:2,4</a:t>
            </a:r>
          </a:p>
        </p:txBody>
      </p:sp>
    </p:spTree>
    <p:extLst>
      <p:ext uri="{BB962C8B-B14F-4D97-AF65-F5344CB8AC3E}">
        <p14:creationId xmlns:p14="http://schemas.microsoft.com/office/powerpoint/2010/main" val="4090236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436123" y="853035"/>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James’ Top 5 Warnings About Words</a:t>
            </a:r>
          </a:p>
          <a:p>
            <a:pPr algn="l"/>
            <a:endParaRPr lang="en-US" sz="4500" dirty="0">
              <a:solidFill>
                <a:srgbClr val="002060"/>
              </a:solidFill>
              <a:latin typeface="Gotham Medium" pitchFamily="50" charset="0"/>
              <a:cs typeface="Gotham Medium" pitchFamily="50" charset="0"/>
            </a:endParaRPr>
          </a:p>
          <a:p>
            <a:pPr algn="l">
              <a:spcAft>
                <a:spcPts val="600"/>
              </a:spcAft>
            </a:pPr>
            <a:r>
              <a:rPr lang="en-US" sz="4200" dirty="0">
                <a:solidFill>
                  <a:srgbClr val="002060"/>
                </a:solidFill>
                <a:latin typeface="Gotham Medium" pitchFamily="50" charset="0"/>
                <a:cs typeface="Gotham Medium" pitchFamily="50" charset="0"/>
              </a:rPr>
              <a:t>5. More words. More anger.</a:t>
            </a:r>
          </a:p>
          <a:p>
            <a:pPr algn="l">
              <a:spcAft>
                <a:spcPts val="600"/>
              </a:spcAft>
            </a:pPr>
            <a:r>
              <a:rPr lang="en-US" sz="4200" dirty="0">
                <a:solidFill>
                  <a:srgbClr val="002060"/>
                </a:solidFill>
                <a:latin typeface="Gotham Medium" pitchFamily="50" charset="0"/>
                <a:cs typeface="Gotham Medium" pitchFamily="50" charset="0"/>
              </a:rPr>
              <a:t>4. Words can destroy your witness.</a:t>
            </a:r>
          </a:p>
          <a:p>
            <a:pPr algn="l">
              <a:spcAft>
                <a:spcPts val="600"/>
              </a:spcAft>
            </a:pPr>
            <a:r>
              <a:rPr lang="en-US" sz="4200" dirty="0">
                <a:solidFill>
                  <a:srgbClr val="002060"/>
                </a:solidFill>
                <a:latin typeface="Gotham Medium" pitchFamily="50" charset="0"/>
                <a:cs typeface="Gotham Medium" pitchFamily="50" charset="0"/>
              </a:rPr>
              <a:t>3. God judges your words.</a:t>
            </a:r>
          </a:p>
          <a:p>
            <a:pPr algn="l">
              <a:spcAft>
                <a:spcPts val="600"/>
              </a:spcAft>
            </a:pPr>
            <a:r>
              <a:rPr lang="en-US" sz="4200" dirty="0">
                <a:solidFill>
                  <a:srgbClr val="002060"/>
                </a:solidFill>
                <a:latin typeface="Gotham Medium" pitchFamily="50" charset="0"/>
                <a:cs typeface="Gotham Medium" pitchFamily="50" charset="0"/>
              </a:rPr>
              <a:t>2. Small words can cause big damage.</a:t>
            </a:r>
          </a:p>
          <a:p>
            <a:pPr algn="l">
              <a:spcAft>
                <a:spcPts val="600"/>
              </a:spcAft>
            </a:pPr>
            <a:r>
              <a:rPr lang="en-US" sz="4200" dirty="0">
                <a:solidFill>
                  <a:srgbClr val="002060"/>
                </a:solidFill>
                <a:latin typeface="Gotham Medium" pitchFamily="50" charset="0"/>
                <a:cs typeface="Gotham Medium" pitchFamily="50" charset="0"/>
              </a:rPr>
              <a:t>1.  Your tongue is an evil you can’t fix.</a:t>
            </a:r>
          </a:p>
          <a:p>
            <a:pPr algn="l"/>
            <a:endParaRPr lang="en-US" sz="45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373909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43567" y="627538"/>
            <a:ext cx="11057265" cy="1154672"/>
          </a:xfrm>
        </p:spPr>
        <p:txBody>
          <a:bodyPr anchor="t">
            <a:noAutofit/>
          </a:bodyPr>
          <a:lstStyle/>
          <a:p>
            <a:pPr algn="l"/>
            <a:r>
              <a:rPr lang="en-US" sz="4200" dirty="0">
                <a:solidFill>
                  <a:srgbClr val="002060"/>
                </a:solidFill>
                <a:latin typeface="Gotham Medium" pitchFamily="50" charset="0"/>
                <a:cs typeface="Gotham Medium" pitchFamily="50" charset="0"/>
              </a:rPr>
              <a:t>if you confess with your mouth that Jesus is Lord and believe in your heart that God raised him from the dead, you will be saved. For with the heart one believes and is justified, and with the mouth one confesses and is saved. For the Scripture says, “Everyone who believes in him will not be put to shame.</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Romans 10:9-11</a:t>
            </a:r>
          </a:p>
        </p:txBody>
      </p:sp>
    </p:spTree>
    <p:extLst>
      <p:ext uri="{BB962C8B-B14F-4D97-AF65-F5344CB8AC3E}">
        <p14:creationId xmlns:p14="http://schemas.microsoft.com/office/powerpoint/2010/main" val="1988414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43567" y="627538"/>
            <a:ext cx="11057265" cy="1154672"/>
          </a:xfrm>
        </p:spPr>
        <p:txBody>
          <a:bodyPr anchor="t">
            <a:noAutofit/>
          </a:bodyPr>
          <a:lstStyle/>
          <a:p>
            <a:pPr algn="l"/>
            <a:r>
              <a:rPr lang="en-US" sz="4200" dirty="0">
                <a:solidFill>
                  <a:srgbClr val="002060"/>
                </a:solidFill>
                <a:latin typeface="Gotham Medium" pitchFamily="50" charset="0"/>
                <a:cs typeface="Gotham Medium" pitchFamily="50" charset="0"/>
              </a:rPr>
              <a:t>Jesus, I ask You to forgive me for the sin and selfishness in my heart and in my words and how it has hurt You and so many. Today I confess You as my Lord with my mouth. Be in charge of what I say. Today, I believe that You died and rose again and so can my heart. I ask that my old heart die with you at The Cross and that You give me a new one by Your Spirit. </a:t>
            </a:r>
          </a:p>
        </p:txBody>
      </p:sp>
    </p:spTree>
    <p:extLst>
      <p:ext uri="{BB962C8B-B14F-4D97-AF65-F5344CB8AC3E}">
        <p14:creationId xmlns:p14="http://schemas.microsoft.com/office/powerpoint/2010/main" val="3485239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894945" y="950311"/>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Medium" pitchFamily="50" charset="0"/>
                <a:cs typeface="Gotham Medium" pitchFamily="50" charset="0"/>
              </a:rPr>
              <a:t>“From Run Down To Renewed”</a:t>
            </a:r>
          </a:p>
          <a:p>
            <a:pPr algn="l"/>
            <a:endParaRPr lang="en-US" sz="2000" dirty="0">
              <a:solidFill>
                <a:srgbClr val="002060"/>
              </a:solidFill>
              <a:latin typeface="Gotham Black"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      Pause</a:t>
            </a:r>
          </a:p>
          <a:p>
            <a:pPr algn="l"/>
            <a:endParaRPr lang="en-US" sz="2000" dirty="0">
              <a:solidFill>
                <a:srgbClr val="002060"/>
              </a:solidFill>
              <a:latin typeface="Gotham Medium"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      Ponder</a:t>
            </a:r>
          </a:p>
          <a:p>
            <a:pPr algn="l"/>
            <a:endParaRPr lang="en-US" sz="2000" dirty="0">
              <a:solidFill>
                <a:srgbClr val="002060"/>
              </a:solidFill>
              <a:latin typeface="Gotham Medium"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      Pray</a:t>
            </a:r>
          </a:p>
          <a:p>
            <a:pPr algn="l"/>
            <a:endParaRPr lang="en-US" sz="2000" dirty="0">
              <a:solidFill>
                <a:srgbClr val="002060"/>
              </a:solidFill>
              <a:latin typeface="Gotham Medium" pitchFamily="50" charset="0"/>
              <a:cs typeface="Gotham Medium" pitchFamily="50" charset="0"/>
            </a:endParaRPr>
          </a:p>
          <a:p>
            <a:endParaRPr lang="en-US" sz="5500" dirty="0">
              <a:latin typeface="Gotham Medium" pitchFamily="50" charset="0"/>
              <a:cs typeface="Gotham Medium" pitchFamily="50" charset="0"/>
            </a:endParaRPr>
          </a:p>
        </p:txBody>
      </p:sp>
    </p:spTree>
    <p:extLst>
      <p:ext uri="{BB962C8B-B14F-4D97-AF65-F5344CB8AC3E}">
        <p14:creationId xmlns:p14="http://schemas.microsoft.com/office/powerpoint/2010/main" val="3053113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719846" y="872490"/>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Pause: </a:t>
            </a:r>
            <a:r>
              <a:rPr lang="en-US" sz="4500" dirty="0">
                <a:solidFill>
                  <a:srgbClr val="002060"/>
                </a:solidFill>
                <a:latin typeface="Gotham Medium" pitchFamily="50" charset="0"/>
                <a:cs typeface="Gotham Medium" pitchFamily="50" charset="0"/>
              </a:rPr>
              <a:t>Why am I talking right now?</a:t>
            </a:r>
          </a:p>
          <a:p>
            <a:pPr algn="l"/>
            <a:endParaRPr lang="en-US" sz="4500" dirty="0">
              <a:solidFill>
                <a:srgbClr val="002060"/>
              </a:solidFill>
              <a:latin typeface="Gotham Medium"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Ponder: </a:t>
            </a:r>
            <a:r>
              <a:rPr lang="en-US" sz="4500" dirty="0">
                <a:solidFill>
                  <a:srgbClr val="002060"/>
                </a:solidFill>
                <a:latin typeface="Gotham Medium" pitchFamily="50" charset="0"/>
                <a:cs typeface="Gotham Medium" pitchFamily="50" charset="0"/>
              </a:rPr>
              <a:t>What’s in my heart? Is it right?</a:t>
            </a:r>
          </a:p>
          <a:p>
            <a:pPr algn="l"/>
            <a:endParaRPr lang="en-US" sz="4500" dirty="0">
              <a:solidFill>
                <a:srgbClr val="002060"/>
              </a:solidFill>
              <a:latin typeface="Gotham Medium"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Pray: </a:t>
            </a:r>
            <a:endParaRPr lang="en-US" sz="4500" dirty="0">
              <a:solidFill>
                <a:srgbClr val="002060"/>
              </a:solidFill>
              <a:latin typeface="Gotham Medium" pitchFamily="50" charset="0"/>
              <a:cs typeface="Gotham Medium" pitchFamily="50" charset="0"/>
            </a:endParaRPr>
          </a:p>
          <a:p>
            <a:endParaRPr lang="en-US" sz="5500" dirty="0">
              <a:latin typeface="Gotham Medium" pitchFamily="50" charset="0"/>
              <a:cs typeface="Gotham Medium" pitchFamily="50" charset="0"/>
            </a:endParaRPr>
          </a:p>
        </p:txBody>
      </p:sp>
    </p:spTree>
    <p:extLst>
      <p:ext uri="{BB962C8B-B14F-4D97-AF65-F5344CB8AC3E}">
        <p14:creationId xmlns:p14="http://schemas.microsoft.com/office/powerpoint/2010/main" val="3884860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719846" y="872490"/>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Pause: </a:t>
            </a:r>
            <a:r>
              <a:rPr lang="en-US" sz="4500" dirty="0">
                <a:solidFill>
                  <a:srgbClr val="002060"/>
                </a:solidFill>
                <a:latin typeface="Gotham Medium" pitchFamily="50" charset="0"/>
                <a:cs typeface="Gotham Medium" pitchFamily="50" charset="0"/>
              </a:rPr>
              <a:t>Why am I talking right now?</a:t>
            </a:r>
          </a:p>
          <a:p>
            <a:pPr algn="l"/>
            <a:endParaRPr lang="en-US" sz="4500" dirty="0">
              <a:solidFill>
                <a:srgbClr val="002060"/>
              </a:solidFill>
              <a:latin typeface="Gotham Medium"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Ponder: </a:t>
            </a:r>
            <a:r>
              <a:rPr lang="en-US" sz="4500" dirty="0">
                <a:solidFill>
                  <a:srgbClr val="002060"/>
                </a:solidFill>
                <a:latin typeface="Gotham Medium" pitchFamily="50" charset="0"/>
                <a:cs typeface="Gotham Medium" pitchFamily="50" charset="0"/>
              </a:rPr>
              <a:t>What’s in my heart? Is it right?</a:t>
            </a:r>
          </a:p>
          <a:p>
            <a:pPr algn="l"/>
            <a:endParaRPr lang="en-US" sz="4500" dirty="0">
              <a:solidFill>
                <a:srgbClr val="002060"/>
              </a:solidFill>
              <a:latin typeface="Gotham Medium" pitchFamily="50" charset="0"/>
              <a:cs typeface="Gotham Medium" pitchFamily="50" charset="0"/>
            </a:endParaRPr>
          </a:p>
          <a:p>
            <a:pPr algn="l"/>
            <a:r>
              <a:rPr lang="en-US" sz="4500" dirty="0">
                <a:solidFill>
                  <a:srgbClr val="002060"/>
                </a:solidFill>
                <a:latin typeface="Gotham Black" pitchFamily="50" charset="0"/>
                <a:cs typeface="Gotham Medium" pitchFamily="50" charset="0"/>
              </a:rPr>
              <a:t>Pray: </a:t>
            </a:r>
          </a:p>
          <a:p>
            <a:pPr algn="l"/>
            <a:endParaRPr lang="en-US" sz="2000" dirty="0">
              <a:solidFill>
                <a:srgbClr val="002060"/>
              </a:solidFill>
              <a:latin typeface="Gotham Black" pitchFamily="50" charset="0"/>
              <a:cs typeface="Gotham Medium" pitchFamily="50" charset="0"/>
            </a:endParaRPr>
          </a:p>
          <a:p>
            <a:pPr algn="l"/>
            <a:r>
              <a:rPr lang="en-US" sz="4500" i="1" dirty="0">
                <a:solidFill>
                  <a:srgbClr val="002060"/>
                </a:solidFill>
                <a:latin typeface="Gotham Medium" pitchFamily="50" charset="0"/>
                <a:cs typeface="Gotham Medium" pitchFamily="50" charset="0"/>
              </a:rPr>
              <a:t>God, please help my words come</a:t>
            </a:r>
          </a:p>
          <a:p>
            <a:pPr algn="l"/>
            <a:r>
              <a:rPr lang="en-US" sz="4500" i="1" dirty="0">
                <a:solidFill>
                  <a:srgbClr val="002060"/>
                </a:solidFill>
                <a:latin typeface="Gotham Medium" pitchFamily="50" charset="0"/>
                <a:cs typeface="Gotham Medium" pitchFamily="50" charset="0"/>
              </a:rPr>
              <a:t>from Your heart, not mine. </a:t>
            </a:r>
            <a:endParaRPr lang="en-US" sz="4500" dirty="0">
              <a:solidFill>
                <a:srgbClr val="002060"/>
              </a:solidFill>
              <a:latin typeface="Gotham Medium" pitchFamily="50" charset="0"/>
              <a:cs typeface="Gotham Medium" pitchFamily="50" charset="0"/>
            </a:endParaRPr>
          </a:p>
          <a:p>
            <a:endParaRPr lang="en-US" sz="5500" dirty="0">
              <a:latin typeface="Gotham Medium" pitchFamily="50" charset="0"/>
              <a:cs typeface="Gotham Medium" pitchFamily="50" charset="0"/>
            </a:endParaRPr>
          </a:p>
        </p:txBody>
      </p:sp>
    </p:spTree>
    <p:extLst>
      <p:ext uri="{BB962C8B-B14F-4D97-AF65-F5344CB8AC3E}">
        <p14:creationId xmlns:p14="http://schemas.microsoft.com/office/powerpoint/2010/main" val="1880194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567367" y="1204874"/>
            <a:ext cx="11057265" cy="1154672"/>
          </a:xfrm>
        </p:spPr>
        <p:txBody>
          <a:bodyPr anchor="t">
            <a:noAutofit/>
          </a:bodyPr>
          <a:lstStyle/>
          <a:p>
            <a:pPr algn="l"/>
            <a:r>
              <a:rPr lang="en-US" sz="4200" dirty="0">
                <a:solidFill>
                  <a:srgbClr val="002060"/>
                </a:solidFill>
                <a:latin typeface="Gotham Medium" pitchFamily="50" charset="0"/>
                <a:cs typeface="Gotham Medium" pitchFamily="50" charset="0"/>
              </a:rPr>
              <a:t>Let the words of my mouth</a:t>
            </a:r>
            <a:br>
              <a:rPr lang="en-US" sz="4200" dirty="0">
                <a:solidFill>
                  <a:srgbClr val="002060"/>
                </a:solidFill>
                <a:latin typeface="Gotham Medium" pitchFamily="50" charset="0"/>
                <a:cs typeface="Gotham Medium" pitchFamily="50" charset="0"/>
              </a:rPr>
            </a:br>
            <a:r>
              <a:rPr lang="en-US" sz="4200" dirty="0">
                <a:solidFill>
                  <a:srgbClr val="002060"/>
                </a:solidFill>
                <a:latin typeface="Gotham Medium" pitchFamily="50" charset="0"/>
                <a:cs typeface="Gotham Medium" pitchFamily="50" charset="0"/>
              </a:rPr>
              <a:t>and the meditation of my heart</a:t>
            </a:r>
            <a:br>
              <a:rPr lang="en-US" sz="4200" dirty="0">
                <a:solidFill>
                  <a:srgbClr val="002060"/>
                </a:solidFill>
                <a:latin typeface="Gotham Medium" pitchFamily="50" charset="0"/>
                <a:cs typeface="Gotham Medium" pitchFamily="50" charset="0"/>
              </a:rPr>
            </a:br>
            <a:r>
              <a:rPr lang="en-US" sz="4200" dirty="0">
                <a:solidFill>
                  <a:srgbClr val="002060"/>
                </a:solidFill>
                <a:latin typeface="Gotham Medium" pitchFamily="50" charset="0"/>
                <a:cs typeface="Gotham Medium" pitchFamily="50" charset="0"/>
              </a:rPr>
              <a:t>Be acceptable in Your sight,</a:t>
            </a:r>
            <a:br>
              <a:rPr lang="en-US" sz="4200" dirty="0">
                <a:solidFill>
                  <a:srgbClr val="002060"/>
                </a:solidFill>
                <a:latin typeface="Gotham Medium" pitchFamily="50" charset="0"/>
                <a:cs typeface="Gotham Medium" pitchFamily="50" charset="0"/>
              </a:rPr>
            </a:br>
            <a:r>
              <a:rPr lang="en-US" sz="4200" dirty="0">
                <a:solidFill>
                  <a:srgbClr val="002060"/>
                </a:solidFill>
                <a:latin typeface="Gotham Medium" pitchFamily="50" charset="0"/>
                <a:cs typeface="Gotham Medium" pitchFamily="50" charset="0"/>
              </a:rPr>
              <a:t>O LORD, my strength and my Redeemer.</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Psalm 19:14 </a:t>
            </a:r>
            <a:r>
              <a:rPr lang="en-US" sz="4500" dirty="0" err="1">
                <a:solidFill>
                  <a:schemeClr val="bg1"/>
                </a:solidFill>
                <a:effectLst>
                  <a:outerShdw blurRad="38100" dist="38100" dir="2700000" algn="tl">
                    <a:srgbClr val="000000">
                      <a:alpha val="43137"/>
                    </a:srgbClr>
                  </a:outerShdw>
                </a:effectLst>
                <a:latin typeface="Gotham Medium" pitchFamily="50" charset="0"/>
                <a:cs typeface="Gotham Medium" pitchFamily="50" charset="0"/>
              </a:rPr>
              <a:t>nkjv</a:t>
            </a:r>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407122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677779" y="1419312"/>
            <a:ext cx="10988842" cy="3040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dirty="0">
                <a:solidFill>
                  <a:srgbClr val="002060"/>
                </a:solidFill>
                <a:latin typeface="Gotham Black" pitchFamily="50" charset="0"/>
                <a:cs typeface="Gotham Medium" pitchFamily="50" charset="0"/>
              </a:rPr>
              <a:t>Our words create just as much</a:t>
            </a:r>
          </a:p>
          <a:p>
            <a:r>
              <a:rPr lang="en-US" sz="5000" dirty="0">
                <a:solidFill>
                  <a:srgbClr val="002060"/>
                </a:solidFill>
                <a:latin typeface="Gotham Black" pitchFamily="50" charset="0"/>
                <a:cs typeface="Gotham Medium" pitchFamily="50" charset="0"/>
              </a:rPr>
              <a:t>hardship and weariness in our lives as our circumstances</a:t>
            </a:r>
            <a:endPar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endParaRPr>
          </a:p>
        </p:txBody>
      </p:sp>
    </p:spTree>
    <p:extLst>
      <p:ext uri="{BB962C8B-B14F-4D97-AF65-F5344CB8AC3E}">
        <p14:creationId xmlns:p14="http://schemas.microsoft.com/office/powerpoint/2010/main" val="375731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436123" y="853035"/>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James’ Top 5 Warnings About Words</a:t>
            </a:r>
          </a:p>
          <a:p>
            <a:pPr algn="l"/>
            <a:endParaRPr lang="en-US" sz="4500" dirty="0">
              <a:solidFill>
                <a:srgbClr val="002060"/>
              </a:solidFill>
              <a:latin typeface="Gotham Medium" pitchFamily="50" charset="0"/>
              <a:cs typeface="Gotham Medium" pitchFamily="50" charset="0"/>
            </a:endParaRPr>
          </a:p>
          <a:p>
            <a:pPr algn="l">
              <a:spcAft>
                <a:spcPts val="600"/>
              </a:spcAft>
            </a:pPr>
            <a:r>
              <a:rPr lang="en-US" sz="4200" dirty="0">
                <a:solidFill>
                  <a:srgbClr val="002060"/>
                </a:solidFill>
                <a:latin typeface="Gotham Medium" pitchFamily="50" charset="0"/>
                <a:cs typeface="Gotham Medium" pitchFamily="50" charset="0"/>
              </a:rPr>
              <a:t>5. More words. More anger.</a:t>
            </a:r>
          </a:p>
          <a:p>
            <a:pPr algn="l"/>
            <a:endParaRPr lang="en-US" sz="45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420090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887902"/>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My dear brothers and sisters, take note of this: Everyone should be quick to listen, slow to speak and slow to become angry, for people’s anger does not bring about the righteous life that God desires.</a:t>
            </a:r>
            <a:br>
              <a:rPr lang="en-US" sz="4300" dirty="0">
                <a:solidFill>
                  <a:srgbClr val="002060"/>
                </a:solidFill>
                <a:latin typeface="Gotham Medium" pitchFamily="50" charset="0"/>
                <a:cs typeface="Gotham Medium" pitchFamily="50" charset="0"/>
              </a:rPr>
            </a:br>
            <a:endParaRPr lang="en-US" sz="4300"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James 1:19-20</a:t>
            </a:r>
          </a:p>
        </p:txBody>
      </p:sp>
    </p:spTree>
    <p:extLst>
      <p:ext uri="{BB962C8B-B14F-4D97-AF65-F5344CB8AC3E}">
        <p14:creationId xmlns:p14="http://schemas.microsoft.com/office/powerpoint/2010/main" val="97079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chat or text message&#10;&#10;Description automatically generated">
            <a:extLst>
              <a:ext uri="{FF2B5EF4-FFF2-40B4-BE49-F238E27FC236}">
                <a16:creationId xmlns:a16="http://schemas.microsoft.com/office/drawing/2014/main" id="{02E9335D-5D1F-4FDA-9200-6F1B21936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8971"/>
            <a:ext cx="12192000" cy="7015941"/>
          </a:xfrm>
          <a:prstGeom prst="rect">
            <a:avLst/>
          </a:prstGeom>
        </p:spPr>
      </p:pic>
      <p:sp>
        <p:nvSpPr>
          <p:cNvPr id="4" name="Freeform: Shape 3">
            <a:extLst>
              <a:ext uri="{FF2B5EF4-FFF2-40B4-BE49-F238E27FC236}">
                <a16:creationId xmlns:a16="http://schemas.microsoft.com/office/drawing/2014/main" id="{DF733013-69AE-4266-926E-424255FAB027}"/>
              </a:ext>
            </a:extLst>
          </p:cNvPr>
          <p:cNvSpPr/>
          <p:nvPr/>
        </p:nvSpPr>
        <p:spPr>
          <a:xfrm>
            <a:off x="4602148" y="3108960"/>
            <a:ext cx="2611694" cy="1016000"/>
          </a:xfrm>
          <a:custGeom>
            <a:avLst/>
            <a:gdLst>
              <a:gd name="connsiteX0" fmla="*/ 20652 w 2611694"/>
              <a:gd name="connsiteY0" fmla="*/ 792480 h 1016000"/>
              <a:gd name="connsiteX1" fmla="*/ 20652 w 2611694"/>
              <a:gd name="connsiteY1" fmla="*/ 792480 h 1016000"/>
              <a:gd name="connsiteX2" fmla="*/ 101932 w 2611694"/>
              <a:gd name="connsiteY2" fmla="*/ 944880 h 1016000"/>
              <a:gd name="connsiteX3" fmla="*/ 132412 w 2611694"/>
              <a:gd name="connsiteY3" fmla="*/ 985520 h 1016000"/>
              <a:gd name="connsiteX4" fmla="*/ 203532 w 2611694"/>
              <a:gd name="connsiteY4" fmla="*/ 1016000 h 1016000"/>
              <a:gd name="connsiteX5" fmla="*/ 437212 w 2611694"/>
              <a:gd name="connsiteY5" fmla="*/ 995680 h 1016000"/>
              <a:gd name="connsiteX6" fmla="*/ 843612 w 2611694"/>
              <a:gd name="connsiteY6" fmla="*/ 833120 h 1016000"/>
              <a:gd name="connsiteX7" fmla="*/ 874092 w 2611694"/>
              <a:gd name="connsiteY7" fmla="*/ 812800 h 1016000"/>
              <a:gd name="connsiteX8" fmla="*/ 1341452 w 2611694"/>
              <a:gd name="connsiteY8" fmla="*/ 629920 h 1016000"/>
              <a:gd name="connsiteX9" fmla="*/ 1636092 w 2611694"/>
              <a:gd name="connsiteY9" fmla="*/ 548640 h 1016000"/>
              <a:gd name="connsiteX10" fmla="*/ 2123772 w 2611694"/>
              <a:gd name="connsiteY10" fmla="*/ 447040 h 1016000"/>
              <a:gd name="connsiteX11" fmla="*/ 2205052 w 2611694"/>
              <a:gd name="connsiteY11" fmla="*/ 436880 h 1016000"/>
              <a:gd name="connsiteX12" fmla="*/ 2245692 w 2611694"/>
              <a:gd name="connsiteY12" fmla="*/ 274320 h 1016000"/>
              <a:gd name="connsiteX13" fmla="*/ 2276172 w 2611694"/>
              <a:gd name="connsiteY13" fmla="*/ 233680 h 1016000"/>
              <a:gd name="connsiteX14" fmla="*/ 2357452 w 2611694"/>
              <a:gd name="connsiteY14" fmla="*/ 152400 h 1016000"/>
              <a:gd name="connsiteX15" fmla="*/ 2438732 w 2611694"/>
              <a:gd name="connsiteY15" fmla="*/ 132080 h 1016000"/>
              <a:gd name="connsiteX16" fmla="*/ 2530172 w 2611694"/>
              <a:gd name="connsiteY16" fmla="*/ 91440 h 1016000"/>
              <a:gd name="connsiteX17" fmla="*/ 2591132 w 2611694"/>
              <a:gd name="connsiteY17" fmla="*/ 60960 h 1016000"/>
              <a:gd name="connsiteX18" fmla="*/ 2611452 w 2611694"/>
              <a:gd name="connsiteY18" fmla="*/ 30480 h 1016000"/>
              <a:gd name="connsiteX19" fmla="*/ 2580972 w 2611694"/>
              <a:gd name="connsiteY19" fmla="*/ 10160 h 1016000"/>
              <a:gd name="connsiteX20" fmla="*/ 2469212 w 2611694"/>
              <a:gd name="connsiteY20" fmla="*/ 0 h 1016000"/>
              <a:gd name="connsiteX21" fmla="*/ 2144092 w 2611694"/>
              <a:gd name="connsiteY21" fmla="*/ 50800 h 1016000"/>
              <a:gd name="connsiteX22" fmla="*/ 1961212 w 2611694"/>
              <a:gd name="connsiteY22" fmla="*/ 101600 h 1016000"/>
              <a:gd name="connsiteX23" fmla="*/ 1768172 w 2611694"/>
              <a:gd name="connsiteY23" fmla="*/ 142240 h 1016000"/>
              <a:gd name="connsiteX24" fmla="*/ 1717372 w 2611694"/>
              <a:gd name="connsiteY24" fmla="*/ 152400 h 1016000"/>
              <a:gd name="connsiteX25" fmla="*/ 1666572 w 2611694"/>
              <a:gd name="connsiteY25" fmla="*/ 172720 h 1016000"/>
              <a:gd name="connsiteX26" fmla="*/ 1605612 w 2611694"/>
              <a:gd name="connsiteY26" fmla="*/ 182880 h 1016000"/>
              <a:gd name="connsiteX27" fmla="*/ 1504012 w 2611694"/>
              <a:gd name="connsiteY27" fmla="*/ 213360 h 1016000"/>
              <a:gd name="connsiteX28" fmla="*/ 1310972 w 2611694"/>
              <a:gd name="connsiteY28" fmla="*/ 264160 h 1016000"/>
              <a:gd name="connsiteX29" fmla="*/ 1077292 w 2611694"/>
              <a:gd name="connsiteY29" fmla="*/ 335280 h 1016000"/>
              <a:gd name="connsiteX30" fmla="*/ 670892 w 2611694"/>
              <a:gd name="connsiteY30" fmla="*/ 518160 h 1016000"/>
              <a:gd name="connsiteX31" fmla="*/ 609932 w 2611694"/>
              <a:gd name="connsiteY31" fmla="*/ 548640 h 1016000"/>
              <a:gd name="connsiteX32" fmla="*/ 477852 w 2611694"/>
              <a:gd name="connsiteY32" fmla="*/ 589280 h 1016000"/>
              <a:gd name="connsiteX33" fmla="*/ 396572 w 2611694"/>
              <a:gd name="connsiteY33" fmla="*/ 609600 h 1016000"/>
              <a:gd name="connsiteX34" fmla="*/ 366092 w 2611694"/>
              <a:gd name="connsiteY34" fmla="*/ 629920 h 1016000"/>
              <a:gd name="connsiteX35" fmla="*/ 335612 w 2611694"/>
              <a:gd name="connsiteY35" fmla="*/ 640080 h 1016000"/>
              <a:gd name="connsiteX36" fmla="*/ 254332 w 2611694"/>
              <a:gd name="connsiteY36" fmla="*/ 660400 h 1016000"/>
              <a:gd name="connsiteX37" fmla="*/ 132412 w 2611694"/>
              <a:gd name="connsiteY37" fmla="*/ 701040 h 1016000"/>
              <a:gd name="connsiteX38" fmla="*/ 71452 w 2611694"/>
              <a:gd name="connsiteY38" fmla="*/ 731520 h 1016000"/>
              <a:gd name="connsiteX39" fmla="*/ 332 w 2611694"/>
              <a:gd name="connsiteY39" fmla="*/ 772160 h 1016000"/>
              <a:gd name="connsiteX40" fmla="*/ 20652 w 2611694"/>
              <a:gd name="connsiteY40" fmla="*/ 79248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611694" h="1016000">
                <a:moveTo>
                  <a:pt x="20652" y="792480"/>
                </a:moveTo>
                <a:lnTo>
                  <a:pt x="20652" y="792480"/>
                </a:lnTo>
                <a:cubicBezTo>
                  <a:pt x="47745" y="843280"/>
                  <a:pt x="73086" y="895055"/>
                  <a:pt x="101932" y="944880"/>
                </a:cubicBezTo>
                <a:cubicBezTo>
                  <a:pt x="110416" y="959535"/>
                  <a:pt x="118540" y="975809"/>
                  <a:pt x="132412" y="985520"/>
                </a:cubicBezTo>
                <a:cubicBezTo>
                  <a:pt x="153542" y="1000311"/>
                  <a:pt x="179825" y="1005840"/>
                  <a:pt x="203532" y="1016000"/>
                </a:cubicBezTo>
                <a:cubicBezTo>
                  <a:pt x="281425" y="1009227"/>
                  <a:pt x="361441" y="1014967"/>
                  <a:pt x="437212" y="995680"/>
                </a:cubicBezTo>
                <a:cubicBezTo>
                  <a:pt x="533997" y="971044"/>
                  <a:pt x="725989" y="897278"/>
                  <a:pt x="843612" y="833120"/>
                </a:cubicBezTo>
                <a:cubicBezTo>
                  <a:pt x="854332" y="827273"/>
                  <a:pt x="862787" y="817414"/>
                  <a:pt x="874092" y="812800"/>
                </a:cubicBezTo>
                <a:cubicBezTo>
                  <a:pt x="1028976" y="749582"/>
                  <a:pt x="1183391" y="684714"/>
                  <a:pt x="1341452" y="629920"/>
                </a:cubicBezTo>
                <a:cubicBezTo>
                  <a:pt x="1437714" y="596549"/>
                  <a:pt x="1537359" y="573772"/>
                  <a:pt x="1636092" y="548640"/>
                </a:cubicBezTo>
                <a:cubicBezTo>
                  <a:pt x="1818326" y="502253"/>
                  <a:pt x="1941832" y="477363"/>
                  <a:pt x="2123772" y="447040"/>
                </a:cubicBezTo>
                <a:cubicBezTo>
                  <a:pt x="2150705" y="442551"/>
                  <a:pt x="2177959" y="440267"/>
                  <a:pt x="2205052" y="436880"/>
                </a:cubicBezTo>
                <a:cubicBezTo>
                  <a:pt x="2215130" y="381453"/>
                  <a:pt x="2217814" y="324500"/>
                  <a:pt x="2245692" y="274320"/>
                </a:cubicBezTo>
                <a:cubicBezTo>
                  <a:pt x="2253916" y="259518"/>
                  <a:pt x="2266330" y="247459"/>
                  <a:pt x="2276172" y="233680"/>
                </a:cubicBezTo>
                <a:cubicBezTo>
                  <a:pt x="2303025" y="196085"/>
                  <a:pt x="2304741" y="178755"/>
                  <a:pt x="2357452" y="152400"/>
                </a:cubicBezTo>
                <a:cubicBezTo>
                  <a:pt x="2382431" y="139911"/>
                  <a:pt x="2411789" y="139428"/>
                  <a:pt x="2438732" y="132080"/>
                </a:cubicBezTo>
                <a:cubicBezTo>
                  <a:pt x="2483158" y="119964"/>
                  <a:pt x="2475769" y="115619"/>
                  <a:pt x="2530172" y="91440"/>
                </a:cubicBezTo>
                <a:cubicBezTo>
                  <a:pt x="2593268" y="63397"/>
                  <a:pt x="2527761" y="103207"/>
                  <a:pt x="2591132" y="60960"/>
                </a:cubicBezTo>
                <a:cubicBezTo>
                  <a:pt x="2597905" y="50800"/>
                  <a:pt x="2613847" y="42454"/>
                  <a:pt x="2611452" y="30480"/>
                </a:cubicBezTo>
                <a:cubicBezTo>
                  <a:pt x="2609057" y="18506"/>
                  <a:pt x="2592912" y="12719"/>
                  <a:pt x="2580972" y="10160"/>
                </a:cubicBezTo>
                <a:cubicBezTo>
                  <a:pt x="2544395" y="2322"/>
                  <a:pt x="2506465" y="3387"/>
                  <a:pt x="2469212" y="0"/>
                </a:cubicBezTo>
                <a:cubicBezTo>
                  <a:pt x="2365225" y="14855"/>
                  <a:pt x="2249135" y="28686"/>
                  <a:pt x="2144092" y="50800"/>
                </a:cubicBezTo>
                <a:cubicBezTo>
                  <a:pt x="1983773" y="84551"/>
                  <a:pt x="2146202" y="56947"/>
                  <a:pt x="1961212" y="101600"/>
                </a:cubicBezTo>
                <a:cubicBezTo>
                  <a:pt x="1897291" y="117029"/>
                  <a:pt x="1832547" y="128829"/>
                  <a:pt x="1768172" y="142240"/>
                </a:cubicBezTo>
                <a:cubicBezTo>
                  <a:pt x="1751266" y="145762"/>
                  <a:pt x="1733406" y="145987"/>
                  <a:pt x="1717372" y="152400"/>
                </a:cubicBezTo>
                <a:cubicBezTo>
                  <a:pt x="1700439" y="159173"/>
                  <a:pt x="1684167" y="167921"/>
                  <a:pt x="1666572" y="172720"/>
                </a:cubicBezTo>
                <a:cubicBezTo>
                  <a:pt x="1646698" y="178140"/>
                  <a:pt x="1625597" y="177884"/>
                  <a:pt x="1605612" y="182880"/>
                </a:cubicBezTo>
                <a:cubicBezTo>
                  <a:pt x="1571310" y="191456"/>
                  <a:pt x="1538097" y="203957"/>
                  <a:pt x="1504012" y="213360"/>
                </a:cubicBezTo>
                <a:cubicBezTo>
                  <a:pt x="1439870" y="231054"/>
                  <a:pt x="1370485" y="234404"/>
                  <a:pt x="1310972" y="264160"/>
                </a:cubicBezTo>
                <a:cubicBezTo>
                  <a:pt x="1155594" y="341849"/>
                  <a:pt x="1234302" y="321006"/>
                  <a:pt x="1077292" y="335280"/>
                </a:cubicBezTo>
                <a:lnTo>
                  <a:pt x="670892" y="518160"/>
                </a:lnTo>
                <a:cubicBezTo>
                  <a:pt x="650225" y="527595"/>
                  <a:pt x="631485" y="541456"/>
                  <a:pt x="609932" y="548640"/>
                </a:cubicBezTo>
                <a:cubicBezTo>
                  <a:pt x="559729" y="565374"/>
                  <a:pt x="530261" y="576178"/>
                  <a:pt x="477852" y="589280"/>
                </a:cubicBezTo>
                <a:cubicBezTo>
                  <a:pt x="454666" y="595077"/>
                  <a:pt x="419796" y="597988"/>
                  <a:pt x="396572" y="609600"/>
                </a:cubicBezTo>
                <a:cubicBezTo>
                  <a:pt x="385650" y="615061"/>
                  <a:pt x="377014" y="624459"/>
                  <a:pt x="366092" y="629920"/>
                </a:cubicBezTo>
                <a:cubicBezTo>
                  <a:pt x="356513" y="634709"/>
                  <a:pt x="345944" y="637262"/>
                  <a:pt x="335612" y="640080"/>
                </a:cubicBezTo>
                <a:cubicBezTo>
                  <a:pt x="308669" y="647428"/>
                  <a:pt x="280481" y="650594"/>
                  <a:pt x="254332" y="660400"/>
                </a:cubicBezTo>
                <a:cubicBezTo>
                  <a:pt x="159977" y="695783"/>
                  <a:pt x="201124" y="683862"/>
                  <a:pt x="132412" y="701040"/>
                </a:cubicBezTo>
                <a:cubicBezTo>
                  <a:pt x="45061" y="759274"/>
                  <a:pt x="155580" y="689456"/>
                  <a:pt x="71452" y="731520"/>
                </a:cubicBezTo>
                <a:cubicBezTo>
                  <a:pt x="-1863" y="768177"/>
                  <a:pt x="89393" y="736536"/>
                  <a:pt x="332" y="772160"/>
                </a:cubicBezTo>
                <a:cubicBezTo>
                  <a:pt x="-2812" y="773418"/>
                  <a:pt x="17265" y="789093"/>
                  <a:pt x="20652" y="79248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725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In the multitude of words sin is not lacking, but the person who restrains their lips is wise.</a:t>
            </a: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 </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Proverbs 10:19</a:t>
            </a:r>
          </a:p>
        </p:txBody>
      </p:sp>
    </p:spTree>
    <p:extLst>
      <p:ext uri="{BB962C8B-B14F-4D97-AF65-F5344CB8AC3E}">
        <p14:creationId xmlns:p14="http://schemas.microsoft.com/office/powerpoint/2010/main" val="341427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Watch your tongue and keep your mouth shut, and you will stay out of trouble. </a:t>
            </a: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endParaRPr lang="en-US" sz="4300"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Proverbs 21:23 </a:t>
            </a:r>
            <a:r>
              <a:rPr lang="en-US" sz="4500" dirty="0" err="1">
                <a:solidFill>
                  <a:schemeClr val="bg1"/>
                </a:solidFill>
                <a:effectLst>
                  <a:outerShdw blurRad="38100" dist="38100" dir="2700000" algn="tl">
                    <a:srgbClr val="000000">
                      <a:alpha val="43137"/>
                    </a:srgbClr>
                  </a:outerShdw>
                </a:effectLst>
                <a:latin typeface="Gotham Medium" pitchFamily="50" charset="0"/>
                <a:cs typeface="Gotham Medium" pitchFamily="50" charset="0"/>
              </a:rPr>
              <a:t>nlt</a:t>
            </a:r>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272715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436123" y="853035"/>
            <a:ext cx="11472153" cy="288036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rgbClr val="002060"/>
                </a:solidFill>
                <a:latin typeface="Gotham Black" pitchFamily="50" charset="0"/>
                <a:cs typeface="Gotham Medium" pitchFamily="50" charset="0"/>
              </a:rPr>
              <a:t>James’ Top 5 Warnings About Words</a:t>
            </a:r>
          </a:p>
          <a:p>
            <a:pPr algn="l"/>
            <a:endParaRPr lang="en-US" sz="4500" dirty="0">
              <a:solidFill>
                <a:srgbClr val="002060"/>
              </a:solidFill>
              <a:latin typeface="Gotham Medium" pitchFamily="50" charset="0"/>
              <a:cs typeface="Gotham Medium" pitchFamily="50" charset="0"/>
            </a:endParaRPr>
          </a:p>
          <a:p>
            <a:pPr algn="l">
              <a:spcAft>
                <a:spcPts val="600"/>
              </a:spcAft>
            </a:pPr>
            <a:r>
              <a:rPr lang="en-US" sz="4200" dirty="0">
                <a:solidFill>
                  <a:srgbClr val="002060"/>
                </a:solidFill>
                <a:latin typeface="Gotham Medium" pitchFamily="50" charset="0"/>
                <a:cs typeface="Gotham Medium" pitchFamily="50" charset="0"/>
              </a:rPr>
              <a:t>5. More words. More anger.</a:t>
            </a:r>
          </a:p>
          <a:p>
            <a:pPr algn="l">
              <a:spcAft>
                <a:spcPts val="600"/>
              </a:spcAft>
            </a:pPr>
            <a:r>
              <a:rPr lang="en-US" sz="4200" dirty="0">
                <a:solidFill>
                  <a:srgbClr val="002060"/>
                </a:solidFill>
                <a:latin typeface="Gotham Medium" pitchFamily="50" charset="0"/>
                <a:cs typeface="Gotham Medium" pitchFamily="50" charset="0"/>
              </a:rPr>
              <a:t>4. Words can destroy your witness.</a:t>
            </a:r>
          </a:p>
          <a:p>
            <a:pPr algn="l"/>
            <a:endParaRPr lang="en-US" sz="45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3356688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ECAFC6139EA341A2192C96931D7173" ma:contentTypeVersion="13" ma:contentTypeDescription="Create a new document." ma:contentTypeScope="" ma:versionID="e619968113e36cf4c534a8df0fb25394">
  <xsd:schema xmlns:xsd="http://www.w3.org/2001/XMLSchema" xmlns:xs="http://www.w3.org/2001/XMLSchema" xmlns:p="http://schemas.microsoft.com/office/2006/metadata/properties" xmlns:ns2="8aaec547-66a2-4fb6-b917-60a3bb17aca2" xmlns:ns3="c5f72115-79b8-4533-99c6-fbce62690589" targetNamespace="http://schemas.microsoft.com/office/2006/metadata/properties" ma:root="true" ma:fieldsID="9e7d8c8068aced81dfd05b987782d9d8" ns2:_="" ns3:_="">
    <xsd:import namespace="8aaec547-66a2-4fb6-b917-60a3bb17aca2"/>
    <xsd:import namespace="c5f72115-79b8-4533-99c6-fbce626905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aec547-66a2-4fb6-b917-60a3bb17ac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f72115-79b8-4533-99c6-fbce626905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C7A7CF-35FD-407F-9DA7-0D7F8282AC28}"/>
</file>

<file path=customXml/itemProps2.xml><?xml version="1.0" encoding="utf-8"?>
<ds:datastoreItem xmlns:ds="http://schemas.openxmlformats.org/officeDocument/2006/customXml" ds:itemID="{ABDFFD9F-D2CE-45ED-B5CE-67F4139900FF}">
  <ds:schemaRefs>
    <ds:schemaRef ds:uri="http://schemas.microsoft.com/sharepoint/v3/contenttype/forms"/>
  </ds:schemaRefs>
</ds:datastoreItem>
</file>

<file path=customXml/itemProps3.xml><?xml version="1.0" encoding="utf-8"?>
<ds:datastoreItem xmlns:ds="http://schemas.openxmlformats.org/officeDocument/2006/customXml" ds:itemID="{91482F59-4D1B-40E4-AC30-BF401B3865B3}">
  <ds:schemaRefs>
    <ds:schemaRef ds:uri="http://purl.org/dc/terms/"/>
    <ds:schemaRef ds:uri="http://schemas.openxmlformats.org/package/2006/metadata/core-properties"/>
    <ds:schemaRef ds:uri="http://schemas.microsoft.com/office/2006/documentManagement/types"/>
    <ds:schemaRef ds:uri="3398378c-874c-4109-be3e-5172a0bfa1fe"/>
    <ds:schemaRef ds:uri="http://purl.org/dc/elements/1.1/"/>
    <ds:schemaRef ds:uri="http://schemas.microsoft.com/office/2006/metadata/properties"/>
    <ds:schemaRef ds:uri="http://schemas.microsoft.com/office/infopath/2007/PartnerControls"/>
    <ds:schemaRef ds:uri="550dba74-81a7-4c70-88d3-0f04f16e958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8938</TotalTime>
  <Words>1519</Words>
  <Application>Microsoft Office PowerPoint</Application>
  <PresentationFormat>Widescreen</PresentationFormat>
  <Paragraphs>181</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Gotham Black</vt:lpstr>
      <vt:lpstr>Gotham Medium</vt:lpstr>
      <vt:lpstr>Office Theme</vt:lpstr>
      <vt:lpstr>PowerPoint Presentation</vt:lpstr>
      <vt:lpstr>Consider it pure joy, my brothers, whenever you face trials of many kinds . . . Perseverance must finish its work so that you may be mature and complete [renewed], not lacking anything [refreshed].</vt:lpstr>
      <vt:lpstr>PowerPoint Presentation</vt:lpstr>
      <vt:lpstr>PowerPoint Presentation</vt:lpstr>
      <vt:lpstr>My dear brothers and sisters, take note of this: Everyone should be quick to listen, slow to speak and slow to become angry, for people’s anger does not bring about the righteous life that God desires. </vt:lpstr>
      <vt:lpstr>PowerPoint Presentation</vt:lpstr>
      <vt:lpstr>  In the multitude of words sin is not lacking, but the person who restrains their lips is wise.     </vt:lpstr>
      <vt:lpstr> Watch your tongue and keep your mouth shut, and you will stay out of trouble.    </vt:lpstr>
      <vt:lpstr>PowerPoint Presentation</vt:lpstr>
      <vt:lpstr>If anyone considers himself religious and yet does not keep a tight rein on his tongue, he deceives himself and his religion is worthless.</vt:lpstr>
      <vt:lpstr>Death and life are in the power of the tongue.  </vt:lpstr>
      <vt:lpstr>PowerPoint Presentation</vt:lpstr>
      <vt:lpstr>Speak and act as those who are going to be judged by the law that gives freedom, because judgment without mercy will be shown to anyone who has not been merciful. Mercy triumphs over judgment!</vt:lpstr>
      <vt:lpstr>But I tell you that men will have to give account on the day of judgment for every careless word they have spoken. For by your words you will be acquitted, and by your words you will be condemned.” </vt:lpstr>
      <vt:lpstr>PowerPoint Presentation</vt:lpstr>
      <vt:lpstr>the tongue is a small part of the body, but it makes great boasts. Consider what a great forest is set on fire by a small spark. The tongue also is a fire, a world of evil among the parts of the body. It corrupts the whole person, sets the whole course of his life on fire, and is itself set on fire by hell </vt:lpstr>
      <vt:lpstr>PowerPoint Presentation</vt:lpstr>
      <vt:lpstr>All kinds of animals, birds, reptiles and creatures of the sea are being tamed and have been tamed by man, but no man can tame the tongue. It is a restless evil, full of deadly poison.</vt:lpstr>
      <vt:lpstr>For out of the overflow of the heart the mouth speaks. The good man brings good things out of the good stored up in him, and the evil man brings evil things out of the evil stored up in him. But I tell you that men will have to give account on the day of judgment for every careless word they have spoken.</vt:lpstr>
      <vt:lpstr>PowerPoint Presentation</vt:lpstr>
      <vt:lpstr>if you confess with your mouth that Jesus is Lord and believe in your heart that God raised him from the dead, you will be saved. For with the heart one believes and is justified, and with the mouth one confesses and is saved. For the Scripture says, “Everyone who believes in him will not be put to shame.</vt:lpstr>
      <vt:lpstr>Jesus, I ask You to forgive me for the sin and selfishness in my heart and in my words and how it has hurt You and so many. Today I confess You as my Lord with my mouth. Be in charge of what I say. Today, I believe that You died and rose again and so can my heart. I ask that my old heart die with you at The Cross and that You give me a new one by Your Spirit. </vt:lpstr>
      <vt:lpstr>PowerPoint Presentation</vt:lpstr>
      <vt:lpstr>PowerPoint Presentation</vt:lpstr>
      <vt:lpstr>PowerPoint Presentation</vt:lpstr>
      <vt:lpstr>Let the words of my mouth and the meditation of my heart Be acceptable in Your sight, O LORD, my strength and my Redeemer.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Nazareth, Jesus went and lived in Capernaum, which was by the lake in the area of Zebulun and Naphtali—to fulfill what was said through the prophet Isaiah:</dc:title>
  <dc:creator>Shawn Franco</dc:creator>
  <cp:lastModifiedBy>Shawn Franco</cp:lastModifiedBy>
  <cp:revision>160</cp:revision>
  <dcterms:created xsi:type="dcterms:W3CDTF">2021-02-04T14:47:30Z</dcterms:created>
  <dcterms:modified xsi:type="dcterms:W3CDTF">2021-07-16T18:12:17Z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0x0101002CECAFC6139EA341A2192C96931D7173</vt:lpwstr>
  </property>
</Properties>
</file>