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8" r:id="rId3"/>
    <p:sldId id="259" r:id="rId4"/>
    <p:sldId id="260" r:id="rId5"/>
    <p:sldId id="280" r:id="rId6"/>
    <p:sldId id="285" r:id="rId7"/>
    <p:sldId id="287" r:id="rId8"/>
    <p:sldId id="288" r:id="rId9"/>
    <p:sldId id="289" r:id="rId10"/>
    <p:sldId id="290" r:id="rId11"/>
    <p:sldId id="291" r:id="rId12"/>
    <p:sldId id="286" r:id="rId13"/>
    <p:sldId id="266" r:id="rId14"/>
    <p:sldId id="267" r:id="rId15"/>
    <p:sldId id="292" r:id="rId16"/>
    <p:sldId id="269" r:id="rId17"/>
    <p:sldId id="270" r:id="rId18"/>
    <p:sldId id="271" r:id="rId19"/>
    <p:sldId id="272"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63" d="100"/>
          <a:sy n="63" d="100"/>
        </p:scale>
        <p:origin x="70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1A29-BA8C-4E80-8342-8D350050B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2D8120-B3CD-45E7-8F14-C53C5CBBE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48E1A-ED66-4088-8835-2C64D617C131}"/>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5" name="Footer Placeholder 4">
            <a:extLst>
              <a:ext uri="{FF2B5EF4-FFF2-40B4-BE49-F238E27FC236}">
                <a16:creationId xmlns:a16="http://schemas.microsoft.com/office/drawing/2014/main" id="{80D01707-29B7-4F7A-BF75-E931743A8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05D82-3066-4C1A-9657-D7BD7A76A234}"/>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460028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EFAB-B112-4E5D-8FCB-F3E4892119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A4D58E-6138-4707-A1DE-942547416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D71C4-A116-453E-8A85-77150A3ECF8B}"/>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5" name="Footer Placeholder 4">
            <a:extLst>
              <a:ext uri="{FF2B5EF4-FFF2-40B4-BE49-F238E27FC236}">
                <a16:creationId xmlns:a16="http://schemas.microsoft.com/office/drawing/2014/main" id="{CB678FE4-105E-4479-B056-ABE5B6205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40A22-67C4-446D-A20C-F797D26DD7AD}"/>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77792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ABD819-0CEB-447F-BB37-72836FE6A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8FA354-B797-4257-96CD-08A5E219B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D7FC8-29C5-4C1B-B4D8-4EBF311C2104}"/>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5" name="Footer Placeholder 4">
            <a:extLst>
              <a:ext uri="{FF2B5EF4-FFF2-40B4-BE49-F238E27FC236}">
                <a16:creationId xmlns:a16="http://schemas.microsoft.com/office/drawing/2014/main" id="{981E3B91-B8DF-405E-8E60-A3B9C49B7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A5482-77B1-4DE4-87B0-39F788FD2694}"/>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147454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1FCF-366F-43B2-9977-20AE4B594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52D25-87DB-41F9-89D2-83B263BEA6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E2B24-8489-49BD-B783-B5BE4F49F969}"/>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5" name="Footer Placeholder 4">
            <a:extLst>
              <a:ext uri="{FF2B5EF4-FFF2-40B4-BE49-F238E27FC236}">
                <a16:creationId xmlns:a16="http://schemas.microsoft.com/office/drawing/2014/main" id="{F291124F-B94F-4D73-A42A-B8B359ED1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383B7-7112-43A5-91A0-34EB4492E7FC}"/>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07844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CA65-1A38-455D-A197-8771D824E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6AC55-6F68-489A-8A1D-6159F7B53A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72653C-031C-4AF5-B9D9-C903785C357D}"/>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5" name="Footer Placeholder 4">
            <a:extLst>
              <a:ext uri="{FF2B5EF4-FFF2-40B4-BE49-F238E27FC236}">
                <a16:creationId xmlns:a16="http://schemas.microsoft.com/office/drawing/2014/main" id="{19820D5E-61EE-4AFB-909C-6B4E880CB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A8865-61A1-4C70-A253-13AA45EC43A6}"/>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384096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2A18-FBB3-4301-B9C5-4B68464F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F6204-20A6-4EF0-ADAF-586EE4614C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16F5F-90DA-4E51-A976-A32CF45DB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3A368-3C61-4140-9B79-D612F7F13D8B}"/>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6" name="Footer Placeholder 5">
            <a:extLst>
              <a:ext uri="{FF2B5EF4-FFF2-40B4-BE49-F238E27FC236}">
                <a16:creationId xmlns:a16="http://schemas.microsoft.com/office/drawing/2014/main" id="{896F00D6-AF50-469D-8868-EA929E914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CF0E8-038C-4DF6-826A-DB3E7C95AB58}"/>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39598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9FE3-0BEB-47FD-92CF-4EBF377844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62BBEC-F7A4-426A-BE28-9A1AB6BF0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4BE60-B0A4-474A-8A67-4BFDC61C44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9622A7-86B2-4724-A5E2-89B855E3B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844370-EE0A-42C6-970A-49E43ED1D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7C6C5E-35E8-4C82-B780-C5C67F4C38BC}"/>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8" name="Footer Placeholder 7">
            <a:extLst>
              <a:ext uri="{FF2B5EF4-FFF2-40B4-BE49-F238E27FC236}">
                <a16:creationId xmlns:a16="http://schemas.microsoft.com/office/drawing/2014/main" id="{2077582D-E5DB-4CB7-AC3E-CDA28C5E87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BF1C36-B992-4988-88B1-9742A609BC3D}"/>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10423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1952-A655-45D4-9B78-4850C5880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70D9E9-E0AE-489B-9754-CC0C374BF68F}"/>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4" name="Footer Placeholder 3">
            <a:extLst>
              <a:ext uri="{FF2B5EF4-FFF2-40B4-BE49-F238E27FC236}">
                <a16:creationId xmlns:a16="http://schemas.microsoft.com/office/drawing/2014/main" id="{A52D429B-AFC5-48D7-84C7-A8E9BC36D5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093DF-FA54-40E2-8405-633D21BDEFD7}"/>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343878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9830D-773E-4D5F-B656-1CAC6762DB3D}"/>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3" name="Footer Placeholder 2">
            <a:extLst>
              <a:ext uri="{FF2B5EF4-FFF2-40B4-BE49-F238E27FC236}">
                <a16:creationId xmlns:a16="http://schemas.microsoft.com/office/drawing/2014/main" id="{D2A00935-0A7A-4023-AC2B-904E026040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9AF8E4-00A6-4AF9-9FF6-7FDFE5A51032}"/>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42262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3B97-7D96-4D13-9C78-71B768524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124C4-2829-4B5F-ADA8-7D8842276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CACA8C-E8EB-468A-B3F1-4F22E45F3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B0C3A-8F41-42B7-8C3D-FF32DBD7743D}"/>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6" name="Footer Placeholder 5">
            <a:extLst>
              <a:ext uri="{FF2B5EF4-FFF2-40B4-BE49-F238E27FC236}">
                <a16:creationId xmlns:a16="http://schemas.microsoft.com/office/drawing/2014/main" id="{4C98D92A-42E7-4C52-9C5F-C05216289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BA673-6498-43BE-A077-DCFE5AE415AB}"/>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403053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1A0E-3163-4ABA-ADD2-F23FB03B5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E54082-3414-4DB9-BDDB-77CB80D90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3EF611-CB80-4279-B484-33AD3BD56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A61AD-F9FF-4C47-801F-8BA5674DF9E1}"/>
              </a:ext>
            </a:extLst>
          </p:cNvPr>
          <p:cNvSpPr>
            <a:spLocks noGrp="1"/>
          </p:cNvSpPr>
          <p:nvPr>
            <p:ph type="dt" sz="half" idx="10"/>
          </p:nvPr>
        </p:nvSpPr>
        <p:spPr/>
        <p:txBody>
          <a:bodyPr/>
          <a:lstStyle/>
          <a:p>
            <a:fld id="{3571C297-371F-415B-BE83-980F91854AC8}" type="datetimeFigureOut">
              <a:rPr lang="en-US" smtClean="0"/>
              <a:t>2/6/2021</a:t>
            </a:fld>
            <a:endParaRPr lang="en-US"/>
          </a:p>
        </p:txBody>
      </p:sp>
      <p:sp>
        <p:nvSpPr>
          <p:cNvPr id="6" name="Footer Placeholder 5">
            <a:extLst>
              <a:ext uri="{FF2B5EF4-FFF2-40B4-BE49-F238E27FC236}">
                <a16:creationId xmlns:a16="http://schemas.microsoft.com/office/drawing/2014/main" id="{31C6413B-3026-4028-9067-C6A843F9D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0F560-5843-400B-B7F0-083754446840}"/>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122796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83823A-1379-4EA3-9705-99EE6392F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80320-F1FE-40F5-9747-7E97CA8E6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2D46C-7B0C-43ED-A6E1-03C292521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1C297-371F-415B-BE83-980F91854AC8}" type="datetimeFigureOut">
              <a:rPr lang="en-US" smtClean="0"/>
              <a:t>2/6/2021</a:t>
            </a:fld>
            <a:endParaRPr lang="en-US"/>
          </a:p>
        </p:txBody>
      </p:sp>
      <p:sp>
        <p:nvSpPr>
          <p:cNvPr id="5" name="Footer Placeholder 4">
            <a:extLst>
              <a:ext uri="{FF2B5EF4-FFF2-40B4-BE49-F238E27FC236}">
                <a16:creationId xmlns:a16="http://schemas.microsoft.com/office/drawing/2014/main" id="{AF30DDEB-4F75-43E8-98A3-CCB2D432E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94CCBA-A836-40BC-BA76-01ACD4CDA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1054D-9677-4CCC-9D21-8B8180461C22}" type="slidenum">
              <a:rPr lang="en-US" smtClean="0"/>
              <a:t>‹#›</a:t>
            </a:fld>
            <a:endParaRPr lang="en-US"/>
          </a:p>
        </p:txBody>
      </p:sp>
    </p:spTree>
    <p:extLst>
      <p:ext uri="{BB962C8B-B14F-4D97-AF65-F5344CB8AC3E}">
        <p14:creationId xmlns:p14="http://schemas.microsoft.com/office/powerpoint/2010/main" val="421363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788894" y="2851664"/>
            <a:ext cx="10614212" cy="1154672"/>
          </a:xfrm>
        </p:spPr>
        <p:txBody>
          <a:bodyPr>
            <a:noAutofit/>
          </a:bodyPr>
          <a:lstStyle/>
          <a:p>
            <a:r>
              <a:rPr lang="en-US" sz="4500" dirty="0">
                <a:latin typeface="Gotham Medium" pitchFamily="50" charset="0"/>
                <a:cs typeface="Gotham Medium" pitchFamily="50" charset="0"/>
              </a:rPr>
              <a:t>Leaving Nazareth, Jesus went and lived in Capernaum, which was by the lake in the area of Zebulun and Naphtali—to fulfill what was said through the prophet Isaiah:</a:t>
            </a: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4:12-14</a:t>
            </a:r>
          </a:p>
        </p:txBody>
      </p:sp>
    </p:spTree>
    <p:extLst>
      <p:ext uri="{BB962C8B-B14F-4D97-AF65-F5344CB8AC3E}">
        <p14:creationId xmlns:p14="http://schemas.microsoft.com/office/powerpoint/2010/main" val="419798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950259" y="4777284"/>
            <a:ext cx="10614212" cy="1154672"/>
          </a:xfrm>
        </p:spPr>
        <p:txBody>
          <a:bodyPr>
            <a:noAutofit/>
          </a:bodyPr>
          <a:lstStyle/>
          <a:p>
            <a:r>
              <a:rPr lang="en-US" sz="4500" dirty="0">
                <a:latin typeface="Gotham Medium" pitchFamily="50" charset="0"/>
                <a:cs typeface="Gotham Medium" pitchFamily="50" charset="0"/>
              </a:rPr>
              <a:t>40 Days Of Prayer &amp; The Psalms</a:t>
            </a:r>
            <a:br>
              <a:rPr lang="en-US" sz="4500" dirty="0">
                <a:latin typeface="Gotham Medium" pitchFamily="50" charset="0"/>
                <a:cs typeface="Gotham Medium" pitchFamily="50" charset="0"/>
              </a:rPr>
            </a:br>
            <a:r>
              <a:rPr lang="en-US" sz="4500" dirty="0">
                <a:latin typeface="Gotham Medium" pitchFamily="50" charset="0"/>
                <a:cs typeface="Gotham Medium" pitchFamily="50" charset="0"/>
              </a:rPr>
              <a:t>For What You Are Going Through</a:t>
            </a:r>
            <a:br>
              <a:rPr lang="en-US" sz="4500" dirty="0">
                <a:latin typeface="Gotham Medium" pitchFamily="50" charset="0"/>
                <a:cs typeface="Gotham Medium" pitchFamily="50" charset="0"/>
              </a:rPr>
            </a:br>
            <a:br>
              <a:rPr lang="en-US" sz="4500" dirty="0">
                <a:latin typeface="Gotham Medium" pitchFamily="50" charset="0"/>
                <a:cs typeface="Gotham Medium" pitchFamily="50" charset="0"/>
              </a:rPr>
            </a:br>
            <a:r>
              <a:rPr lang="en-US" sz="4500" dirty="0">
                <a:latin typeface="Gotham Medium" pitchFamily="50" charset="0"/>
                <a:cs typeface="Gotham Medium" pitchFamily="50" charset="0"/>
              </a:rPr>
              <a:t>Monday-Saturday</a:t>
            </a:r>
            <a:br>
              <a:rPr lang="en-US" sz="4500" dirty="0">
                <a:latin typeface="Gotham Medium" pitchFamily="50" charset="0"/>
                <a:cs typeface="Gotham Medium" pitchFamily="50" charset="0"/>
              </a:rPr>
            </a:br>
            <a:r>
              <a:rPr lang="en-US" sz="4500" dirty="0">
                <a:latin typeface="Gotham Medium" pitchFamily="50" charset="0"/>
                <a:cs typeface="Gotham Medium" pitchFamily="50" charset="0"/>
              </a:rPr>
              <a:t>Prayer Online 8a, 12p, 7p</a:t>
            </a:r>
            <a:br>
              <a:rPr lang="en-US" sz="4500" dirty="0">
                <a:latin typeface="Gotham Medium" pitchFamily="50" charset="0"/>
                <a:cs typeface="Gotham Medium" pitchFamily="50" charset="0"/>
              </a:rPr>
            </a:br>
            <a:r>
              <a:rPr lang="en-US" sz="4500" dirty="0">
                <a:solidFill>
                  <a:srgbClr val="C00000"/>
                </a:solidFill>
                <a:latin typeface="Gotham Medium" pitchFamily="50" charset="0"/>
                <a:cs typeface="Gotham Medium" pitchFamily="50" charset="0"/>
              </a:rPr>
              <a:t>Feb 17 to March 27</a:t>
            </a:r>
          </a:p>
        </p:txBody>
      </p:sp>
      <p:sp>
        <p:nvSpPr>
          <p:cNvPr id="3" name="Title 1">
            <a:extLst>
              <a:ext uri="{FF2B5EF4-FFF2-40B4-BE49-F238E27FC236}">
                <a16:creationId xmlns:a16="http://schemas.microsoft.com/office/drawing/2014/main" id="{70C59398-B4DF-46E4-AA66-91895117414A}"/>
              </a:ext>
            </a:extLst>
          </p:cNvPr>
          <p:cNvSpPr txBox="1">
            <a:spLocks/>
          </p:cNvSpPr>
          <p:nvPr/>
        </p:nvSpPr>
        <p:spPr>
          <a:xfrm>
            <a:off x="788894" y="917368"/>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Gotham Black" pitchFamily="50" charset="0"/>
                <a:cs typeface="Gotham Medium" pitchFamily="50" charset="0"/>
              </a:rPr>
              <a:t>Jesus Cares!</a:t>
            </a:r>
          </a:p>
        </p:txBody>
      </p:sp>
    </p:spTree>
    <p:extLst>
      <p:ext uri="{BB962C8B-B14F-4D97-AF65-F5344CB8AC3E}">
        <p14:creationId xmlns:p14="http://schemas.microsoft.com/office/powerpoint/2010/main" val="165945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1112520" y="1903045"/>
            <a:ext cx="10149840" cy="115467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0" dirty="0">
                <a:latin typeface="Gotham Black" pitchFamily="50" charset="0"/>
                <a:cs typeface="Gotham Medium" pitchFamily="50" charset="0"/>
              </a:rPr>
              <a:t>Follow Jesus</a:t>
            </a:r>
          </a:p>
          <a:p>
            <a:r>
              <a:rPr lang="en-US" sz="7500" dirty="0">
                <a:solidFill>
                  <a:schemeClr val="accent4">
                    <a:lumMod val="75000"/>
                  </a:schemeClr>
                </a:solidFill>
                <a:latin typeface="Gotham Black" pitchFamily="50" charset="0"/>
                <a:cs typeface="Gotham Medium" pitchFamily="50" charset="0"/>
              </a:rPr>
              <a:t>and be transformed!</a:t>
            </a:r>
          </a:p>
        </p:txBody>
      </p:sp>
      <p:sp>
        <p:nvSpPr>
          <p:cNvPr id="4" name="TextBox 3">
            <a:extLst>
              <a:ext uri="{FF2B5EF4-FFF2-40B4-BE49-F238E27FC236}">
                <a16:creationId xmlns:a16="http://schemas.microsoft.com/office/drawing/2014/main" id="{5C2DDA55-8A30-45A6-928B-F2CE1522B3EE}"/>
              </a:ext>
            </a:extLst>
          </p:cNvPr>
          <p:cNvSpPr txBox="1"/>
          <p:nvPr/>
        </p:nvSpPr>
        <p:spPr>
          <a:xfrm>
            <a:off x="3139440" y="4954955"/>
            <a:ext cx="6096000" cy="1708160"/>
          </a:xfrm>
          <a:prstGeom prst="rect">
            <a:avLst/>
          </a:prstGeom>
          <a:noFill/>
        </p:spPr>
        <p:txBody>
          <a:bodyPr wrap="square">
            <a:spAutoFit/>
          </a:bodyPr>
          <a:lstStyle/>
          <a:p>
            <a:pPr algn="ctr"/>
            <a:r>
              <a:rPr lang="en-US" sz="3500" dirty="0">
                <a:solidFill>
                  <a:schemeClr val="tx1">
                    <a:lumMod val="75000"/>
                    <a:lumOff val="25000"/>
                  </a:schemeClr>
                </a:solidFill>
                <a:latin typeface="Gotham Medium" pitchFamily="50" charset="0"/>
                <a:cs typeface="Gotham Medium" pitchFamily="50" charset="0"/>
              </a:rPr>
              <a:t>Come, follow Me. </a:t>
            </a:r>
          </a:p>
          <a:p>
            <a:pPr algn="ctr"/>
            <a:r>
              <a:rPr lang="en-US" sz="3500" dirty="0">
                <a:solidFill>
                  <a:schemeClr val="tx1">
                    <a:lumMod val="75000"/>
                    <a:lumOff val="25000"/>
                  </a:schemeClr>
                </a:solidFill>
                <a:latin typeface="Gotham Medium" pitchFamily="50" charset="0"/>
                <a:cs typeface="Gotham Medium" pitchFamily="50" charset="0"/>
              </a:rPr>
              <a:t>And I will make you fishers of men.</a:t>
            </a:r>
          </a:p>
        </p:txBody>
      </p:sp>
    </p:spTree>
    <p:extLst>
      <p:ext uri="{BB962C8B-B14F-4D97-AF65-F5344CB8AC3E}">
        <p14:creationId xmlns:p14="http://schemas.microsoft.com/office/powerpoint/2010/main" val="22607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1112520" y="2103120"/>
            <a:ext cx="10149840" cy="115467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To closely and completely come after someone in full surrender</a:t>
            </a:r>
          </a:p>
        </p:txBody>
      </p:sp>
      <p:sp>
        <p:nvSpPr>
          <p:cNvPr id="4" name="TextBox 3">
            <a:extLst>
              <a:ext uri="{FF2B5EF4-FFF2-40B4-BE49-F238E27FC236}">
                <a16:creationId xmlns:a16="http://schemas.microsoft.com/office/drawing/2014/main" id="{5C2DDA55-8A30-45A6-928B-F2CE1522B3EE}"/>
              </a:ext>
            </a:extLst>
          </p:cNvPr>
          <p:cNvSpPr txBox="1"/>
          <p:nvPr/>
        </p:nvSpPr>
        <p:spPr>
          <a:xfrm>
            <a:off x="3139440" y="4954955"/>
            <a:ext cx="6096000" cy="1708160"/>
          </a:xfrm>
          <a:prstGeom prst="rect">
            <a:avLst/>
          </a:prstGeom>
          <a:noFill/>
        </p:spPr>
        <p:txBody>
          <a:bodyPr wrap="square">
            <a:spAutoFit/>
          </a:bodyPr>
          <a:lstStyle/>
          <a:p>
            <a:pPr algn="ctr"/>
            <a:r>
              <a:rPr lang="en-US" sz="3500" dirty="0">
                <a:solidFill>
                  <a:schemeClr val="tx1">
                    <a:lumMod val="75000"/>
                    <a:lumOff val="25000"/>
                  </a:schemeClr>
                </a:solidFill>
                <a:latin typeface="Gotham Medium" pitchFamily="50" charset="0"/>
                <a:cs typeface="Gotham Medium" pitchFamily="50" charset="0"/>
              </a:rPr>
              <a:t>Come, </a:t>
            </a:r>
            <a:r>
              <a:rPr lang="en-US" sz="3500" u="sng" dirty="0">
                <a:solidFill>
                  <a:schemeClr val="tx1">
                    <a:lumMod val="75000"/>
                    <a:lumOff val="25000"/>
                  </a:schemeClr>
                </a:solidFill>
                <a:latin typeface="Gotham Medium" pitchFamily="50" charset="0"/>
                <a:cs typeface="Gotham Medium" pitchFamily="50" charset="0"/>
              </a:rPr>
              <a:t>follow</a:t>
            </a:r>
            <a:r>
              <a:rPr lang="en-US" sz="3500" dirty="0">
                <a:solidFill>
                  <a:schemeClr val="tx1">
                    <a:lumMod val="75000"/>
                    <a:lumOff val="25000"/>
                  </a:schemeClr>
                </a:solidFill>
                <a:latin typeface="Gotham Medium" pitchFamily="50" charset="0"/>
                <a:cs typeface="Gotham Medium" pitchFamily="50" charset="0"/>
              </a:rPr>
              <a:t> Me. </a:t>
            </a:r>
          </a:p>
          <a:p>
            <a:pPr algn="ctr"/>
            <a:r>
              <a:rPr lang="en-US" sz="3500" dirty="0">
                <a:solidFill>
                  <a:schemeClr val="tx1">
                    <a:lumMod val="75000"/>
                    <a:lumOff val="25000"/>
                  </a:schemeClr>
                </a:solidFill>
                <a:latin typeface="Gotham Medium" pitchFamily="50" charset="0"/>
                <a:cs typeface="Gotham Medium" pitchFamily="50" charset="0"/>
              </a:rPr>
              <a:t>And I will make you fishers of men.</a:t>
            </a:r>
          </a:p>
        </p:txBody>
      </p:sp>
    </p:spTree>
    <p:extLst>
      <p:ext uri="{BB962C8B-B14F-4D97-AF65-F5344CB8AC3E}">
        <p14:creationId xmlns:p14="http://schemas.microsoft.com/office/powerpoint/2010/main" val="85359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5367619" y="1719431"/>
            <a:ext cx="7476565" cy="4571112"/>
          </a:xfrm>
        </p:spPr>
        <p:txBody>
          <a:bodyPr>
            <a:noAutofit/>
          </a:bodyPr>
          <a:lstStyle/>
          <a:p>
            <a:pPr algn="l"/>
            <a:r>
              <a:rPr lang="en-US" sz="4500" dirty="0">
                <a:latin typeface="Gotham Medium" pitchFamily="50" charset="0"/>
                <a:cs typeface="Gotham Medium" pitchFamily="50" charset="0"/>
              </a:rPr>
              <a:t>Be with Jesus	</a:t>
            </a:r>
            <a:r>
              <a:rPr lang="en-US" sz="3000" dirty="0">
                <a:latin typeface="Gotham Medium" pitchFamily="50" charset="0"/>
                <a:cs typeface="Gotham Medium" pitchFamily="50" charset="0"/>
              </a:rPr>
              <a:t>(2/14)</a:t>
            </a:r>
            <a:br>
              <a:rPr lang="en-US" sz="4500" dirty="0">
                <a:latin typeface="Gotham Medium" pitchFamily="50" charset="0"/>
                <a:cs typeface="Gotham Medium" pitchFamily="50" charset="0"/>
              </a:rPr>
            </a:br>
            <a:r>
              <a:rPr lang="en-US" sz="4500" dirty="0">
                <a:latin typeface="Gotham Medium" pitchFamily="50" charset="0"/>
                <a:cs typeface="Gotham Medium" pitchFamily="50" charset="0"/>
              </a:rPr>
              <a:t>Listen  			</a:t>
            </a:r>
            <a:r>
              <a:rPr kumimoji="0" lang="en-US" sz="3000" b="0" i="0" u="none" strike="noStrike" kern="1200" cap="none" spc="0" normalizeH="0" baseline="0" noProof="0" dirty="0">
                <a:ln>
                  <a:noFill/>
                </a:ln>
                <a:solidFill>
                  <a:prstClr val="black"/>
                </a:solidFill>
                <a:effectLst/>
                <a:uLnTx/>
                <a:uFillTx/>
                <a:latin typeface="Gotham Medium" pitchFamily="50" charset="0"/>
                <a:ea typeface="+mj-ea"/>
                <a:cs typeface="Gotham Medium" pitchFamily="50" charset="0"/>
              </a:rPr>
              <a:t>(2/21)</a:t>
            </a:r>
            <a:br>
              <a:rPr kumimoji="0" lang="en-US" sz="4500" b="0" i="0" u="none" strike="noStrike" kern="1200" cap="none" spc="0" normalizeH="0" baseline="0" noProof="0" dirty="0">
                <a:ln>
                  <a:noFill/>
                </a:ln>
                <a:solidFill>
                  <a:prstClr val="black"/>
                </a:solidFill>
                <a:effectLst/>
                <a:uLnTx/>
                <a:uFillTx/>
                <a:latin typeface="Gotham Medium" pitchFamily="50" charset="0"/>
                <a:ea typeface="+mj-ea"/>
                <a:cs typeface="Gotham Medium" pitchFamily="50" charset="0"/>
              </a:rPr>
            </a:br>
            <a:r>
              <a:rPr lang="en-US" sz="4500" dirty="0">
                <a:latin typeface="Gotham Medium" pitchFamily="50" charset="0"/>
                <a:cs typeface="Gotham Medium" pitchFamily="50" charset="0"/>
              </a:rPr>
              <a:t>Heal  				</a:t>
            </a:r>
            <a:r>
              <a:rPr lang="en-US" sz="3000" dirty="0">
                <a:latin typeface="Gotham Medium" pitchFamily="50" charset="0"/>
                <a:cs typeface="Gotham Medium" pitchFamily="50" charset="0"/>
              </a:rPr>
              <a:t>(2/28)</a:t>
            </a:r>
            <a:br>
              <a:rPr lang="en-US" sz="3000" dirty="0">
                <a:latin typeface="Gotham Medium" pitchFamily="50" charset="0"/>
                <a:cs typeface="Gotham Medium" pitchFamily="50" charset="0"/>
              </a:rPr>
            </a:br>
            <a:r>
              <a:rPr lang="en-US" sz="4500" dirty="0">
                <a:latin typeface="Gotham Medium" pitchFamily="50" charset="0"/>
                <a:cs typeface="Gotham Medium" pitchFamily="50" charset="0"/>
              </a:rPr>
              <a:t>Influence  		</a:t>
            </a:r>
            <a:r>
              <a:rPr lang="en-US" sz="3000" dirty="0">
                <a:latin typeface="Gotham Medium" pitchFamily="50" charset="0"/>
                <a:cs typeface="Gotham Medium" pitchFamily="50" charset="0"/>
              </a:rPr>
              <a:t>(3/7)</a:t>
            </a:r>
            <a:br>
              <a:rPr lang="en-US" sz="3000" dirty="0">
                <a:latin typeface="Gotham Medium" pitchFamily="50" charset="0"/>
                <a:cs typeface="Gotham Medium" pitchFamily="50" charset="0"/>
              </a:rPr>
            </a:br>
            <a:r>
              <a:rPr lang="en-US" sz="4500" dirty="0">
                <a:latin typeface="Gotham Medium" pitchFamily="50" charset="0"/>
                <a:cs typeface="Gotham Medium" pitchFamily="50" charset="0"/>
              </a:rPr>
              <a:t>Love  				</a:t>
            </a:r>
            <a:r>
              <a:rPr lang="en-US" sz="3000" dirty="0">
                <a:latin typeface="Gotham Medium" pitchFamily="50" charset="0"/>
                <a:cs typeface="Gotham Medium" pitchFamily="50" charset="0"/>
              </a:rPr>
              <a:t>(3/14)</a:t>
            </a:r>
            <a:br>
              <a:rPr lang="en-US" sz="3000" dirty="0">
                <a:latin typeface="Gotham Medium" pitchFamily="50" charset="0"/>
                <a:cs typeface="Gotham Medium" pitchFamily="50" charset="0"/>
              </a:rPr>
            </a:br>
            <a:r>
              <a:rPr lang="en-US" sz="4500" dirty="0">
                <a:latin typeface="Gotham Medium" pitchFamily="50" charset="0"/>
                <a:cs typeface="Gotham Medium" pitchFamily="50" charset="0"/>
              </a:rPr>
              <a:t>Pray  				</a:t>
            </a:r>
            <a:r>
              <a:rPr lang="en-US" sz="3000" dirty="0">
                <a:latin typeface="Gotham Medium" pitchFamily="50" charset="0"/>
                <a:cs typeface="Gotham Medium" pitchFamily="50" charset="0"/>
              </a:rPr>
              <a:t>(3/21)</a:t>
            </a:r>
            <a:br>
              <a:rPr lang="en-US" sz="3000" dirty="0">
                <a:latin typeface="Gotham Medium" pitchFamily="50" charset="0"/>
                <a:cs typeface="Gotham Medium" pitchFamily="50" charset="0"/>
              </a:rPr>
            </a:br>
            <a:r>
              <a:rPr lang="en-US" sz="4500" dirty="0">
                <a:latin typeface="Gotham Medium" pitchFamily="50" charset="0"/>
                <a:cs typeface="Gotham Medium" pitchFamily="50" charset="0"/>
              </a:rPr>
              <a:t>Manage  			</a:t>
            </a:r>
            <a:r>
              <a:rPr lang="en-US" sz="3000" dirty="0">
                <a:latin typeface="Gotham Medium" pitchFamily="50" charset="0"/>
                <a:cs typeface="Gotham Medium" pitchFamily="50" charset="0"/>
              </a:rPr>
              <a:t>(3/28)</a:t>
            </a:r>
          </a:p>
        </p:txBody>
      </p:sp>
      <p:sp>
        <p:nvSpPr>
          <p:cNvPr id="3" name="Title 1">
            <a:extLst>
              <a:ext uri="{FF2B5EF4-FFF2-40B4-BE49-F238E27FC236}">
                <a16:creationId xmlns:a16="http://schemas.microsoft.com/office/drawing/2014/main" id="{03C1B205-CA0F-48DC-86D5-CA37BB95AC93}"/>
              </a:ext>
            </a:extLst>
          </p:cNvPr>
          <p:cNvSpPr txBox="1">
            <a:spLocks/>
          </p:cNvSpPr>
          <p:nvPr/>
        </p:nvSpPr>
        <p:spPr>
          <a:xfrm>
            <a:off x="5367619" y="558412"/>
            <a:ext cx="6150386"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500" dirty="0">
                <a:latin typeface="Gotham Black" pitchFamily="50" charset="0"/>
                <a:cs typeface="Gotham Medium" pitchFamily="50" charset="0"/>
              </a:rPr>
              <a:t>Learn to:</a:t>
            </a:r>
          </a:p>
        </p:txBody>
      </p:sp>
      <p:pic>
        <p:nvPicPr>
          <p:cNvPr id="5" name="Picture 4" descr="Logo&#10;&#10;Description automatically generated with medium confidence">
            <a:extLst>
              <a:ext uri="{FF2B5EF4-FFF2-40B4-BE49-F238E27FC236}">
                <a16:creationId xmlns:a16="http://schemas.microsoft.com/office/drawing/2014/main" id="{850C7C73-B1AE-4350-BF55-F4070A7F2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7" y="558412"/>
            <a:ext cx="3747248" cy="5782790"/>
          </a:xfrm>
          <a:prstGeom prst="rect">
            <a:avLst/>
          </a:prstGeom>
        </p:spPr>
      </p:pic>
    </p:spTree>
    <p:extLst>
      <p:ext uri="{BB962C8B-B14F-4D97-AF65-F5344CB8AC3E}">
        <p14:creationId xmlns:p14="http://schemas.microsoft.com/office/powerpoint/2010/main" val="382905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5504330" y="1567031"/>
            <a:ext cx="7476565" cy="4571112"/>
          </a:xfrm>
        </p:spPr>
        <p:txBody>
          <a:bodyPr>
            <a:noAutofit/>
          </a:bodyPr>
          <a:lstStyle/>
          <a:p>
            <a:pPr marL="0" marR="0" algn="l">
              <a:spcBef>
                <a:spcPts val="0"/>
              </a:spcBef>
              <a:spcAft>
                <a:spcPts val="0"/>
              </a:spcAft>
            </a:pPr>
            <a:r>
              <a:rPr lang="en-US" sz="4500" dirty="0">
                <a:effectLst/>
                <a:latin typeface="Calibri" panose="020F0502020204030204" pitchFamily="34" charset="0"/>
                <a:ea typeface="Calibri" panose="020F0502020204030204" pitchFamily="34" charset="0"/>
              </a:rPr>
              <a:t>Men’s Study</a:t>
            </a:r>
            <a:br>
              <a:rPr lang="en-US" sz="4500" dirty="0">
                <a:effectLst/>
                <a:latin typeface="Calibri" panose="020F0502020204030204" pitchFamily="34" charset="0"/>
                <a:ea typeface="Calibri" panose="020F0502020204030204" pitchFamily="34" charset="0"/>
              </a:rPr>
            </a:br>
            <a:r>
              <a:rPr lang="en-US" sz="4500" dirty="0">
                <a:effectLst/>
                <a:latin typeface="Calibri" panose="020F0502020204030204" pitchFamily="34" charset="0"/>
                <a:ea typeface="Calibri" panose="020F0502020204030204" pitchFamily="34" charset="0"/>
              </a:rPr>
              <a:t>Tuesday 6AM, In-person.</a:t>
            </a:r>
            <a:br>
              <a:rPr lang="en-US" sz="4500" dirty="0">
                <a:effectLst/>
                <a:latin typeface="Calibri" panose="020F0502020204030204" pitchFamily="34" charset="0"/>
                <a:ea typeface="Calibri" panose="020F0502020204030204" pitchFamily="34" charset="0"/>
              </a:rPr>
            </a:br>
            <a:r>
              <a:rPr lang="en-US" sz="4500" dirty="0">
                <a:effectLst/>
                <a:latin typeface="Calibri" panose="020F0502020204030204" pitchFamily="34" charset="0"/>
                <a:ea typeface="Calibri" panose="020F0502020204030204" pitchFamily="34" charset="0"/>
              </a:rPr>
              <a:t>(begins Feb. </a:t>
            </a:r>
            <a:r>
              <a:rPr lang="en-US" sz="4500" dirty="0">
                <a:latin typeface="Calibri" panose="020F0502020204030204" pitchFamily="34" charset="0"/>
                <a:ea typeface="Calibri" panose="020F0502020204030204" pitchFamily="34" charset="0"/>
              </a:rPr>
              <a:t>9</a:t>
            </a:r>
            <a:r>
              <a:rPr lang="en-US" sz="4500" baseline="30000" dirty="0">
                <a:latin typeface="Calibri" panose="020F0502020204030204" pitchFamily="34" charset="0"/>
                <a:ea typeface="Calibri" panose="020F0502020204030204" pitchFamily="34" charset="0"/>
              </a:rPr>
              <a:t>th</a:t>
            </a:r>
            <a:r>
              <a:rPr lang="en-US" sz="4500" dirty="0">
                <a:latin typeface="Calibri" panose="020F0502020204030204" pitchFamily="34" charset="0"/>
                <a:ea typeface="Calibri" panose="020F0502020204030204" pitchFamily="34" charset="0"/>
              </a:rPr>
              <a:t>)</a:t>
            </a:r>
            <a:br>
              <a:rPr lang="en-US" sz="4500" dirty="0">
                <a:effectLst/>
                <a:latin typeface="Calibri" panose="020F0502020204030204" pitchFamily="34" charset="0"/>
                <a:ea typeface="Calibri" panose="020F0502020204030204" pitchFamily="34" charset="0"/>
              </a:rPr>
            </a:br>
            <a:r>
              <a:rPr lang="en-US" sz="4500" dirty="0">
                <a:effectLst/>
                <a:latin typeface="Calibri" panose="020F0502020204030204" pitchFamily="34" charset="0"/>
                <a:ea typeface="Calibri" panose="020F0502020204030204" pitchFamily="34" charset="0"/>
              </a:rPr>
              <a:t> </a:t>
            </a:r>
            <a:br>
              <a:rPr lang="en-US" sz="4500" dirty="0">
                <a:effectLst/>
                <a:latin typeface="Calibri" panose="020F0502020204030204" pitchFamily="34" charset="0"/>
                <a:ea typeface="Calibri" panose="020F0502020204030204" pitchFamily="34" charset="0"/>
              </a:rPr>
            </a:br>
            <a:r>
              <a:rPr lang="en-US" sz="4500" dirty="0">
                <a:effectLst/>
                <a:latin typeface="Calibri" panose="020F0502020204030204" pitchFamily="34" charset="0"/>
                <a:ea typeface="Calibri" panose="020F0502020204030204" pitchFamily="34" charset="0"/>
              </a:rPr>
              <a:t>Women’s Study</a:t>
            </a:r>
            <a:br>
              <a:rPr lang="en-US" sz="4500" dirty="0">
                <a:effectLst/>
                <a:latin typeface="Calibri" panose="020F0502020204030204" pitchFamily="34" charset="0"/>
                <a:ea typeface="Calibri" panose="020F0502020204030204" pitchFamily="34" charset="0"/>
              </a:rPr>
            </a:br>
            <a:r>
              <a:rPr lang="en-US" sz="4500" dirty="0">
                <a:effectLst/>
                <a:latin typeface="Calibri" panose="020F0502020204030204" pitchFamily="34" charset="0"/>
                <a:ea typeface="Calibri" panose="020F0502020204030204" pitchFamily="34" charset="0"/>
              </a:rPr>
              <a:t>Tuesday 6:30PM, Zoom </a:t>
            </a:r>
            <a:br>
              <a:rPr lang="en-US" sz="4500" dirty="0">
                <a:effectLst/>
                <a:latin typeface="Calibri" panose="020F0502020204030204" pitchFamily="34" charset="0"/>
                <a:ea typeface="Calibri" panose="020F0502020204030204" pitchFamily="34" charset="0"/>
              </a:rPr>
            </a:br>
            <a:r>
              <a:rPr lang="en-US" sz="4500" dirty="0">
                <a:effectLst/>
                <a:latin typeface="Calibri" panose="020F0502020204030204" pitchFamily="34" charset="0"/>
                <a:ea typeface="Calibri" panose="020F0502020204030204" pitchFamily="34" charset="0"/>
              </a:rPr>
              <a:t>(begins Feb. 16</a:t>
            </a:r>
            <a:r>
              <a:rPr lang="en-US" sz="4500" baseline="30000" dirty="0">
                <a:effectLst/>
                <a:latin typeface="Calibri" panose="020F0502020204030204" pitchFamily="34" charset="0"/>
                <a:ea typeface="Calibri" panose="020F0502020204030204" pitchFamily="34" charset="0"/>
              </a:rPr>
              <a:t>th</a:t>
            </a:r>
            <a:r>
              <a:rPr lang="en-US" sz="4500" dirty="0">
                <a:effectLst/>
                <a:latin typeface="Calibri" panose="020F0502020204030204" pitchFamily="34" charset="0"/>
                <a:ea typeface="Calibri" panose="020F0502020204030204" pitchFamily="34" charset="0"/>
              </a:rPr>
              <a:t>)</a:t>
            </a:r>
          </a:p>
        </p:txBody>
      </p:sp>
      <p:sp>
        <p:nvSpPr>
          <p:cNvPr id="3" name="Title 1">
            <a:extLst>
              <a:ext uri="{FF2B5EF4-FFF2-40B4-BE49-F238E27FC236}">
                <a16:creationId xmlns:a16="http://schemas.microsoft.com/office/drawing/2014/main" id="{03C1B205-CA0F-48DC-86D5-CA37BB95AC93}"/>
              </a:ext>
            </a:extLst>
          </p:cNvPr>
          <p:cNvSpPr txBox="1">
            <a:spLocks/>
          </p:cNvSpPr>
          <p:nvPr/>
        </p:nvSpPr>
        <p:spPr>
          <a:xfrm>
            <a:off x="5504330" y="244728"/>
            <a:ext cx="6150386"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dirty="0">
                <a:latin typeface="Gotham Black" pitchFamily="50" charset="0"/>
                <a:cs typeface="Gotham Medium" pitchFamily="50" charset="0"/>
              </a:rPr>
              <a:t>Small Groups</a:t>
            </a:r>
          </a:p>
        </p:txBody>
      </p:sp>
      <p:pic>
        <p:nvPicPr>
          <p:cNvPr id="5" name="Picture 4" descr="Logo&#10;&#10;Description automatically generated with medium confidence">
            <a:extLst>
              <a:ext uri="{FF2B5EF4-FFF2-40B4-BE49-F238E27FC236}">
                <a16:creationId xmlns:a16="http://schemas.microsoft.com/office/drawing/2014/main" id="{850C7C73-B1AE-4350-BF55-F4070A7F2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7" y="558412"/>
            <a:ext cx="3747248" cy="5782790"/>
          </a:xfrm>
          <a:prstGeom prst="rect">
            <a:avLst/>
          </a:prstGeom>
        </p:spPr>
      </p:pic>
    </p:spTree>
    <p:extLst>
      <p:ext uri="{BB962C8B-B14F-4D97-AF65-F5344CB8AC3E}">
        <p14:creationId xmlns:p14="http://schemas.microsoft.com/office/powerpoint/2010/main" val="4518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1021080" y="1574800"/>
            <a:ext cx="10149840" cy="115467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0" dirty="0">
                <a:latin typeface="Gotham Black" pitchFamily="50" charset="0"/>
                <a:cs typeface="Gotham Medium" pitchFamily="50" charset="0"/>
              </a:rPr>
              <a:t>Fish for Jesus</a:t>
            </a:r>
          </a:p>
          <a:p>
            <a:r>
              <a:rPr lang="en-US" sz="7500" dirty="0">
                <a:solidFill>
                  <a:schemeClr val="accent6">
                    <a:lumMod val="75000"/>
                  </a:schemeClr>
                </a:solidFill>
                <a:latin typeface="Gotham Black" pitchFamily="50" charset="0"/>
                <a:cs typeface="Gotham Medium" pitchFamily="50" charset="0"/>
              </a:rPr>
              <a:t>and be fulfilled!</a:t>
            </a:r>
          </a:p>
        </p:txBody>
      </p:sp>
      <p:sp>
        <p:nvSpPr>
          <p:cNvPr id="4" name="TextBox 3">
            <a:extLst>
              <a:ext uri="{FF2B5EF4-FFF2-40B4-BE49-F238E27FC236}">
                <a16:creationId xmlns:a16="http://schemas.microsoft.com/office/drawing/2014/main" id="{5C2DDA55-8A30-45A6-928B-F2CE1522B3EE}"/>
              </a:ext>
            </a:extLst>
          </p:cNvPr>
          <p:cNvSpPr txBox="1"/>
          <p:nvPr/>
        </p:nvSpPr>
        <p:spPr>
          <a:xfrm>
            <a:off x="3139440" y="4954955"/>
            <a:ext cx="6096000" cy="1708160"/>
          </a:xfrm>
          <a:prstGeom prst="rect">
            <a:avLst/>
          </a:prstGeom>
          <a:noFill/>
        </p:spPr>
        <p:txBody>
          <a:bodyPr wrap="square">
            <a:spAutoFit/>
          </a:bodyPr>
          <a:lstStyle/>
          <a:p>
            <a:pPr algn="ctr"/>
            <a:r>
              <a:rPr lang="en-US" sz="3500" dirty="0">
                <a:solidFill>
                  <a:schemeClr val="tx1">
                    <a:lumMod val="75000"/>
                    <a:lumOff val="25000"/>
                  </a:schemeClr>
                </a:solidFill>
                <a:latin typeface="Gotham Medium" pitchFamily="50" charset="0"/>
                <a:cs typeface="Gotham Medium" pitchFamily="50" charset="0"/>
              </a:rPr>
              <a:t>Come, follow Me. </a:t>
            </a:r>
          </a:p>
          <a:p>
            <a:pPr algn="ctr"/>
            <a:r>
              <a:rPr lang="en-US" sz="3500" dirty="0">
                <a:solidFill>
                  <a:schemeClr val="tx1">
                    <a:lumMod val="75000"/>
                    <a:lumOff val="25000"/>
                  </a:schemeClr>
                </a:solidFill>
                <a:latin typeface="Gotham Medium" pitchFamily="50" charset="0"/>
                <a:cs typeface="Gotham Medium" pitchFamily="50" charset="0"/>
              </a:rPr>
              <a:t>And I will make you </a:t>
            </a:r>
            <a:r>
              <a:rPr lang="en-US" sz="3500" u="sng" dirty="0">
                <a:solidFill>
                  <a:schemeClr val="tx1">
                    <a:lumMod val="75000"/>
                    <a:lumOff val="25000"/>
                  </a:schemeClr>
                </a:solidFill>
                <a:latin typeface="Gotham Medium" pitchFamily="50" charset="0"/>
                <a:cs typeface="Gotham Medium" pitchFamily="50" charset="0"/>
              </a:rPr>
              <a:t>fish</a:t>
            </a:r>
            <a:r>
              <a:rPr lang="en-US" sz="3500" dirty="0">
                <a:solidFill>
                  <a:schemeClr val="tx1">
                    <a:lumMod val="75000"/>
                    <a:lumOff val="25000"/>
                  </a:schemeClr>
                </a:solidFill>
                <a:latin typeface="Gotham Medium" pitchFamily="50" charset="0"/>
                <a:cs typeface="Gotham Medium" pitchFamily="50" charset="0"/>
              </a:rPr>
              <a:t>ers of men.</a:t>
            </a:r>
          </a:p>
        </p:txBody>
      </p:sp>
    </p:spTree>
    <p:extLst>
      <p:ext uri="{BB962C8B-B14F-4D97-AF65-F5344CB8AC3E}">
        <p14:creationId xmlns:p14="http://schemas.microsoft.com/office/powerpoint/2010/main" val="229545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591671" y="3931024"/>
            <a:ext cx="11026588" cy="1154672"/>
          </a:xfrm>
        </p:spPr>
        <p:txBody>
          <a:bodyPr>
            <a:noAutofit/>
          </a:bodyPr>
          <a:lstStyle/>
          <a:p>
            <a:r>
              <a:rPr lang="en-US" sz="4400" dirty="0">
                <a:latin typeface="Gotham Medium" pitchFamily="50" charset="0"/>
                <a:cs typeface="Gotham Medium" pitchFamily="50" charset="0"/>
              </a:rPr>
              <a:t>As Jesus was walking along, he saw a man named Matthew sitting at his tax collector’s booth. “Follow me and be my disciple,” Jesus said to him. So Matthew got up and followed him. Later, </a:t>
            </a:r>
            <a:r>
              <a:rPr lang="en-US" sz="4400" dirty="0">
                <a:solidFill>
                  <a:schemeClr val="accent6">
                    <a:lumMod val="75000"/>
                  </a:schemeClr>
                </a:solidFill>
                <a:latin typeface="Gotham Medium" pitchFamily="50" charset="0"/>
                <a:cs typeface="Gotham Medium" pitchFamily="50" charset="0"/>
              </a:rPr>
              <a:t>Matthew invited </a:t>
            </a:r>
            <a:r>
              <a:rPr lang="en-US" sz="4400" dirty="0">
                <a:latin typeface="Gotham Medium" pitchFamily="50" charset="0"/>
                <a:cs typeface="Gotham Medium" pitchFamily="50" charset="0"/>
              </a:rPr>
              <a:t>Jesus and his disciples to his home as dinner guests, </a:t>
            </a:r>
          </a:p>
        </p:txBody>
      </p:sp>
      <p:sp>
        <p:nvSpPr>
          <p:cNvPr id="3" name="Title 1">
            <a:extLst>
              <a:ext uri="{FF2B5EF4-FFF2-40B4-BE49-F238E27FC236}">
                <a16:creationId xmlns:a16="http://schemas.microsoft.com/office/drawing/2014/main" id="{03C1B205-CA0F-48DC-86D5-CA37BB95AC93}"/>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9:9</a:t>
            </a:r>
          </a:p>
        </p:txBody>
      </p:sp>
    </p:spTree>
    <p:extLst>
      <p:ext uri="{BB962C8B-B14F-4D97-AF65-F5344CB8AC3E}">
        <p14:creationId xmlns:p14="http://schemas.microsoft.com/office/powerpoint/2010/main" val="415230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555811" y="3769659"/>
            <a:ext cx="11080377" cy="1154672"/>
          </a:xfrm>
        </p:spPr>
        <p:txBody>
          <a:bodyPr>
            <a:noAutofit/>
          </a:bodyPr>
          <a:lstStyle/>
          <a:p>
            <a:r>
              <a:rPr lang="en-US" sz="4400" dirty="0">
                <a:latin typeface="Gotham Medium" pitchFamily="50" charset="0"/>
                <a:cs typeface="Gotham Medium" pitchFamily="50" charset="0"/>
              </a:rPr>
              <a:t>along with many tax collectors and other disreputable sinners. But when the Pharisees saw this, they asked his disciples, “Why does your teacher eat with such sinners?” When Jesus heard this, he said, “Healthy people don’t need a doctor—sick people do.” </a:t>
            </a:r>
          </a:p>
        </p:txBody>
      </p:sp>
      <p:sp>
        <p:nvSpPr>
          <p:cNvPr id="3" name="Title 1">
            <a:extLst>
              <a:ext uri="{FF2B5EF4-FFF2-40B4-BE49-F238E27FC236}">
                <a16:creationId xmlns:a16="http://schemas.microsoft.com/office/drawing/2014/main" id="{03C1B205-CA0F-48DC-86D5-CA37BB95AC93}"/>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9:10-11</a:t>
            </a:r>
          </a:p>
        </p:txBody>
      </p:sp>
    </p:spTree>
    <p:extLst>
      <p:ext uri="{BB962C8B-B14F-4D97-AF65-F5344CB8AC3E}">
        <p14:creationId xmlns:p14="http://schemas.microsoft.com/office/powerpoint/2010/main" val="141439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658009" y="3351904"/>
            <a:ext cx="11080377" cy="1154672"/>
          </a:xfrm>
        </p:spPr>
        <p:txBody>
          <a:bodyPr>
            <a:noAutofit/>
          </a:bodyPr>
          <a:lstStyle/>
          <a:p>
            <a:r>
              <a:rPr lang="en-US" sz="4400" dirty="0">
                <a:latin typeface="Gotham Medium" pitchFamily="50" charset="0"/>
                <a:cs typeface="Gotham Medium" pitchFamily="50" charset="0"/>
              </a:rPr>
              <a:t>Then He added, “Now go and learn the meaning of this Scripture: ‘I want you to show mercy, not offer sacrifices.’ For I have come to call not those who think they are righteous, but those who know they are sinners.” </a:t>
            </a:r>
          </a:p>
        </p:txBody>
      </p:sp>
      <p:sp>
        <p:nvSpPr>
          <p:cNvPr id="3" name="Title 1">
            <a:extLst>
              <a:ext uri="{FF2B5EF4-FFF2-40B4-BE49-F238E27FC236}">
                <a16:creationId xmlns:a16="http://schemas.microsoft.com/office/drawing/2014/main" id="{03C1B205-CA0F-48DC-86D5-CA37BB95AC93}"/>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9:12</a:t>
            </a:r>
          </a:p>
        </p:txBody>
      </p:sp>
    </p:spTree>
    <p:extLst>
      <p:ext uri="{BB962C8B-B14F-4D97-AF65-F5344CB8AC3E}">
        <p14:creationId xmlns:p14="http://schemas.microsoft.com/office/powerpoint/2010/main" val="2926662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968188" y="2480823"/>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000" dirty="0">
              <a:latin typeface="Gotham Medium" pitchFamily="50" charset="0"/>
              <a:cs typeface="Gotham Medium" pitchFamily="50" charset="0"/>
            </a:endParaRPr>
          </a:p>
          <a:p>
            <a:r>
              <a:rPr lang="en-US" sz="5000" dirty="0">
                <a:latin typeface="Gotham Medium" pitchFamily="50" charset="0"/>
                <a:cs typeface="Gotham Medium" pitchFamily="50" charset="0"/>
              </a:rPr>
              <a:t>This week’s question:</a:t>
            </a:r>
          </a:p>
          <a:p>
            <a:endParaRPr lang="en-US" sz="5000" dirty="0">
              <a:latin typeface="Gotham Black" pitchFamily="50" charset="0"/>
              <a:cs typeface="Gotham Medium" pitchFamily="50" charset="0"/>
            </a:endParaRPr>
          </a:p>
          <a:p>
            <a:r>
              <a:rPr lang="en-US" sz="5000" dirty="0">
                <a:latin typeface="Gotham Black" pitchFamily="50" charset="0"/>
                <a:cs typeface="Gotham Medium" pitchFamily="50" charset="0"/>
              </a:rPr>
              <a:t>Who am I following right now?</a:t>
            </a:r>
          </a:p>
        </p:txBody>
      </p:sp>
    </p:spTree>
    <p:extLst>
      <p:ext uri="{BB962C8B-B14F-4D97-AF65-F5344CB8AC3E}">
        <p14:creationId xmlns:p14="http://schemas.microsoft.com/office/powerpoint/2010/main" val="208032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788894" y="4007803"/>
            <a:ext cx="10614212" cy="1154672"/>
          </a:xfrm>
        </p:spPr>
        <p:txBody>
          <a:bodyPr>
            <a:noAutofit/>
          </a:bodyPr>
          <a:lstStyle/>
          <a:p>
            <a:r>
              <a:rPr lang="en-US" sz="4500" dirty="0">
                <a:latin typeface="Gotham Medium" pitchFamily="50" charset="0"/>
                <a:cs typeface="Gotham Medium" pitchFamily="50" charset="0"/>
              </a:rPr>
              <a:t>“Land of Zebulun and land of Naphtali, the way to the sea, along the Jordan, Galilee of the Gentiles— the people living in darkness have seen a great light; on those living in the land of the shadow of death a light has dawned.”</a:t>
            </a:r>
          </a:p>
        </p:txBody>
      </p:sp>
      <p:sp>
        <p:nvSpPr>
          <p:cNvPr id="3" name="Title 1">
            <a:extLst>
              <a:ext uri="{FF2B5EF4-FFF2-40B4-BE49-F238E27FC236}">
                <a16:creationId xmlns:a16="http://schemas.microsoft.com/office/drawing/2014/main" id="{7CB9FE78-9838-496B-9BB4-FE3238DF8CB8}"/>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4:15-16</a:t>
            </a:r>
          </a:p>
        </p:txBody>
      </p:sp>
    </p:spTree>
    <p:extLst>
      <p:ext uri="{BB962C8B-B14F-4D97-AF65-F5344CB8AC3E}">
        <p14:creationId xmlns:p14="http://schemas.microsoft.com/office/powerpoint/2010/main" val="1650078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968188" y="2480823"/>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000" dirty="0">
              <a:latin typeface="Gotham Medium" pitchFamily="50" charset="0"/>
              <a:cs typeface="Gotham Medium" pitchFamily="50" charset="0"/>
            </a:endParaRPr>
          </a:p>
          <a:p>
            <a:r>
              <a:rPr lang="en-US" sz="5000" dirty="0">
                <a:latin typeface="Gotham Medium" pitchFamily="50" charset="0"/>
                <a:cs typeface="Gotham Medium" pitchFamily="50" charset="0"/>
              </a:rPr>
              <a:t>This week’s action:</a:t>
            </a:r>
          </a:p>
          <a:p>
            <a:endParaRPr lang="en-US" sz="5000" dirty="0">
              <a:latin typeface="Gotham Black" pitchFamily="50" charset="0"/>
              <a:cs typeface="Gotham Medium" pitchFamily="50" charset="0"/>
            </a:endParaRPr>
          </a:p>
          <a:p>
            <a:r>
              <a:rPr lang="en-US" sz="5000" dirty="0">
                <a:latin typeface="Gotham Black" pitchFamily="50" charset="0"/>
                <a:cs typeface="Gotham Medium" pitchFamily="50" charset="0"/>
              </a:rPr>
              <a:t>#GetUp</a:t>
            </a:r>
          </a:p>
          <a:p>
            <a:r>
              <a:rPr lang="en-US" sz="4000" dirty="0">
                <a:latin typeface="Gotham Medium" pitchFamily="50" charset="0"/>
                <a:cs typeface="Gotham Medium" pitchFamily="50" charset="0"/>
              </a:rPr>
              <a:t>(and change what you are doing)</a:t>
            </a:r>
          </a:p>
        </p:txBody>
      </p:sp>
    </p:spTree>
    <p:extLst>
      <p:ext uri="{BB962C8B-B14F-4D97-AF65-F5344CB8AC3E}">
        <p14:creationId xmlns:p14="http://schemas.microsoft.com/office/powerpoint/2010/main" val="73735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668169" y="4601584"/>
            <a:ext cx="11080377" cy="1154672"/>
          </a:xfrm>
        </p:spPr>
        <p:txBody>
          <a:bodyPr>
            <a:noAutofit/>
          </a:bodyPr>
          <a:lstStyle/>
          <a:p>
            <a:r>
              <a:rPr lang="en-US" sz="4400" dirty="0">
                <a:latin typeface="Gotham Medium" pitchFamily="50" charset="0"/>
                <a:cs typeface="Gotham Medium" pitchFamily="50" charset="0"/>
              </a:rPr>
              <a:t>Dear Heavenly Father, </a:t>
            </a:r>
            <a:br>
              <a:rPr lang="en-US" sz="4400" dirty="0">
                <a:latin typeface="Gotham Medium" pitchFamily="50" charset="0"/>
                <a:cs typeface="Gotham Medium" pitchFamily="50" charset="0"/>
              </a:rPr>
            </a:br>
            <a:r>
              <a:rPr lang="en-US" sz="4400" dirty="0">
                <a:latin typeface="Gotham Medium" pitchFamily="50" charset="0"/>
                <a:cs typeface="Gotham Medium" pitchFamily="50" charset="0"/>
              </a:rPr>
              <a:t>I want to become a follower of Jesus.</a:t>
            </a:r>
            <a:br>
              <a:rPr lang="en-US" sz="4400" dirty="0">
                <a:latin typeface="Gotham Medium" pitchFamily="50" charset="0"/>
                <a:cs typeface="Gotham Medium" pitchFamily="50" charset="0"/>
              </a:rPr>
            </a:br>
            <a:r>
              <a:rPr lang="en-US" sz="4400" dirty="0">
                <a:latin typeface="Gotham Medium" pitchFamily="50" charset="0"/>
                <a:cs typeface="Gotham Medium" pitchFamily="50" charset="0"/>
              </a:rPr>
              <a:t>I receive Jesus into my life. I believe He came to pay the price for my sin on the Cross. Please forgive me for living life my own way. I turn away from that life and I turn to follow Jesus from this day forward with Your help. Amen.</a:t>
            </a:r>
          </a:p>
        </p:txBody>
      </p:sp>
    </p:spTree>
    <p:extLst>
      <p:ext uri="{BB962C8B-B14F-4D97-AF65-F5344CB8AC3E}">
        <p14:creationId xmlns:p14="http://schemas.microsoft.com/office/powerpoint/2010/main" val="31125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788894" y="3429000"/>
            <a:ext cx="10614212" cy="1154672"/>
          </a:xfrm>
        </p:spPr>
        <p:txBody>
          <a:bodyPr>
            <a:noAutofit/>
          </a:bodyPr>
          <a:lstStyle/>
          <a:p>
            <a:r>
              <a:rPr lang="en-US" sz="4500" dirty="0">
                <a:latin typeface="Gotham Medium" pitchFamily="50" charset="0"/>
                <a:cs typeface="Gotham Medium" pitchFamily="50" charset="0"/>
              </a:rPr>
              <a:t>From that time on Jesus began to preach, “Repent, for the kingdom of heaven is near.” As Jesus was walking beside the Sea of Galilee, he saw two brothers, Simon called Peter and his brother Andrew. </a:t>
            </a:r>
          </a:p>
        </p:txBody>
      </p:sp>
      <p:sp>
        <p:nvSpPr>
          <p:cNvPr id="3" name="Title 1">
            <a:extLst>
              <a:ext uri="{FF2B5EF4-FFF2-40B4-BE49-F238E27FC236}">
                <a16:creationId xmlns:a16="http://schemas.microsoft.com/office/drawing/2014/main" id="{03C1B205-CA0F-48DC-86D5-CA37BB95AC93}"/>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4:17-18</a:t>
            </a:r>
          </a:p>
        </p:txBody>
      </p:sp>
    </p:spTree>
    <p:extLst>
      <p:ext uri="{BB962C8B-B14F-4D97-AF65-F5344CB8AC3E}">
        <p14:creationId xmlns:p14="http://schemas.microsoft.com/office/powerpoint/2010/main" val="336356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788894" y="4007803"/>
            <a:ext cx="10614212" cy="1154672"/>
          </a:xfrm>
        </p:spPr>
        <p:txBody>
          <a:bodyPr>
            <a:noAutofit/>
          </a:bodyPr>
          <a:lstStyle/>
          <a:p>
            <a:r>
              <a:rPr lang="en-US" sz="4500" dirty="0">
                <a:latin typeface="Gotham Medium" pitchFamily="50" charset="0"/>
                <a:cs typeface="Gotham Medium" pitchFamily="50" charset="0"/>
              </a:rPr>
              <a:t>They were casting a net into the lake, for they were fishermen. “Come, follow me,” Jesus said, “and I will make you fishers of men.” At once they left their nets and followed him.</a:t>
            </a:r>
            <a:br>
              <a:rPr lang="en-US" sz="4500" dirty="0">
                <a:latin typeface="Gotham Medium" pitchFamily="50" charset="0"/>
                <a:cs typeface="Gotham Medium" pitchFamily="50" charset="0"/>
              </a:rPr>
            </a:br>
            <a:endParaRPr lang="en-US" sz="4500" dirty="0">
              <a:latin typeface="Gotham Medium" pitchFamily="50" charset="0"/>
              <a:cs typeface="Gotham Medium" pitchFamily="50" charset="0"/>
            </a:endParaRPr>
          </a:p>
        </p:txBody>
      </p:sp>
      <p:sp>
        <p:nvSpPr>
          <p:cNvPr id="3" name="Title 1">
            <a:extLst>
              <a:ext uri="{FF2B5EF4-FFF2-40B4-BE49-F238E27FC236}">
                <a16:creationId xmlns:a16="http://schemas.microsoft.com/office/drawing/2014/main" id="{70C59398-B4DF-46E4-AA66-91895117414A}"/>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4:18-20</a:t>
            </a:r>
          </a:p>
        </p:txBody>
      </p:sp>
    </p:spTree>
    <p:extLst>
      <p:ext uri="{BB962C8B-B14F-4D97-AF65-F5344CB8AC3E}">
        <p14:creationId xmlns:p14="http://schemas.microsoft.com/office/powerpoint/2010/main" val="414158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1021080" y="1513840"/>
            <a:ext cx="10149840" cy="115467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7000" dirty="0">
                <a:solidFill>
                  <a:srgbClr val="C00000"/>
                </a:solidFill>
                <a:latin typeface="Gotham Black" pitchFamily="50" charset="0"/>
                <a:cs typeface="Gotham Medium" pitchFamily="50" charset="0"/>
              </a:rPr>
              <a:t>Come</a:t>
            </a:r>
            <a:r>
              <a:rPr lang="en-US" sz="7000" dirty="0">
                <a:solidFill>
                  <a:schemeClr val="tx1">
                    <a:lumMod val="75000"/>
                    <a:lumOff val="25000"/>
                  </a:schemeClr>
                </a:solidFill>
                <a:latin typeface="Gotham Black" pitchFamily="50" charset="0"/>
                <a:cs typeface="Gotham Medium" pitchFamily="50" charset="0"/>
              </a:rPr>
              <a:t>, </a:t>
            </a:r>
            <a:r>
              <a:rPr lang="en-US" sz="7000" dirty="0">
                <a:solidFill>
                  <a:schemeClr val="accent4">
                    <a:lumMod val="75000"/>
                  </a:schemeClr>
                </a:solidFill>
                <a:latin typeface="Gotham Black" pitchFamily="50" charset="0"/>
                <a:cs typeface="Gotham Medium" pitchFamily="50" charset="0"/>
              </a:rPr>
              <a:t>follow</a:t>
            </a:r>
            <a:r>
              <a:rPr lang="en-US" sz="7000" dirty="0">
                <a:solidFill>
                  <a:schemeClr val="tx1">
                    <a:lumMod val="75000"/>
                    <a:lumOff val="25000"/>
                  </a:schemeClr>
                </a:solidFill>
                <a:latin typeface="Gotham Black" pitchFamily="50" charset="0"/>
                <a:cs typeface="Gotham Medium" pitchFamily="50" charset="0"/>
              </a:rPr>
              <a:t> Me. </a:t>
            </a:r>
          </a:p>
          <a:p>
            <a:pPr algn="ctr"/>
            <a:r>
              <a:rPr lang="en-US" sz="7000" dirty="0">
                <a:solidFill>
                  <a:schemeClr val="tx1">
                    <a:lumMod val="75000"/>
                    <a:lumOff val="25000"/>
                  </a:schemeClr>
                </a:solidFill>
                <a:latin typeface="Gotham Black" pitchFamily="50" charset="0"/>
                <a:cs typeface="Gotham Medium" pitchFamily="50" charset="0"/>
              </a:rPr>
              <a:t>And I will make you</a:t>
            </a:r>
          </a:p>
          <a:p>
            <a:pPr algn="ctr"/>
            <a:r>
              <a:rPr lang="en-US" sz="7000" dirty="0">
                <a:solidFill>
                  <a:schemeClr val="accent6">
                    <a:lumMod val="75000"/>
                  </a:schemeClr>
                </a:solidFill>
                <a:latin typeface="Gotham Black" pitchFamily="50" charset="0"/>
                <a:cs typeface="Gotham Medium" pitchFamily="50" charset="0"/>
              </a:rPr>
              <a:t>fish</a:t>
            </a:r>
            <a:r>
              <a:rPr lang="en-US" sz="7000" dirty="0">
                <a:solidFill>
                  <a:schemeClr val="tx1">
                    <a:lumMod val="75000"/>
                    <a:lumOff val="25000"/>
                  </a:schemeClr>
                </a:solidFill>
                <a:latin typeface="Gotham Black" pitchFamily="50" charset="0"/>
                <a:cs typeface="Gotham Medium" pitchFamily="50" charset="0"/>
              </a:rPr>
              <a:t>ers of men.</a:t>
            </a:r>
          </a:p>
        </p:txBody>
      </p:sp>
      <p:sp>
        <p:nvSpPr>
          <p:cNvPr id="5" name="Title 1">
            <a:extLst>
              <a:ext uri="{FF2B5EF4-FFF2-40B4-BE49-F238E27FC236}">
                <a16:creationId xmlns:a16="http://schemas.microsoft.com/office/drawing/2014/main" id="{57537D8B-E987-41F9-9705-4FC75D4C4299}"/>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4:19</a:t>
            </a:r>
          </a:p>
        </p:txBody>
      </p:sp>
    </p:spTree>
    <p:extLst>
      <p:ext uri="{BB962C8B-B14F-4D97-AF65-F5344CB8AC3E}">
        <p14:creationId xmlns:p14="http://schemas.microsoft.com/office/powerpoint/2010/main" val="253980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1021080" y="1737360"/>
            <a:ext cx="10149840" cy="115467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0" dirty="0">
                <a:latin typeface="Gotham Black" pitchFamily="50" charset="0"/>
                <a:cs typeface="Gotham Medium" pitchFamily="50" charset="0"/>
              </a:rPr>
              <a:t>Come to Jesus</a:t>
            </a:r>
          </a:p>
          <a:p>
            <a:r>
              <a:rPr lang="en-US" sz="7500" dirty="0">
                <a:solidFill>
                  <a:srgbClr val="C00000"/>
                </a:solidFill>
                <a:latin typeface="Gotham Black" pitchFamily="50" charset="0"/>
                <a:cs typeface="Gotham Medium" pitchFamily="50" charset="0"/>
              </a:rPr>
              <a:t>and be healed!</a:t>
            </a:r>
          </a:p>
        </p:txBody>
      </p:sp>
      <p:sp>
        <p:nvSpPr>
          <p:cNvPr id="4" name="TextBox 3">
            <a:extLst>
              <a:ext uri="{FF2B5EF4-FFF2-40B4-BE49-F238E27FC236}">
                <a16:creationId xmlns:a16="http://schemas.microsoft.com/office/drawing/2014/main" id="{5C2DDA55-8A30-45A6-928B-F2CE1522B3EE}"/>
              </a:ext>
            </a:extLst>
          </p:cNvPr>
          <p:cNvSpPr txBox="1"/>
          <p:nvPr/>
        </p:nvSpPr>
        <p:spPr>
          <a:xfrm>
            <a:off x="3139440" y="4954955"/>
            <a:ext cx="6096000" cy="1708160"/>
          </a:xfrm>
          <a:prstGeom prst="rect">
            <a:avLst/>
          </a:prstGeom>
          <a:noFill/>
        </p:spPr>
        <p:txBody>
          <a:bodyPr wrap="square">
            <a:spAutoFit/>
          </a:bodyPr>
          <a:lstStyle/>
          <a:p>
            <a:pPr algn="ctr"/>
            <a:r>
              <a:rPr lang="en-US" sz="3500" dirty="0">
                <a:solidFill>
                  <a:schemeClr val="tx1">
                    <a:lumMod val="75000"/>
                    <a:lumOff val="25000"/>
                  </a:schemeClr>
                </a:solidFill>
                <a:latin typeface="Gotham Medium" pitchFamily="50" charset="0"/>
                <a:cs typeface="Gotham Medium" pitchFamily="50" charset="0"/>
              </a:rPr>
              <a:t>Come, follow Me. </a:t>
            </a:r>
          </a:p>
          <a:p>
            <a:pPr algn="ctr"/>
            <a:r>
              <a:rPr lang="en-US" sz="3500" dirty="0">
                <a:solidFill>
                  <a:schemeClr val="tx1">
                    <a:lumMod val="75000"/>
                    <a:lumOff val="25000"/>
                  </a:schemeClr>
                </a:solidFill>
                <a:latin typeface="Gotham Medium" pitchFamily="50" charset="0"/>
                <a:cs typeface="Gotham Medium" pitchFamily="50" charset="0"/>
              </a:rPr>
              <a:t>And I will make you fishers of men.</a:t>
            </a:r>
          </a:p>
        </p:txBody>
      </p:sp>
    </p:spTree>
    <p:extLst>
      <p:ext uri="{BB962C8B-B14F-4D97-AF65-F5344CB8AC3E}">
        <p14:creationId xmlns:p14="http://schemas.microsoft.com/office/powerpoint/2010/main" val="235994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788894" y="3245803"/>
            <a:ext cx="10614212" cy="1154672"/>
          </a:xfrm>
        </p:spPr>
        <p:txBody>
          <a:bodyPr>
            <a:noAutofit/>
          </a:bodyPr>
          <a:lstStyle/>
          <a:p>
            <a:r>
              <a:rPr lang="en-US" sz="4500" dirty="0">
                <a:latin typeface="Gotham Medium" pitchFamily="50" charset="0"/>
                <a:cs typeface="Gotham Medium" pitchFamily="50" charset="0"/>
              </a:rPr>
              <a:t>And great crowds </a:t>
            </a:r>
            <a:r>
              <a:rPr lang="en-US" sz="4500" dirty="0">
                <a:solidFill>
                  <a:srgbClr val="C00000"/>
                </a:solidFill>
                <a:latin typeface="Gotham Medium" pitchFamily="50" charset="0"/>
                <a:cs typeface="Gotham Medium" pitchFamily="50" charset="0"/>
              </a:rPr>
              <a:t>came to Jesus</a:t>
            </a:r>
            <a:r>
              <a:rPr lang="en-US" sz="4500" dirty="0">
                <a:latin typeface="Gotham Medium" pitchFamily="50" charset="0"/>
                <a:cs typeface="Gotham Medium" pitchFamily="50" charset="0"/>
              </a:rPr>
              <a:t>, bringing with them the lame, the blind, the crippled, the mute, and many others, and they put them at his feet, and he healed them.</a:t>
            </a:r>
          </a:p>
        </p:txBody>
      </p:sp>
      <p:sp>
        <p:nvSpPr>
          <p:cNvPr id="3" name="Title 1">
            <a:extLst>
              <a:ext uri="{FF2B5EF4-FFF2-40B4-BE49-F238E27FC236}">
                <a16:creationId xmlns:a16="http://schemas.microsoft.com/office/drawing/2014/main" id="{70C59398-B4DF-46E4-AA66-91895117414A}"/>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15:30</a:t>
            </a:r>
          </a:p>
        </p:txBody>
      </p:sp>
    </p:spTree>
    <p:extLst>
      <p:ext uri="{BB962C8B-B14F-4D97-AF65-F5344CB8AC3E}">
        <p14:creationId xmlns:p14="http://schemas.microsoft.com/office/powerpoint/2010/main" val="338104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788894" y="4007803"/>
            <a:ext cx="10614212" cy="1154672"/>
          </a:xfrm>
        </p:spPr>
        <p:txBody>
          <a:bodyPr>
            <a:noAutofit/>
          </a:bodyPr>
          <a:lstStyle/>
          <a:p>
            <a:r>
              <a:rPr lang="en-US" sz="4500" dirty="0">
                <a:latin typeface="Gotham Medium" pitchFamily="50" charset="0"/>
                <a:cs typeface="Gotham Medium" pitchFamily="50" charset="0"/>
              </a:rPr>
              <a:t>“When Jesus saw the crowds coming to him, </a:t>
            </a:r>
            <a:r>
              <a:rPr lang="en-US" sz="4500" dirty="0">
                <a:solidFill>
                  <a:srgbClr val="C00000"/>
                </a:solidFill>
                <a:latin typeface="Gotham Medium" pitchFamily="50" charset="0"/>
                <a:cs typeface="Gotham Medium" pitchFamily="50" charset="0"/>
              </a:rPr>
              <a:t>he had compassion on them</a:t>
            </a:r>
            <a:r>
              <a:rPr lang="en-US" sz="4500" dirty="0">
                <a:latin typeface="Gotham Medium" pitchFamily="50" charset="0"/>
                <a:cs typeface="Gotham Medium" pitchFamily="50" charset="0"/>
              </a:rPr>
              <a:t>, because they were harassed and helpless, like sheep without a shepherd. Then he said to his disciples, “The harvest is plentiful but the workers are few</a:t>
            </a:r>
          </a:p>
        </p:txBody>
      </p:sp>
      <p:sp>
        <p:nvSpPr>
          <p:cNvPr id="3" name="Title 1">
            <a:extLst>
              <a:ext uri="{FF2B5EF4-FFF2-40B4-BE49-F238E27FC236}">
                <a16:creationId xmlns:a16="http://schemas.microsoft.com/office/drawing/2014/main" id="{70C59398-B4DF-46E4-AA66-91895117414A}"/>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9:36-37</a:t>
            </a:r>
          </a:p>
        </p:txBody>
      </p:sp>
    </p:spTree>
    <p:extLst>
      <p:ext uri="{BB962C8B-B14F-4D97-AF65-F5344CB8AC3E}">
        <p14:creationId xmlns:p14="http://schemas.microsoft.com/office/powerpoint/2010/main" val="42069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914400" y="2591380"/>
            <a:ext cx="10614212" cy="1154672"/>
          </a:xfrm>
        </p:spPr>
        <p:txBody>
          <a:bodyPr>
            <a:noAutofit/>
          </a:bodyPr>
          <a:lstStyle/>
          <a:p>
            <a:r>
              <a:rPr lang="en-US" sz="4500" dirty="0">
                <a:latin typeface="Gotham Medium" pitchFamily="50" charset="0"/>
                <a:cs typeface="Gotham Medium" pitchFamily="50" charset="0"/>
              </a:rPr>
              <a:t>And the blind and the lame</a:t>
            </a:r>
            <a:br>
              <a:rPr lang="en-US" sz="4500" dirty="0">
                <a:latin typeface="Gotham Medium" pitchFamily="50" charset="0"/>
                <a:cs typeface="Gotham Medium" pitchFamily="50" charset="0"/>
              </a:rPr>
            </a:br>
            <a:r>
              <a:rPr lang="en-US" sz="4500" dirty="0">
                <a:latin typeface="Gotham Medium" pitchFamily="50" charset="0"/>
                <a:cs typeface="Gotham Medium" pitchFamily="50" charset="0"/>
              </a:rPr>
              <a:t> </a:t>
            </a:r>
            <a:r>
              <a:rPr lang="en-US" sz="4500" dirty="0">
                <a:solidFill>
                  <a:srgbClr val="C00000"/>
                </a:solidFill>
                <a:latin typeface="Gotham Medium" pitchFamily="50" charset="0"/>
                <a:cs typeface="Gotham Medium" pitchFamily="50" charset="0"/>
              </a:rPr>
              <a:t>came to Jesus</a:t>
            </a:r>
            <a:r>
              <a:rPr lang="en-US" sz="4500" dirty="0">
                <a:latin typeface="Gotham Medium" pitchFamily="50" charset="0"/>
                <a:cs typeface="Gotham Medium" pitchFamily="50" charset="0"/>
              </a:rPr>
              <a:t> in the temple,</a:t>
            </a:r>
            <a:br>
              <a:rPr lang="en-US" sz="4500" dirty="0">
                <a:latin typeface="Gotham Medium" pitchFamily="50" charset="0"/>
                <a:cs typeface="Gotham Medium" pitchFamily="50" charset="0"/>
              </a:rPr>
            </a:br>
            <a:r>
              <a:rPr lang="en-US" sz="4500" dirty="0">
                <a:latin typeface="Gotham Medium" pitchFamily="50" charset="0"/>
                <a:cs typeface="Gotham Medium" pitchFamily="50" charset="0"/>
              </a:rPr>
              <a:t>and he healed them</a:t>
            </a:r>
          </a:p>
        </p:txBody>
      </p:sp>
      <p:sp>
        <p:nvSpPr>
          <p:cNvPr id="3" name="Title 1">
            <a:extLst>
              <a:ext uri="{FF2B5EF4-FFF2-40B4-BE49-F238E27FC236}">
                <a16:creationId xmlns:a16="http://schemas.microsoft.com/office/drawing/2014/main" id="{70C59398-B4DF-46E4-AA66-91895117414A}"/>
              </a:ext>
            </a:extLst>
          </p:cNvPr>
          <p:cNvSpPr txBox="1">
            <a:spLocks/>
          </p:cNvSpPr>
          <p:nvPr/>
        </p:nvSpPr>
        <p:spPr>
          <a:xfrm>
            <a:off x="788894" y="5229104"/>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21:14</a:t>
            </a:r>
          </a:p>
        </p:txBody>
      </p:sp>
    </p:spTree>
    <p:extLst>
      <p:ext uri="{BB962C8B-B14F-4D97-AF65-F5344CB8AC3E}">
        <p14:creationId xmlns:p14="http://schemas.microsoft.com/office/powerpoint/2010/main" val="831352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776</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Gotham Black</vt:lpstr>
      <vt:lpstr>Gotham Medium</vt:lpstr>
      <vt:lpstr>Office Theme</vt:lpstr>
      <vt:lpstr>Leaving Nazareth, Jesus went and lived in Capernaum, which was by the lake in the area of Zebulun and Naphtali—to fulfill what was said through the prophet Isaiah:</vt:lpstr>
      <vt:lpstr>“Land of Zebulun and land of Naphtali, the way to the sea, along the Jordan, Galilee of the Gentiles— the people living in darkness have seen a great light; on those living in the land of the shadow of death a light has dawned.”</vt:lpstr>
      <vt:lpstr>From that time on Jesus began to preach, “Repent, for the kingdom of heaven is near.” As Jesus was walking beside the Sea of Galilee, he saw two brothers, Simon called Peter and his brother Andrew. </vt:lpstr>
      <vt:lpstr>They were casting a net into the lake, for they were fishermen. “Come, follow me,” Jesus said, “and I will make you fishers of men.” At once they left their nets and followed him. </vt:lpstr>
      <vt:lpstr>PowerPoint Presentation</vt:lpstr>
      <vt:lpstr>PowerPoint Presentation</vt:lpstr>
      <vt:lpstr>And great crowds came to Jesus, bringing with them the lame, the blind, the crippled, the mute, and many others, and they put them at his feet, and he healed them.</vt:lpstr>
      <vt:lpstr>“When Jesus saw the crowds coming to him, he had compassion on them, because they were harassed and helpless, like sheep without a shepherd. Then he said to his disciples, “The harvest is plentiful but the workers are few</vt:lpstr>
      <vt:lpstr>And the blind and the lame  came to Jesus in the temple, and he healed them</vt:lpstr>
      <vt:lpstr>40 Days Of Prayer &amp; The Psalms For What You Are Going Through  Monday-Saturday Prayer Online 8a, 12p, 7p Feb 17 to March 27</vt:lpstr>
      <vt:lpstr>PowerPoint Presentation</vt:lpstr>
      <vt:lpstr>PowerPoint Presentation</vt:lpstr>
      <vt:lpstr>Be with Jesus (2/14) Listen     (2/21) Heal      (2/28) Influence    (3/7) Love      (3/14) Pray      (3/21) Manage     (3/28)</vt:lpstr>
      <vt:lpstr>Men’s Study Tuesday 6AM, In-person. (begins Feb. 9th)   Women’s Study Tuesday 6:30PM, Zoom  (begins Feb. 16th)</vt:lpstr>
      <vt:lpstr>PowerPoint Presentation</vt:lpstr>
      <vt:lpstr>As Jesus was walking along, he saw a man named Matthew sitting at his tax collector’s booth. “Follow me and be my disciple,” Jesus said to him. So Matthew got up and followed him. Later, Matthew invited Jesus and his disciples to his home as dinner guests, </vt:lpstr>
      <vt:lpstr>along with many tax collectors and other disreputable sinners. But when the Pharisees saw this, they asked his disciples, “Why does your teacher eat with such sinners?” When Jesus heard this, he said, “Healthy people don’t need a doctor—sick people do.” </vt:lpstr>
      <vt:lpstr>Then He added, “Now go and learn the meaning of this Scripture: ‘I want you to show mercy, not offer sacrifices.’ For I have come to call not those who think they are righteous, but those who know they are sinners.” </vt:lpstr>
      <vt:lpstr>PowerPoint Presentation</vt:lpstr>
      <vt:lpstr>PowerPoint Presentation</vt:lpstr>
      <vt:lpstr>Dear Heavenly Father,  I want to become a follower of Jesus. I receive Jesus into my life. I believe He came to pay the price for my sin on the Cross. Please forgive me for living life my own way. I turn away from that life and I turn to follow Jesus from this day forward with Your help. Amen.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Nazareth, Jesus went and lived in Capernaum, which was by the lake in the area of Zebulun and Naphtali—to fulfill what was said through the prophet Isaiah:</dc:title>
  <dc:creator>Shawn Franco</dc:creator>
  <cp:lastModifiedBy>Shawn Franco</cp:lastModifiedBy>
  <cp:revision>19</cp:revision>
  <dcterms:created xsi:type="dcterms:W3CDTF">2021-02-04T14:47:30Z</dcterms:created>
  <dcterms:modified xsi:type="dcterms:W3CDTF">2021-02-06T18:02:13Z</dcterms:modified>
</cp:coreProperties>
</file>