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633" r:id="rId2"/>
    <p:sldId id="602" r:id="rId3"/>
    <p:sldId id="554" r:id="rId4"/>
    <p:sldId id="641" r:id="rId5"/>
    <p:sldId id="599" r:id="rId6"/>
    <p:sldId id="642" r:id="rId7"/>
    <p:sldId id="615" r:id="rId8"/>
    <p:sldId id="643" r:id="rId9"/>
    <p:sldId id="644" r:id="rId10"/>
    <p:sldId id="645" r:id="rId11"/>
    <p:sldId id="646" r:id="rId12"/>
    <p:sldId id="636" r:id="rId13"/>
    <p:sldId id="600" r:id="rId14"/>
    <p:sldId id="647" r:id="rId15"/>
    <p:sldId id="648" r:id="rId16"/>
    <p:sldId id="651" r:id="rId17"/>
    <p:sldId id="649" r:id="rId18"/>
    <p:sldId id="654" r:id="rId19"/>
    <p:sldId id="656" r:id="rId20"/>
    <p:sldId id="665" r:id="rId21"/>
    <p:sldId id="658" r:id="rId22"/>
    <p:sldId id="625" r:id="rId23"/>
    <p:sldId id="664" r:id="rId24"/>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73" autoAdjust="0"/>
    <p:restoredTop sz="66079" autoAdjust="0"/>
  </p:normalViewPr>
  <p:slideViewPr>
    <p:cSldViewPr snapToGrid="0" showGuides="1">
      <p:cViewPr>
        <p:scale>
          <a:sx n="20" d="100"/>
          <a:sy n="20" d="100"/>
        </p:scale>
        <p:origin x="532" y="4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388E5E26-0FB3-4D17-922E-794BE8D4A724}" type="datetimeFigureOut">
              <a:rPr lang="en-US" smtClean="0"/>
              <a:t>11/7/2020</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08480BB0-CDD8-41D6-B55B-F9544936F895}" type="slidenum">
              <a:rPr lang="en-US" smtClean="0"/>
              <a:t>‹#›</a:t>
            </a:fld>
            <a:endParaRPr lang="en-US"/>
          </a:p>
        </p:txBody>
      </p:sp>
    </p:spTree>
    <p:extLst>
      <p:ext uri="{BB962C8B-B14F-4D97-AF65-F5344CB8AC3E}">
        <p14:creationId xmlns:p14="http://schemas.microsoft.com/office/powerpoint/2010/main" val="227331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this week – seems like the nation is so divided it doesn’t know how to move forward.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today’s scripture -you could say America has a pretty lukewarm on its future. – it doesn’t know how to choose hot or cold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My biggest concern is not what political things will happen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My greatest concern is been the fear that is overwhelmed our nation and many of our hearts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People are in such fear about the who is elected, that other party, those people, their values, what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thye</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do,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people should have concerns -they should not live in a spirit of fear)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a:t>
            </a:fld>
            <a:endParaRPr lang="en-US"/>
          </a:p>
        </p:txBody>
      </p:sp>
    </p:spTree>
    <p:extLst>
      <p:ext uri="{BB962C8B-B14F-4D97-AF65-F5344CB8AC3E}">
        <p14:creationId xmlns:p14="http://schemas.microsoft.com/office/powerpoint/2010/main" val="154367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10</a:t>
            </a:fld>
            <a:endParaRPr lang="en-US"/>
          </a:p>
        </p:txBody>
      </p:sp>
    </p:spTree>
    <p:extLst>
      <p:ext uri="{BB962C8B-B14F-4D97-AF65-F5344CB8AC3E}">
        <p14:creationId xmlns:p14="http://schemas.microsoft.com/office/powerpoint/2010/main" val="263880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11</a:t>
            </a:fld>
            <a:endParaRPr lang="en-US"/>
          </a:p>
        </p:txBody>
      </p:sp>
    </p:spTree>
    <p:extLst>
      <p:ext uri="{BB962C8B-B14F-4D97-AF65-F5344CB8AC3E}">
        <p14:creationId xmlns:p14="http://schemas.microsoft.com/office/powerpoint/2010/main" val="4025166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12</a:t>
            </a:fld>
            <a:endParaRPr lang="en-US"/>
          </a:p>
        </p:txBody>
      </p:sp>
    </p:spTree>
    <p:extLst>
      <p:ext uri="{BB962C8B-B14F-4D97-AF65-F5344CB8AC3E}">
        <p14:creationId xmlns:p14="http://schemas.microsoft.com/office/powerpoint/2010/main" val="158028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13</a:t>
            </a:fld>
            <a:endParaRPr lang="en-US"/>
          </a:p>
        </p:txBody>
      </p:sp>
    </p:spTree>
    <p:extLst>
      <p:ext uri="{BB962C8B-B14F-4D97-AF65-F5344CB8AC3E}">
        <p14:creationId xmlns:p14="http://schemas.microsoft.com/office/powerpoint/2010/main" val="2389969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14</a:t>
            </a:fld>
            <a:endParaRPr lang="en-US"/>
          </a:p>
        </p:txBody>
      </p:sp>
    </p:spTree>
    <p:extLst>
      <p:ext uri="{BB962C8B-B14F-4D97-AF65-F5344CB8AC3E}">
        <p14:creationId xmlns:p14="http://schemas.microsoft.com/office/powerpoint/2010/main" val="851279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sz="1800" dirty="0"/>
              <a:t>He didn’t just create everything – he has defeated every enemy.</a:t>
            </a:r>
          </a:p>
          <a:p>
            <a:pPr marL="0" indent="0">
              <a:lnSpc>
                <a:spcPct val="100000"/>
              </a:lnSpc>
              <a:spcBef>
                <a:spcPts val="0"/>
              </a:spcBef>
              <a:buNone/>
            </a:pPr>
            <a:r>
              <a:rPr lang="en-US" sz="1800" dirty="0"/>
              <a:t>If he isn’t everything – then everything isn’t defeated in your life</a:t>
            </a:r>
          </a:p>
          <a:p>
            <a:pPr marL="0" indent="0">
              <a:lnSpc>
                <a:spcPct val="100000"/>
              </a:lnSpc>
              <a:spcBef>
                <a:spcPts val="0"/>
              </a:spcBef>
              <a:buNone/>
            </a:pPr>
            <a:endParaRPr lang="en-US" sz="1800" dirty="0"/>
          </a:p>
          <a:p>
            <a:pPr marL="0" indent="0">
              <a:lnSpc>
                <a:spcPct val="100000"/>
              </a:lnSpc>
              <a:spcBef>
                <a:spcPts val="0"/>
              </a:spcBef>
              <a:buNone/>
            </a:pPr>
            <a:r>
              <a:rPr lang="en-US" sz="1800" dirty="0"/>
              <a:t>If you live like he isn’t before all things</a:t>
            </a:r>
          </a:p>
          <a:p>
            <a:pPr marL="0" indent="0">
              <a:lnSpc>
                <a:spcPct val="100000"/>
              </a:lnSpc>
              <a:spcBef>
                <a:spcPts val="0"/>
              </a:spcBef>
              <a:buNone/>
            </a:pPr>
            <a:r>
              <a:rPr lang="en-US" sz="1800" dirty="0"/>
              <a:t>Than something that is front of him will fail you.</a:t>
            </a:r>
          </a:p>
          <a:p>
            <a:pPr marL="0" indent="0">
              <a:lnSpc>
                <a:spcPct val="100000"/>
              </a:lnSpc>
              <a:spcBef>
                <a:spcPts val="0"/>
              </a:spcBef>
              <a:buNone/>
            </a:pPr>
            <a:r>
              <a:rPr lang="en-US" sz="1800" dirty="0"/>
              <a:t>And you have a reason to fear</a:t>
            </a:r>
          </a:p>
        </p:txBody>
      </p:sp>
      <p:sp>
        <p:nvSpPr>
          <p:cNvPr id="4" name="Slide Number Placeholder 3"/>
          <p:cNvSpPr>
            <a:spLocks noGrp="1"/>
          </p:cNvSpPr>
          <p:nvPr>
            <p:ph type="sldNum" sz="quarter" idx="5"/>
          </p:nvPr>
        </p:nvSpPr>
        <p:spPr/>
        <p:txBody>
          <a:bodyPr/>
          <a:lstStyle/>
          <a:p>
            <a:fld id="{08480BB0-CDD8-41D6-B55B-F9544936F895}" type="slidenum">
              <a:rPr lang="en-US" smtClean="0"/>
              <a:t>15</a:t>
            </a:fld>
            <a:endParaRPr lang="en-US"/>
          </a:p>
        </p:txBody>
      </p:sp>
    </p:spTree>
    <p:extLst>
      <p:ext uri="{BB962C8B-B14F-4D97-AF65-F5344CB8AC3E}">
        <p14:creationId xmlns:p14="http://schemas.microsoft.com/office/powerpoint/2010/main" val="62464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reason Jesus is on the outside – is because they are so full of themselves there is no room for him inside the church or their lives.</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16</a:t>
            </a:fld>
            <a:endParaRPr lang="en-US"/>
          </a:p>
        </p:txBody>
      </p:sp>
    </p:spTree>
    <p:extLst>
      <p:ext uri="{BB962C8B-B14F-4D97-AF65-F5344CB8AC3E}">
        <p14:creationId xmlns:p14="http://schemas.microsoft.com/office/powerpoint/2010/main" val="1428275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17</a:t>
            </a:fld>
            <a:endParaRPr lang="en-US"/>
          </a:p>
        </p:txBody>
      </p:sp>
    </p:spTree>
    <p:extLst>
      <p:ext uri="{BB962C8B-B14F-4D97-AF65-F5344CB8AC3E}">
        <p14:creationId xmlns:p14="http://schemas.microsoft.com/office/powerpoint/2010/main" val="165841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18</a:t>
            </a:fld>
            <a:endParaRPr lang="en-US"/>
          </a:p>
        </p:txBody>
      </p:sp>
    </p:spTree>
    <p:extLst>
      <p:ext uri="{BB962C8B-B14F-4D97-AF65-F5344CB8AC3E}">
        <p14:creationId xmlns:p14="http://schemas.microsoft.com/office/powerpoint/2010/main" val="3901561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19</a:t>
            </a:fld>
            <a:endParaRPr lang="en-US"/>
          </a:p>
        </p:txBody>
      </p:sp>
    </p:spTree>
    <p:extLst>
      <p:ext uri="{BB962C8B-B14F-4D97-AF65-F5344CB8AC3E}">
        <p14:creationId xmlns:p14="http://schemas.microsoft.com/office/powerpoint/2010/main" val="115681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the years – my greatest concern for people I care about is not suffering with pain – its people overwhelmed and suffering with fear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People can get through pain -with faith, hope and love</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a:t>
            </a:fld>
            <a:endParaRPr lang="en-US"/>
          </a:p>
        </p:txBody>
      </p:sp>
    </p:spTree>
    <p:extLst>
      <p:ext uri="{BB962C8B-B14F-4D97-AF65-F5344CB8AC3E}">
        <p14:creationId xmlns:p14="http://schemas.microsoft.com/office/powerpoint/2010/main" val="2261334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20</a:t>
            </a:fld>
            <a:endParaRPr lang="en-US"/>
          </a:p>
        </p:txBody>
      </p:sp>
    </p:spTree>
    <p:extLst>
      <p:ext uri="{BB962C8B-B14F-4D97-AF65-F5344CB8AC3E}">
        <p14:creationId xmlns:p14="http://schemas.microsoft.com/office/powerpoint/2010/main" val="2980437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21</a:t>
            </a:fld>
            <a:endParaRPr lang="en-US"/>
          </a:p>
        </p:txBody>
      </p:sp>
    </p:spTree>
    <p:extLst>
      <p:ext uri="{BB962C8B-B14F-4D97-AF65-F5344CB8AC3E}">
        <p14:creationId xmlns:p14="http://schemas.microsoft.com/office/powerpoint/2010/main" val="509780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One Another –Open Door </a:t>
            </a:r>
            <a:r>
              <a:rPr lang="en-US" dirty="0" err="1"/>
              <a:t>infront</a:t>
            </a:r>
            <a:r>
              <a:rPr lang="en-US" dirty="0"/>
              <a:t> of you</a:t>
            </a:r>
          </a:p>
          <a:p>
            <a:r>
              <a:rPr lang="en-US" dirty="0"/>
              <a:t>NOTHING WILL OVERWHELM YOU</a:t>
            </a:r>
          </a:p>
          <a:p>
            <a:endParaRPr lang="en-US" dirty="0"/>
          </a:p>
          <a:p>
            <a:r>
              <a:rPr lang="en-US" dirty="0"/>
              <a:t>This week – the most eternally important decision</a:t>
            </a:r>
          </a:p>
          <a:p>
            <a:r>
              <a:rPr lang="en-US" dirty="0"/>
              <a:t>The choice you make that effects your future the most</a:t>
            </a:r>
          </a:p>
          <a:p>
            <a:r>
              <a:rPr lang="en-US" b="1" dirty="0"/>
              <a:t>Is not who holds a government office –its who holds your heart</a:t>
            </a:r>
          </a:p>
          <a:p>
            <a:endParaRPr lang="en-US" dirty="0"/>
          </a:p>
          <a:p>
            <a:r>
              <a:rPr lang="en-US" dirty="0"/>
              <a:t>Forgive as you have been forgiven.</a:t>
            </a:r>
          </a:p>
          <a:p>
            <a:r>
              <a:rPr lang="en-US" dirty="0"/>
              <a:t>Don’t live for another name or </a:t>
            </a:r>
            <a:r>
              <a:rPr lang="en-US" dirty="0" err="1"/>
              <a:t>lable</a:t>
            </a:r>
            <a:endParaRPr lang="en-US" dirty="0"/>
          </a:p>
          <a:p>
            <a:r>
              <a:rPr lang="en-US" dirty="0"/>
              <a:t>Endure and be patient as Jesus is enduring and patient with you.</a:t>
            </a:r>
          </a:p>
          <a:p>
            <a:endParaRPr lang="en-US" dirty="0"/>
          </a:p>
          <a:p>
            <a:r>
              <a:rPr lang="en-US" dirty="0"/>
              <a:t>COMMUNION – HE overcame for us</a:t>
            </a:r>
          </a:p>
          <a:p>
            <a:endParaRPr lang="en-US" dirty="0"/>
          </a:p>
          <a:p>
            <a:r>
              <a:rPr lang="en-US" dirty="0"/>
              <a:t>In a moment – take that together</a:t>
            </a:r>
          </a:p>
        </p:txBody>
      </p:sp>
      <p:sp>
        <p:nvSpPr>
          <p:cNvPr id="4" name="Slide Number Placeholder 3"/>
          <p:cNvSpPr>
            <a:spLocks noGrp="1"/>
          </p:cNvSpPr>
          <p:nvPr>
            <p:ph type="sldNum" sz="quarter" idx="5"/>
          </p:nvPr>
        </p:nvSpPr>
        <p:spPr/>
        <p:txBody>
          <a:bodyPr/>
          <a:lstStyle/>
          <a:p>
            <a:fld id="{08480BB0-CDD8-41D6-B55B-F9544936F895}" type="slidenum">
              <a:rPr lang="en-US" smtClean="0"/>
              <a:t>22</a:t>
            </a:fld>
            <a:endParaRPr lang="en-US"/>
          </a:p>
        </p:txBody>
      </p:sp>
    </p:spTree>
    <p:extLst>
      <p:ext uri="{BB962C8B-B14F-4D97-AF65-F5344CB8AC3E}">
        <p14:creationId xmlns:p14="http://schemas.microsoft.com/office/powerpoint/2010/main" val="3182323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23</a:t>
            </a:fld>
            <a:endParaRPr lang="en-US"/>
          </a:p>
        </p:txBody>
      </p:sp>
    </p:spTree>
    <p:extLst>
      <p:ext uri="{BB962C8B-B14F-4D97-AF65-F5344CB8AC3E}">
        <p14:creationId xmlns:p14="http://schemas.microsoft.com/office/powerpoint/2010/main" val="158724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fear is the opposite of faith, it’s the opposite of love, it’s the opposite of fear.</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Fear is the absence of the three the way darkness is the absence of light.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Fear sentences you to a dark, tortured life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if there is anything Jesus is supposed rescues us -its from fear.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yet – I see so many Christians just as fearful as the world right now.</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today we finish our series on the seven churches of revelation.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this last church has the worst rebuke from Jesus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is the church that will be the most overwhelmed by fear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it has believed the three basic lies of Satan.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three lies will cause you to live in fear and be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torutrued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manipulated by it all of your life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3</a:t>
            </a:fld>
            <a:endParaRPr lang="en-US"/>
          </a:p>
        </p:txBody>
      </p:sp>
    </p:spTree>
    <p:extLst>
      <p:ext uri="{BB962C8B-B14F-4D97-AF65-F5344CB8AC3E}">
        <p14:creationId xmlns:p14="http://schemas.microsoft.com/office/powerpoint/2010/main" val="336671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Wherever you believe a lie, you are a slave to fear.</a:t>
            </a:r>
          </a:p>
          <a:p>
            <a:r>
              <a:rPr lang="en-US" dirty="0"/>
              <a:t>{anywhere: in your marriage, your dating life, your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Jesus sets us free,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satan</a:t>
            </a:r>
            <a:r>
              <a:rPr lang="en-US" sz="1800" dirty="0">
                <a:effectLst/>
                <a:latin typeface="Calibri" panose="020F0502020204030204" pitchFamily="34" charset="0"/>
                <a:ea typeface="Calibri" panose="020F0502020204030204" pitchFamily="34" charset="0"/>
                <a:cs typeface="Times New Roman" panose="02020603050405020304" pitchFamily="18" charset="0"/>
              </a:rPr>
              <a:t> enslaves us with lies</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4</a:t>
            </a:fld>
            <a:endParaRPr lang="en-US"/>
          </a:p>
        </p:txBody>
      </p:sp>
    </p:spTree>
    <p:extLst>
      <p:ext uri="{BB962C8B-B14F-4D97-AF65-F5344CB8AC3E}">
        <p14:creationId xmlns:p14="http://schemas.microsoft.com/office/powerpoint/2010/main" val="180070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spcBef>
                <a:spcPts val="0"/>
              </a:spcBef>
              <a:spcAft>
                <a:spcPts val="0"/>
              </a:spcAf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Very rich city, center of banking – 45 miles away from Phila / earthquake in 62ad. They rebuilt the city with no help from Rome!</a:t>
            </a:r>
          </a:p>
          <a:p>
            <a:pPr marL="342900" marR="0" indent="-342900">
              <a:spcBef>
                <a:spcPts val="0"/>
              </a:spcBef>
              <a:spcAft>
                <a:spcPts val="0"/>
              </a:spcAf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Very resourceful – built in a place where water had to be pumped in about 5 miles away – interesting fact – the water – warm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Very educated – particularly in medicine – known for its eye salve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Very cultured – exported a famous black wool – in black was new black</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Very close to a city you know well – 10 miles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Colosse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(Colossians 4:10?)</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5</a:t>
            </a:fld>
            <a:endParaRPr lang="en-US"/>
          </a:p>
        </p:txBody>
      </p:sp>
    </p:spTree>
    <p:extLst>
      <p:ext uri="{BB962C8B-B14F-4D97-AF65-F5344CB8AC3E}">
        <p14:creationId xmlns:p14="http://schemas.microsoft.com/office/powerpoint/2010/main" val="255358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Colossians 4:16 Paul writes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this letter has been read to you, see that it is also read in </a:t>
            </a:r>
            <a:r>
              <a:rPr lang="en-US" sz="1200" dirty="0">
                <a:solidFill>
                  <a:srgbClr val="FFFF00"/>
                </a:solidFill>
              </a:rPr>
              <a:t>the church of the Laodiceans </a:t>
            </a:r>
            <a:r>
              <a:rPr lang="en-US" sz="1200" dirty="0"/>
              <a:t>and that you in turn read the letter from Laodicea.”</a:t>
            </a:r>
          </a:p>
          <a:p>
            <a:endParaRPr lang="en-US" dirty="0"/>
          </a:p>
          <a:p>
            <a:r>
              <a:rPr lang="en-US" dirty="0"/>
              <a:t>This is important as we will find out because they weren’t just close geographically –they were also close in a lie they both believed.</a:t>
            </a:r>
          </a:p>
        </p:txBody>
      </p:sp>
      <p:sp>
        <p:nvSpPr>
          <p:cNvPr id="4" name="Slide Number Placeholder 3"/>
          <p:cNvSpPr>
            <a:spLocks noGrp="1"/>
          </p:cNvSpPr>
          <p:nvPr>
            <p:ph type="sldNum" sz="quarter" idx="5"/>
          </p:nvPr>
        </p:nvSpPr>
        <p:spPr/>
        <p:txBody>
          <a:bodyPr/>
          <a:lstStyle/>
          <a:p>
            <a:fld id="{08480BB0-CDD8-41D6-B55B-F9544936F895}" type="slidenum">
              <a:rPr lang="en-US" smtClean="0"/>
              <a:t>6</a:t>
            </a:fld>
            <a:endParaRPr lang="en-US"/>
          </a:p>
        </p:txBody>
      </p:sp>
    </p:spTree>
    <p:extLst>
      <p:ext uri="{BB962C8B-B14F-4D97-AF65-F5344CB8AC3E}">
        <p14:creationId xmlns:p14="http://schemas.microsoft.com/office/powerpoint/2010/main" val="420537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7</a:t>
            </a:fld>
            <a:endParaRPr lang="en-US"/>
          </a:p>
        </p:txBody>
      </p:sp>
    </p:spTree>
    <p:extLst>
      <p:ext uri="{BB962C8B-B14F-4D97-AF65-F5344CB8AC3E}">
        <p14:creationId xmlns:p14="http://schemas.microsoft.com/office/powerpoint/2010/main" val="156084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8</a:t>
            </a:fld>
            <a:endParaRPr lang="en-US"/>
          </a:p>
        </p:txBody>
      </p:sp>
    </p:spTree>
    <p:extLst>
      <p:ext uri="{BB962C8B-B14F-4D97-AF65-F5344CB8AC3E}">
        <p14:creationId xmlns:p14="http://schemas.microsoft.com/office/powerpoint/2010/main" val="257514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9</a:t>
            </a:fld>
            <a:endParaRPr lang="en-US"/>
          </a:p>
        </p:txBody>
      </p:sp>
    </p:spTree>
    <p:extLst>
      <p:ext uri="{BB962C8B-B14F-4D97-AF65-F5344CB8AC3E}">
        <p14:creationId xmlns:p14="http://schemas.microsoft.com/office/powerpoint/2010/main" val="238406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1640-016A-4FE4-812F-5AAE10696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D63E5F-9149-4319-8C27-09E259D4F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ED3E8C-8ED6-42B8-8193-1A286E829C82}"/>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5" name="Footer Placeholder 4">
            <a:extLst>
              <a:ext uri="{FF2B5EF4-FFF2-40B4-BE49-F238E27FC236}">
                <a16:creationId xmlns:a16="http://schemas.microsoft.com/office/drawing/2014/main" id="{A876C302-60CC-464B-A207-3278C12FF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92F57-C7D5-45F1-B1EB-996D99113991}"/>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425607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5C0C-A455-4C78-B0A9-E43C9C189F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1C8BC3-C306-44B2-9DCF-3975A50BC5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F8D58-7958-4EC2-A434-7E609959B15A}"/>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5" name="Footer Placeholder 4">
            <a:extLst>
              <a:ext uri="{FF2B5EF4-FFF2-40B4-BE49-F238E27FC236}">
                <a16:creationId xmlns:a16="http://schemas.microsoft.com/office/drawing/2014/main" id="{728A0143-BA3B-48C3-8222-7E655DB52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A14C8-D241-4F72-8729-08622AAEB57A}"/>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289739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0C1C9-4067-4939-80BC-80EE1F0D08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B649B1-2606-4CFF-B12A-ED5692E69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F2E7E-E935-44B6-95EA-96287EF0EAAE}"/>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5" name="Footer Placeholder 4">
            <a:extLst>
              <a:ext uri="{FF2B5EF4-FFF2-40B4-BE49-F238E27FC236}">
                <a16:creationId xmlns:a16="http://schemas.microsoft.com/office/drawing/2014/main" id="{6120B84B-C5C3-4F68-879C-FFF677F73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DA283-E430-4B88-A694-61A95C737EB5}"/>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20228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6CF7-7101-45A7-8910-B87EA9886A3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7ED6EBE-ADCA-4A20-A062-2A998C3653FA}"/>
              </a:ext>
            </a:extLst>
          </p:cNvPr>
          <p:cNvSpPr>
            <a:spLocks noGrp="1"/>
          </p:cNvSpPr>
          <p:nvPr>
            <p:ph idx="1"/>
          </p:nvPr>
        </p:nvSpPr>
        <p:spPr>
          <a:xfrm>
            <a:off x="838200" y="183705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30C25B-E789-4EBE-9013-40BC74AD9C9E}"/>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5" name="Footer Placeholder 4">
            <a:extLst>
              <a:ext uri="{FF2B5EF4-FFF2-40B4-BE49-F238E27FC236}">
                <a16:creationId xmlns:a16="http://schemas.microsoft.com/office/drawing/2014/main" id="{BB89102D-7B86-416A-A676-3CC450FA7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AD9A2-69C9-435E-AB88-9644A4838366}"/>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12548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BE84-4199-43B5-B79F-658EC8834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D1206C-8507-41FA-BB0A-67BFCC041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2706D-BB5C-46F4-B412-0487E485548C}"/>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5" name="Footer Placeholder 4">
            <a:extLst>
              <a:ext uri="{FF2B5EF4-FFF2-40B4-BE49-F238E27FC236}">
                <a16:creationId xmlns:a16="http://schemas.microsoft.com/office/drawing/2014/main" id="{4FCCA631-1EE6-41EF-8872-26607D5D7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8BABA-2D63-4A23-97CB-5DE954170D6D}"/>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36080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C75A-7BB7-4B1B-822A-9702BC5DD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D29B58-AD8E-41F4-9B38-A2644E62D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DB0F53-1D85-44BD-8765-33A5F6054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FB0F95-5E94-46DA-9F28-33F2988FB427}"/>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6" name="Footer Placeholder 5">
            <a:extLst>
              <a:ext uri="{FF2B5EF4-FFF2-40B4-BE49-F238E27FC236}">
                <a16:creationId xmlns:a16="http://schemas.microsoft.com/office/drawing/2014/main" id="{CF45F59F-1253-4A37-9F37-D2FFBDFF5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40D19-BBF1-489E-946F-AC28EA380BD4}"/>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25576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3667-11B4-4AF7-93BF-67FF2A4E0E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6D5C6D-F694-4330-A799-A535F13A0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D5706C-2761-44C2-971B-381675AE4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C2CC80-FCC9-48A9-B0A9-947877F02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E797A5-39AE-404B-862E-5B7118AB1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8BF84-CCF0-4BE1-BC82-D83886BFE81C}"/>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8" name="Footer Placeholder 7">
            <a:extLst>
              <a:ext uri="{FF2B5EF4-FFF2-40B4-BE49-F238E27FC236}">
                <a16:creationId xmlns:a16="http://schemas.microsoft.com/office/drawing/2014/main" id="{402DD5B2-FD33-4D49-9F5E-A9A8E0E7B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27C5F6-498A-40D8-89AF-9F74A23060C8}"/>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75605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7579-1376-42F2-8CB7-FA1D345D8C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B3C2C1-1301-44C3-82CA-1F67ED98FA45}"/>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4" name="Footer Placeholder 3">
            <a:extLst>
              <a:ext uri="{FF2B5EF4-FFF2-40B4-BE49-F238E27FC236}">
                <a16:creationId xmlns:a16="http://schemas.microsoft.com/office/drawing/2014/main" id="{1CC8D7CA-C52E-46D3-A4F8-326EBD8823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B0119-CFB5-472F-9805-DB4D28521852}"/>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49474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6142F5-F807-48F4-A467-6F7980997168}"/>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3" name="Footer Placeholder 2">
            <a:extLst>
              <a:ext uri="{FF2B5EF4-FFF2-40B4-BE49-F238E27FC236}">
                <a16:creationId xmlns:a16="http://schemas.microsoft.com/office/drawing/2014/main" id="{2351E18C-A952-4E46-9891-8013938FD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7DD62C-47A6-4839-A740-7A5A5BE4F67C}"/>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26007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A7B3-B8B9-44A4-ABDD-ECD132ADA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69FF8-70D3-4322-9BD5-5175A7E2F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32E113-74D1-40C5-A8E2-E48C9B01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50D38-62B7-4E83-BF71-E1E434E6A5D2}"/>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6" name="Footer Placeholder 5">
            <a:extLst>
              <a:ext uri="{FF2B5EF4-FFF2-40B4-BE49-F238E27FC236}">
                <a16:creationId xmlns:a16="http://schemas.microsoft.com/office/drawing/2014/main" id="{88C600A9-C2D4-46F7-99D2-227C66D92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EE8F1-BD7B-4A85-9DD5-9EFC55D52D4E}"/>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70358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2A48-D93D-4CC6-BA93-AACD821CF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85D26-21E4-4372-9783-BDB0AC8CD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323579-0217-444B-AA19-D4A60DAA9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C5D09-C3E4-4C75-85BA-AC2A8C8F5486}"/>
              </a:ext>
            </a:extLst>
          </p:cNvPr>
          <p:cNvSpPr>
            <a:spLocks noGrp="1"/>
          </p:cNvSpPr>
          <p:nvPr>
            <p:ph type="dt" sz="half" idx="10"/>
          </p:nvPr>
        </p:nvSpPr>
        <p:spPr/>
        <p:txBody>
          <a:bodyPr/>
          <a:lstStyle/>
          <a:p>
            <a:fld id="{6D9EE1AD-29F2-4366-BBF6-593AFC5537F1}" type="datetimeFigureOut">
              <a:rPr lang="en-US" smtClean="0"/>
              <a:t>11/7/2020</a:t>
            </a:fld>
            <a:endParaRPr lang="en-US"/>
          </a:p>
        </p:txBody>
      </p:sp>
      <p:sp>
        <p:nvSpPr>
          <p:cNvPr id="6" name="Footer Placeholder 5">
            <a:extLst>
              <a:ext uri="{FF2B5EF4-FFF2-40B4-BE49-F238E27FC236}">
                <a16:creationId xmlns:a16="http://schemas.microsoft.com/office/drawing/2014/main" id="{F7C664CC-4998-4F77-B45A-000FFBE0E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4DC3E-D84C-45F0-B7BC-57EFB0D24C96}"/>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30986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172D7-5015-403C-80A0-23B6F943E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803581-9C83-447F-932D-7D8598121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B1A173B-91CE-494D-97AC-6077B90A4A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EE1AD-29F2-4366-BBF6-593AFC5537F1}" type="datetimeFigureOut">
              <a:rPr lang="en-US" smtClean="0"/>
              <a:t>11/7/2020</a:t>
            </a:fld>
            <a:endParaRPr lang="en-US"/>
          </a:p>
        </p:txBody>
      </p:sp>
      <p:sp>
        <p:nvSpPr>
          <p:cNvPr id="5" name="Footer Placeholder 4">
            <a:extLst>
              <a:ext uri="{FF2B5EF4-FFF2-40B4-BE49-F238E27FC236}">
                <a16:creationId xmlns:a16="http://schemas.microsoft.com/office/drawing/2014/main" id="{7349FF3D-59B9-4379-A32C-BC2665CDD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838CBF-55EC-4096-8E9A-D059D92B7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B0AE-B0E1-4EA0-83E6-017635C029DB}" type="slidenum">
              <a:rPr lang="en-US" smtClean="0"/>
              <a:t>‹#›</a:t>
            </a:fld>
            <a:endParaRPr lang="en-US"/>
          </a:p>
        </p:txBody>
      </p:sp>
    </p:spTree>
    <p:extLst>
      <p:ext uri="{BB962C8B-B14F-4D97-AF65-F5344CB8AC3E}">
        <p14:creationId xmlns:p14="http://schemas.microsoft.com/office/powerpoint/2010/main" val="4116790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FEAC2240-AC8A-4009-97AC-CE1B27DFF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178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53143" y="673768"/>
            <a:ext cx="10934567" cy="4648040"/>
          </a:xfrm>
        </p:spPr>
        <p:txBody>
          <a:bodyPr>
            <a:noAutofit/>
          </a:bodyPr>
          <a:lstStyle/>
          <a:p>
            <a:pPr marL="0" indent="0">
              <a:lnSpc>
                <a:spcPct val="100000"/>
              </a:lnSpc>
              <a:spcBef>
                <a:spcPts val="0"/>
              </a:spcBef>
              <a:buNone/>
            </a:pPr>
            <a:r>
              <a:rPr lang="en-US" sz="4700" dirty="0"/>
              <a:t> “</a:t>
            </a:r>
            <a:r>
              <a:rPr lang="en-US" sz="4700" dirty="0">
                <a:solidFill>
                  <a:srgbClr val="FFFF00"/>
                </a:solidFill>
              </a:rPr>
              <a:t>As many as I love, I rebuke and discipline</a:t>
            </a:r>
            <a:r>
              <a:rPr lang="en-US" sz="4700" dirty="0"/>
              <a:t>. Therefore be zealous and repent. Behold, I stand at the door and knock. If anyone hears My voice and opens the door, I will come in to him and dine with him, and he with Me.”</a:t>
            </a:r>
          </a:p>
        </p:txBody>
      </p:sp>
      <p:sp>
        <p:nvSpPr>
          <p:cNvPr id="4" name="TextBox 3">
            <a:extLst>
              <a:ext uri="{FF2B5EF4-FFF2-40B4-BE49-F238E27FC236}">
                <a16:creationId xmlns:a16="http://schemas.microsoft.com/office/drawing/2014/main" id="{C1696010-03DF-4329-BB18-971D91B78121}"/>
              </a:ext>
            </a:extLst>
          </p:cNvPr>
          <p:cNvSpPr txBox="1"/>
          <p:nvPr/>
        </p:nvSpPr>
        <p:spPr>
          <a:xfrm>
            <a:off x="1056917" y="5722567"/>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Revelations 3:19-20 (NKJV)</a:t>
            </a:r>
          </a:p>
        </p:txBody>
      </p:sp>
    </p:spTree>
    <p:extLst>
      <p:ext uri="{BB962C8B-B14F-4D97-AF65-F5344CB8AC3E}">
        <p14:creationId xmlns:p14="http://schemas.microsoft.com/office/powerpoint/2010/main" val="146086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53143" y="673768"/>
            <a:ext cx="10934567" cy="4648040"/>
          </a:xfrm>
        </p:spPr>
        <p:txBody>
          <a:bodyPr>
            <a:noAutofit/>
          </a:bodyPr>
          <a:lstStyle/>
          <a:p>
            <a:pPr marL="0" indent="0">
              <a:lnSpc>
                <a:spcPct val="100000"/>
              </a:lnSpc>
              <a:spcBef>
                <a:spcPts val="0"/>
              </a:spcBef>
              <a:buNone/>
            </a:pPr>
            <a:r>
              <a:rPr lang="en-US" sz="4700" dirty="0"/>
              <a:t> “</a:t>
            </a:r>
            <a:r>
              <a:rPr lang="en-US" sz="4700" dirty="0">
                <a:solidFill>
                  <a:srgbClr val="FFFF00"/>
                </a:solidFill>
              </a:rPr>
              <a:t>To him [or her] who overcomes </a:t>
            </a:r>
            <a:r>
              <a:rPr lang="en-US" sz="4700" dirty="0"/>
              <a:t>I will grant to sit with Me on My throne, as I also overcame and sat down with My Father on His throne. ‘He who has an ear, let him hear what the Spirit says to the churches.’” </a:t>
            </a:r>
          </a:p>
          <a:p>
            <a:pPr marL="0" indent="0">
              <a:lnSpc>
                <a:spcPct val="100000"/>
              </a:lnSpc>
              <a:spcBef>
                <a:spcPts val="0"/>
              </a:spcBef>
              <a:buNone/>
            </a:pPr>
            <a:endParaRPr lang="en-US" sz="4700" dirty="0"/>
          </a:p>
        </p:txBody>
      </p:sp>
      <p:sp>
        <p:nvSpPr>
          <p:cNvPr id="4" name="TextBox 3">
            <a:extLst>
              <a:ext uri="{FF2B5EF4-FFF2-40B4-BE49-F238E27FC236}">
                <a16:creationId xmlns:a16="http://schemas.microsoft.com/office/drawing/2014/main" id="{C1696010-03DF-4329-BB18-971D91B78121}"/>
              </a:ext>
            </a:extLst>
          </p:cNvPr>
          <p:cNvSpPr txBox="1"/>
          <p:nvPr/>
        </p:nvSpPr>
        <p:spPr>
          <a:xfrm>
            <a:off x="1056917" y="5722567"/>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Revelations 3:21-22 (NKJV)</a:t>
            </a:r>
          </a:p>
        </p:txBody>
      </p:sp>
    </p:spTree>
    <p:extLst>
      <p:ext uri="{BB962C8B-B14F-4D97-AF65-F5344CB8AC3E}">
        <p14:creationId xmlns:p14="http://schemas.microsoft.com/office/powerpoint/2010/main" val="119272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9920" y="1041991"/>
            <a:ext cx="10957790" cy="5323026"/>
          </a:xfrm>
        </p:spPr>
        <p:txBody>
          <a:bodyPr>
            <a:noAutofit/>
          </a:bodyPr>
          <a:lstStyle/>
          <a:p>
            <a:pPr marL="0" indent="0">
              <a:lnSpc>
                <a:spcPct val="100000"/>
              </a:lnSpc>
              <a:spcBef>
                <a:spcPts val="0"/>
              </a:spcBef>
              <a:buNone/>
            </a:pPr>
            <a:r>
              <a:rPr lang="en-US" sz="4600" dirty="0">
                <a:solidFill>
                  <a:srgbClr val="FFFF00"/>
                </a:solidFill>
              </a:rPr>
              <a:t>The three lies they believed</a:t>
            </a:r>
          </a:p>
          <a:p>
            <a:pPr marL="0" indent="0">
              <a:lnSpc>
                <a:spcPct val="100000"/>
              </a:lnSpc>
              <a:spcBef>
                <a:spcPts val="0"/>
              </a:spcBef>
              <a:buNone/>
            </a:pPr>
            <a:r>
              <a:rPr lang="en-US" sz="4600" i="1" dirty="0"/>
              <a:t>(and how it leads to a life of fear) </a:t>
            </a:r>
          </a:p>
          <a:p>
            <a:pPr marL="0" indent="0">
              <a:lnSpc>
                <a:spcPct val="100000"/>
              </a:lnSpc>
              <a:spcBef>
                <a:spcPts val="0"/>
              </a:spcBef>
              <a:buNone/>
            </a:pPr>
            <a:endParaRPr lang="en-US" sz="3000" dirty="0">
              <a:solidFill>
                <a:srgbClr val="FFFF00"/>
              </a:solidFill>
            </a:endParaRPr>
          </a:p>
          <a:p>
            <a:pPr marL="0" indent="0">
              <a:lnSpc>
                <a:spcPct val="100000"/>
              </a:lnSpc>
              <a:spcBef>
                <a:spcPts val="0"/>
              </a:spcBef>
              <a:buNone/>
            </a:pPr>
            <a:r>
              <a:rPr lang="en-US" sz="4600" dirty="0"/>
              <a:t>1 A “small” lie about who Jesus was</a:t>
            </a:r>
          </a:p>
          <a:p>
            <a:pPr marL="0" indent="0">
              <a:lnSpc>
                <a:spcPct val="100000"/>
              </a:lnSpc>
              <a:spcBef>
                <a:spcPts val="0"/>
              </a:spcBef>
              <a:buNone/>
            </a:pPr>
            <a:endParaRPr lang="en-US" sz="2000" dirty="0"/>
          </a:p>
          <a:p>
            <a:pPr marL="0" indent="0">
              <a:lnSpc>
                <a:spcPct val="100000"/>
              </a:lnSpc>
              <a:spcBef>
                <a:spcPts val="0"/>
              </a:spcBef>
              <a:buNone/>
            </a:pPr>
            <a:r>
              <a:rPr lang="en-US" sz="4600" dirty="0"/>
              <a:t>2. A “big” lie about who they were</a:t>
            </a:r>
          </a:p>
          <a:p>
            <a:pPr marL="0" indent="0">
              <a:lnSpc>
                <a:spcPct val="100000"/>
              </a:lnSpc>
              <a:spcBef>
                <a:spcPts val="0"/>
              </a:spcBef>
              <a:buNone/>
            </a:pPr>
            <a:endParaRPr lang="en-US" sz="2000" dirty="0"/>
          </a:p>
          <a:p>
            <a:pPr marL="0" indent="0">
              <a:lnSpc>
                <a:spcPct val="100000"/>
              </a:lnSpc>
              <a:spcBef>
                <a:spcPts val="0"/>
              </a:spcBef>
              <a:buNone/>
            </a:pPr>
            <a:r>
              <a:rPr lang="en-US" sz="4600" dirty="0"/>
              <a:t>3. A tragic lie about how to overcome</a:t>
            </a:r>
          </a:p>
          <a:p>
            <a:pPr marL="0" indent="0">
              <a:lnSpc>
                <a:spcPct val="100000"/>
              </a:lnSpc>
              <a:spcBef>
                <a:spcPts val="0"/>
              </a:spcBef>
              <a:buNone/>
            </a:pPr>
            <a:endParaRPr lang="en-US" sz="4600" dirty="0"/>
          </a:p>
          <a:p>
            <a:pPr marL="0" indent="0">
              <a:lnSpc>
                <a:spcPct val="100000"/>
              </a:lnSpc>
              <a:spcBef>
                <a:spcPts val="0"/>
              </a:spcBef>
              <a:buNone/>
            </a:pPr>
            <a:endParaRPr lang="en-US" sz="5000" dirty="0"/>
          </a:p>
        </p:txBody>
      </p:sp>
    </p:spTree>
    <p:extLst>
      <p:ext uri="{BB962C8B-B14F-4D97-AF65-F5344CB8AC3E}">
        <p14:creationId xmlns:p14="http://schemas.microsoft.com/office/powerpoint/2010/main" val="411867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528458" y="737563"/>
            <a:ext cx="11135083" cy="4648040"/>
          </a:xfrm>
        </p:spPr>
        <p:txBody>
          <a:bodyPr>
            <a:noAutofit/>
          </a:bodyPr>
          <a:lstStyle/>
          <a:p>
            <a:pPr marL="0" indent="0">
              <a:lnSpc>
                <a:spcPct val="100000"/>
              </a:lnSpc>
              <a:spcBef>
                <a:spcPts val="0"/>
              </a:spcBef>
              <a:buNone/>
            </a:pPr>
            <a:r>
              <a:rPr lang="en-US" sz="4700" u="sng" dirty="0"/>
              <a:t>A “SMALL” LIE</a:t>
            </a:r>
          </a:p>
          <a:p>
            <a:pPr marL="0" indent="0">
              <a:lnSpc>
                <a:spcPct val="100000"/>
              </a:lnSpc>
              <a:spcBef>
                <a:spcPts val="0"/>
              </a:spcBef>
              <a:buNone/>
            </a:pPr>
            <a:endParaRPr lang="en-US" sz="4700" b="1" dirty="0">
              <a:solidFill>
                <a:srgbClr val="FFFF00"/>
              </a:solidFill>
            </a:endParaRPr>
          </a:p>
          <a:p>
            <a:pPr marL="0" indent="0">
              <a:lnSpc>
                <a:spcPct val="100000"/>
              </a:lnSpc>
              <a:spcBef>
                <a:spcPts val="0"/>
              </a:spcBef>
              <a:buNone/>
            </a:pPr>
            <a:r>
              <a:rPr lang="en-US" sz="5000" b="1" dirty="0">
                <a:solidFill>
                  <a:srgbClr val="FFFF00"/>
                </a:solidFill>
              </a:rPr>
              <a:t>“Jesus should be an</a:t>
            </a:r>
          </a:p>
          <a:p>
            <a:pPr marL="0" indent="0">
              <a:lnSpc>
                <a:spcPct val="100000"/>
              </a:lnSpc>
              <a:spcBef>
                <a:spcPts val="0"/>
              </a:spcBef>
              <a:buNone/>
            </a:pPr>
            <a:r>
              <a:rPr lang="en-US" sz="5000" b="1" dirty="0">
                <a:solidFill>
                  <a:srgbClr val="FFFF00"/>
                </a:solidFill>
              </a:rPr>
              <a:t>important part of your life”</a:t>
            </a:r>
          </a:p>
        </p:txBody>
      </p:sp>
    </p:spTree>
    <p:extLst>
      <p:ext uri="{BB962C8B-B14F-4D97-AF65-F5344CB8AC3E}">
        <p14:creationId xmlns:p14="http://schemas.microsoft.com/office/powerpoint/2010/main" val="273898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53143" y="673768"/>
            <a:ext cx="10934567" cy="4648040"/>
          </a:xfrm>
        </p:spPr>
        <p:txBody>
          <a:bodyPr>
            <a:noAutofit/>
          </a:bodyPr>
          <a:lstStyle/>
          <a:p>
            <a:pPr marL="0" indent="0">
              <a:lnSpc>
                <a:spcPct val="100000"/>
              </a:lnSpc>
              <a:spcBef>
                <a:spcPts val="0"/>
              </a:spcBef>
              <a:buNone/>
            </a:pPr>
            <a:r>
              <a:rPr lang="en-US" sz="4700" dirty="0"/>
              <a:t>“</a:t>
            </a:r>
            <a:r>
              <a:rPr lang="en-US" sz="4700" dirty="0">
                <a:solidFill>
                  <a:srgbClr val="FFFF00"/>
                </a:solidFill>
              </a:rPr>
              <a:t>For by him all things were created</a:t>
            </a:r>
            <a:r>
              <a:rPr lang="en-US" sz="4700" dirty="0"/>
              <a:t>, in heaven and on earth, visible and invisible, whether thrones or dominions or rulers or authorities—all things were created through him and for him. </a:t>
            </a:r>
            <a:r>
              <a:rPr lang="en-US" sz="4700" dirty="0">
                <a:solidFill>
                  <a:srgbClr val="FFFF00"/>
                </a:solidFill>
              </a:rPr>
              <a:t>And Jesus is before all things, and in him all things hold together. </a:t>
            </a:r>
            <a:endParaRPr lang="en-US" sz="4700" dirty="0"/>
          </a:p>
        </p:txBody>
      </p:sp>
      <p:sp>
        <p:nvSpPr>
          <p:cNvPr id="4" name="TextBox 3">
            <a:extLst>
              <a:ext uri="{FF2B5EF4-FFF2-40B4-BE49-F238E27FC236}">
                <a16:creationId xmlns:a16="http://schemas.microsoft.com/office/drawing/2014/main" id="{C1696010-03DF-4329-BB18-971D91B78121}"/>
              </a:ext>
            </a:extLst>
          </p:cNvPr>
          <p:cNvSpPr txBox="1"/>
          <p:nvPr/>
        </p:nvSpPr>
        <p:spPr>
          <a:xfrm>
            <a:off x="1056917" y="5509916"/>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Colossians 1:15-17 (NIV)</a:t>
            </a:r>
          </a:p>
        </p:txBody>
      </p:sp>
    </p:spTree>
    <p:extLst>
      <p:ext uri="{BB962C8B-B14F-4D97-AF65-F5344CB8AC3E}">
        <p14:creationId xmlns:p14="http://schemas.microsoft.com/office/powerpoint/2010/main" val="46093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528458" y="737563"/>
            <a:ext cx="11135083" cy="4648040"/>
          </a:xfrm>
        </p:spPr>
        <p:txBody>
          <a:bodyPr>
            <a:noAutofit/>
          </a:bodyPr>
          <a:lstStyle/>
          <a:p>
            <a:pPr marL="0" indent="0">
              <a:lnSpc>
                <a:spcPct val="100000"/>
              </a:lnSpc>
              <a:spcBef>
                <a:spcPts val="0"/>
              </a:spcBef>
              <a:buNone/>
            </a:pPr>
            <a:r>
              <a:rPr lang="en-US" sz="4700" u="sng" dirty="0"/>
              <a:t>TRUTH #1</a:t>
            </a:r>
          </a:p>
          <a:p>
            <a:pPr marL="0" indent="0">
              <a:lnSpc>
                <a:spcPct val="100000"/>
              </a:lnSpc>
              <a:spcBef>
                <a:spcPts val="0"/>
              </a:spcBef>
              <a:buNone/>
            </a:pPr>
            <a:r>
              <a:rPr lang="en-US" sz="4700" b="1" dirty="0">
                <a:solidFill>
                  <a:srgbClr val="FFFF00"/>
                </a:solidFill>
              </a:rPr>
              <a:t>JESUS IS YOUR ENTIRE LIFE.</a:t>
            </a:r>
          </a:p>
          <a:p>
            <a:pPr marL="0" indent="0">
              <a:lnSpc>
                <a:spcPct val="100000"/>
              </a:lnSpc>
              <a:spcBef>
                <a:spcPts val="0"/>
              </a:spcBef>
              <a:buNone/>
            </a:pPr>
            <a:endParaRPr lang="en-US" sz="4700" dirty="0"/>
          </a:p>
          <a:p>
            <a:pPr marL="0" indent="0">
              <a:lnSpc>
                <a:spcPct val="100000"/>
              </a:lnSpc>
              <a:spcBef>
                <a:spcPts val="0"/>
              </a:spcBef>
              <a:buNone/>
            </a:pPr>
            <a:r>
              <a:rPr lang="en-US" sz="4100" i="1" dirty="0"/>
              <a:t>“To him who overcomes I will grant to sit with Me on My throne, as I also overcame and sat down with My Father on His throne.” (v21)</a:t>
            </a:r>
          </a:p>
        </p:txBody>
      </p:sp>
    </p:spTree>
    <p:extLst>
      <p:ext uri="{BB962C8B-B14F-4D97-AF65-F5344CB8AC3E}">
        <p14:creationId xmlns:p14="http://schemas.microsoft.com/office/powerpoint/2010/main" val="322601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528458" y="737563"/>
            <a:ext cx="11135083" cy="4648040"/>
          </a:xfrm>
        </p:spPr>
        <p:txBody>
          <a:bodyPr>
            <a:noAutofit/>
          </a:bodyPr>
          <a:lstStyle/>
          <a:p>
            <a:pPr marL="0" indent="0">
              <a:lnSpc>
                <a:spcPct val="100000"/>
              </a:lnSpc>
              <a:spcBef>
                <a:spcPts val="0"/>
              </a:spcBef>
              <a:buNone/>
            </a:pPr>
            <a:r>
              <a:rPr lang="en-US" sz="4700" u="sng" dirty="0"/>
              <a:t>THE “BIG” LIE</a:t>
            </a:r>
          </a:p>
          <a:p>
            <a:pPr marL="0" indent="0">
              <a:lnSpc>
                <a:spcPct val="100000"/>
              </a:lnSpc>
              <a:spcBef>
                <a:spcPts val="0"/>
              </a:spcBef>
              <a:buNone/>
            </a:pPr>
            <a:r>
              <a:rPr lang="en-US" sz="4700" b="1" dirty="0">
                <a:solidFill>
                  <a:srgbClr val="FFFF00"/>
                </a:solidFill>
              </a:rPr>
              <a:t>“I should follow my heart</a:t>
            </a:r>
          </a:p>
          <a:p>
            <a:pPr marL="0" indent="0">
              <a:lnSpc>
                <a:spcPct val="100000"/>
              </a:lnSpc>
              <a:spcBef>
                <a:spcPts val="0"/>
              </a:spcBef>
              <a:buNone/>
            </a:pPr>
            <a:r>
              <a:rPr lang="en-US" sz="4700" b="1" dirty="0">
                <a:solidFill>
                  <a:srgbClr val="FFFF00"/>
                </a:solidFill>
              </a:rPr>
              <a:t>and believe in myself”</a:t>
            </a:r>
          </a:p>
          <a:p>
            <a:pPr marL="0" indent="0">
              <a:lnSpc>
                <a:spcPct val="100000"/>
              </a:lnSpc>
              <a:spcBef>
                <a:spcPts val="0"/>
              </a:spcBef>
              <a:buNone/>
            </a:pPr>
            <a:endParaRPr lang="en-US" sz="4700" dirty="0"/>
          </a:p>
          <a:p>
            <a:pPr marL="0" indent="0">
              <a:lnSpc>
                <a:spcPct val="100000"/>
              </a:lnSpc>
              <a:spcBef>
                <a:spcPts val="0"/>
              </a:spcBef>
              <a:buNone/>
            </a:pPr>
            <a:r>
              <a:rPr lang="en-US" sz="4000" i="1" dirty="0"/>
              <a:t>“you say, ‘I am rich, have become wealthy, and have need of nothing’—and do not know that you are wretched, miserable, poor, blind, and naked” (v17)</a:t>
            </a:r>
          </a:p>
        </p:txBody>
      </p:sp>
    </p:spTree>
    <p:extLst>
      <p:ext uri="{BB962C8B-B14F-4D97-AF65-F5344CB8AC3E}">
        <p14:creationId xmlns:p14="http://schemas.microsoft.com/office/powerpoint/2010/main" val="138365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53143" y="673768"/>
            <a:ext cx="10702429" cy="4648040"/>
          </a:xfrm>
        </p:spPr>
        <p:txBody>
          <a:bodyPr>
            <a:noAutofit/>
          </a:bodyPr>
          <a:lstStyle/>
          <a:p>
            <a:pPr marL="0" indent="0">
              <a:lnSpc>
                <a:spcPct val="100000"/>
              </a:lnSpc>
              <a:spcBef>
                <a:spcPts val="0"/>
              </a:spcBef>
              <a:buNone/>
            </a:pPr>
            <a:r>
              <a:rPr lang="en-US" sz="4700" dirty="0"/>
              <a:t>I am the light of the world . . . The man who walks in the dark does not know where he is going. . . I have come into the world as a light, so that no one who believes in me should stay in darkness.</a:t>
            </a:r>
          </a:p>
        </p:txBody>
      </p:sp>
      <p:sp>
        <p:nvSpPr>
          <p:cNvPr id="4" name="TextBox 3">
            <a:extLst>
              <a:ext uri="{FF2B5EF4-FFF2-40B4-BE49-F238E27FC236}">
                <a16:creationId xmlns:a16="http://schemas.microsoft.com/office/drawing/2014/main" id="{C1696010-03DF-4329-BB18-971D91B78121}"/>
              </a:ext>
            </a:extLst>
          </p:cNvPr>
          <p:cNvSpPr txBox="1"/>
          <p:nvPr/>
        </p:nvSpPr>
        <p:spPr>
          <a:xfrm>
            <a:off x="1056917" y="5509916"/>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John 8:12, 12:35,46 (NIV)</a:t>
            </a:r>
            <a:endParaRPr lang="en-US" sz="3000" dirty="0">
              <a:solidFill>
                <a:schemeClr val="bg1">
                  <a:lumMod val="75000"/>
                </a:schemeClr>
              </a:solidFill>
            </a:endParaRPr>
          </a:p>
        </p:txBody>
      </p:sp>
    </p:spTree>
    <p:extLst>
      <p:ext uri="{BB962C8B-B14F-4D97-AF65-F5344CB8AC3E}">
        <p14:creationId xmlns:p14="http://schemas.microsoft.com/office/powerpoint/2010/main" val="319871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528458" y="737563"/>
            <a:ext cx="11135083" cy="4648040"/>
          </a:xfrm>
        </p:spPr>
        <p:txBody>
          <a:bodyPr>
            <a:noAutofit/>
          </a:bodyPr>
          <a:lstStyle/>
          <a:p>
            <a:pPr marL="0" indent="0">
              <a:lnSpc>
                <a:spcPct val="100000"/>
              </a:lnSpc>
              <a:spcBef>
                <a:spcPts val="0"/>
              </a:spcBef>
              <a:buNone/>
            </a:pPr>
            <a:r>
              <a:rPr lang="en-US" sz="4700" u="sng" dirty="0"/>
              <a:t>TRUTH #2</a:t>
            </a:r>
          </a:p>
          <a:p>
            <a:pPr marL="0" indent="0">
              <a:lnSpc>
                <a:spcPct val="100000"/>
              </a:lnSpc>
              <a:spcBef>
                <a:spcPts val="0"/>
              </a:spcBef>
              <a:buNone/>
            </a:pPr>
            <a:r>
              <a:rPr lang="en-US" sz="4600" b="1" dirty="0">
                <a:solidFill>
                  <a:srgbClr val="FFFF00"/>
                </a:solidFill>
              </a:rPr>
              <a:t>TRUST THE ONE WHO MADE YOUR HEART</a:t>
            </a:r>
          </a:p>
          <a:p>
            <a:pPr marL="0" indent="0">
              <a:lnSpc>
                <a:spcPct val="100000"/>
              </a:lnSpc>
              <a:spcBef>
                <a:spcPts val="0"/>
              </a:spcBef>
              <a:buNone/>
            </a:pPr>
            <a:endParaRPr lang="en-US" sz="4700" dirty="0"/>
          </a:p>
          <a:p>
            <a:pPr marL="0" indent="0">
              <a:lnSpc>
                <a:spcPct val="100000"/>
              </a:lnSpc>
              <a:spcBef>
                <a:spcPts val="0"/>
              </a:spcBef>
              <a:buNone/>
            </a:pPr>
            <a:r>
              <a:rPr lang="en-US" sz="4100" i="1" dirty="0"/>
              <a:t>I counsel you to buy from me gold refined by fire, so that you may be rich, and white garments so that you may clothe yourself and the shame of your nakedness may not be seen, and salve to anoint your eyes, so that you may see.” (V18)</a:t>
            </a:r>
          </a:p>
        </p:txBody>
      </p:sp>
    </p:spTree>
    <p:extLst>
      <p:ext uri="{BB962C8B-B14F-4D97-AF65-F5344CB8AC3E}">
        <p14:creationId xmlns:p14="http://schemas.microsoft.com/office/powerpoint/2010/main" val="89806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528458" y="737563"/>
            <a:ext cx="11135083" cy="4648040"/>
          </a:xfrm>
        </p:spPr>
        <p:txBody>
          <a:bodyPr>
            <a:noAutofit/>
          </a:bodyPr>
          <a:lstStyle/>
          <a:p>
            <a:pPr marL="0" indent="0">
              <a:lnSpc>
                <a:spcPct val="100000"/>
              </a:lnSpc>
              <a:spcBef>
                <a:spcPts val="0"/>
              </a:spcBef>
              <a:buNone/>
            </a:pPr>
            <a:r>
              <a:rPr lang="en-US" sz="4700" u="sng" dirty="0"/>
              <a:t>A TRAGIC LIE </a:t>
            </a:r>
          </a:p>
          <a:p>
            <a:pPr marL="0" indent="0">
              <a:lnSpc>
                <a:spcPct val="100000"/>
              </a:lnSpc>
              <a:spcBef>
                <a:spcPts val="0"/>
              </a:spcBef>
              <a:buNone/>
            </a:pPr>
            <a:r>
              <a:rPr lang="en-US" sz="4700" b="1" dirty="0">
                <a:solidFill>
                  <a:srgbClr val="FFFF00"/>
                </a:solidFill>
              </a:rPr>
              <a:t>“God will help me choose</a:t>
            </a:r>
          </a:p>
          <a:p>
            <a:pPr marL="0" indent="0">
              <a:lnSpc>
                <a:spcPct val="100000"/>
              </a:lnSpc>
              <a:spcBef>
                <a:spcPts val="0"/>
              </a:spcBef>
              <a:buNone/>
            </a:pPr>
            <a:r>
              <a:rPr lang="en-US" sz="4700" b="1" dirty="0">
                <a:solidFill>
                  <a:srgbClr val="FFFF00"/>
                </a:solidFill>
              </a:rPr>
              <a:t>  the right side to be on”</a:t>
            </a:r>
          </a:p>
          <a:p>
            <a:pPr marL="0" indent="0">
              <a:lnSpc>
                <a:spcPct val="100000"/>
              </a:lnSpc>
              <a:spcBef>
                <a:spcPts val="0"/>
              </a:spcBef>
              <a:buNone/>
            </a:pPr>
            <a:endParaRPr lang="en-US" sz="4700" dirty="0"/>
          </a:p>
          <a:p>
            <a:pPr marL="0" indent="0">
              <a:lnSpc>
                <a:spcPct val="100000"/>
              </a:lnSpc>
              <a:spcBef>
                <a:spcPts val="0"/>
              </a:spcBef>
              <a:buNone/>
            </a:pPr>
            <a:r>
              <a:rPr lang="en-US" sz="4000" i="1" dirty="0"/>
              <a:t>I know your works, that you are neither cold nor hot. I could wish you were cold or hot. So then, because you are lukewarm, and neither cold nor hot, I will vomit you out of My mouth.(v15-16)</a:t>
            </a:r>
          </a:p>
        </p:txBody>
      </p:sp>
    </p:spTree>
    <p:extLst>
      <p:ext uri="{BB962C8B-B14F-4D97-AF65-F5344CB8AC3E}">
        <p14:creationId xmlns:p14="http://schemas.microsoft.com/office/powerpoint/2010/main" val="155835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5061098" y="673768"/>
            <a:ext cx="6526612" cy="4648040"/>
          </a:xfrm>
        </p:spPr>
        <p:txBody>
          <a:bodyPr>
            <a:noAutofit/>
          </a:bodyPr>
          <a:lstStyle/>
          <a:p>
            <a:pPr marL="0" indent="0">
              <a:lnSpc>
                <a:spcPct val="100000"/>
              </a:lnSpc>
              <a:spcBef>
                <a:spcPts val="0"/>
              </a:spcBef>
              <a:buNone/>
            </a:pPr>
            <a:r>
              <a:rPr lang="en-US" sz="4800" dirty="0"/>
              <a:t>“For God did not give us </a:t>
            </a:r>
            <a:r>
              <a:rPr lang="en-US" sz="4800" dirty="0">
                <a:solidFill>
                  <a:srgbClr val="FFFF00"/>
                </a:solidFill>
              </a:rPr>
              <a:t>a spirit of fear, </a:t>
            </a:r>
            <a:r>
              <a:rPr lang="en-US" sz="4800" dirty="0"/>
              <a:t>but a spirit of power, of love and self-control.”</a:t>
            </a:r>
          </a:p>
        </p:txBody>
      </p:sp>
      <p:sp>
        <p:nvSpPr>
          <p:cNvPr id="4" name="TextBox 3">
            <a:extLst>
              <a:ext uri="{FF2B5EF4-FFF2-40B4-BE49-F238E27FC236}">
                <a16:creationId xmlns:a16="http://schemas.microsoft.com/office/drawing/2014/main" id="{C1696010-03DF-4329-BB18-971D91B78121}"/>
              </a:ext>
            </a:extLst>
          </p:cNvPr>
          <p:cNvSpPr txBox="1"/>
          <p:nvPr/>
        </p:nvSpPr>
        <p:spPr>
          <a:xfrm>
            <a:off x="452627" y="3726924"/>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- 2 Timothy 1:7 (</a:t>
            </a:r>
            <a:r>
              <a:rPr lang="en-US" sz="4000" dirty="0" err="1">
                <a:solidFill>
                  <a:schemeClr val="bg1">
                    <a:lumMod val="75000"/>
                  </a:schemeClr>
                </a:solidFill>
              </a:rPr>
              <a:t>NIVr</a:t>
            </a:r>
            <a:r>
              <a:rPr lang="en-US" sz="4000" dirty="0">
                <a:solidFill>
                  <a:schemeClr val="bg1">
                    <a:lumMod val="75000"/>
                  </a:schemeClr>
                </a:solidFill>
              </a:rPr>
              <a:t>)</a:t>
            </a:r>
          </a:p>
        </p:txBody>
      </p:sp>
    </p:spTree>
    <p:extLst>
      <p:ext uri="{BB962C8B-B14F-4D97-AF65-F5344CB8AC3E}">
        <p14:creationId xmlns:p14="http://schemas.microsoft.com/office/powerpoint/2010/main" val="3032647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528458" y="737563"/>
            <a:ext cx="11135083" cy="4648040"/>
          </a:xfrm>
        </p:spPr>
        <p:txBody>
          <a:bodyPr>
            <a:noAutofit/>
          </a:bodyPr>
          <a:lstStyle/>
          <a:p>
            <a:pPr marL="0" indent="0">
              <a:lnSpc>
                <a:spcPct val="100000"/>
              </a:lnSpc>
              <a:spcBef>
                <a:spcPts val="0"/>
              </a:spcBef>
              <a:buNone/>
            </a:pPr>
            <a:r>
              <a:rPr lang="en-US" sz="4700" u="sng" dirty="0"/>
              <a:t>TRUTH #3</a:t>
            </a:r>
          </a:p>
          <a:p>
            <a:pPr marL="0" indent="0">
              <a:lnSpc>
                <a:spcPct val="100000"/>
              </a:lnSpc>
              <a:spcBef>
                <a:spcPts val="0"/>
              </a:spcBef>
              <a:buNone/>
            </a:pPr>
            <a:r>
              <a:rPr lang="en-US" sz="4600" b="1" dirty="0">
                <a:solidFill>
                  <a:srgbClr val="FFFF00"/>
                </a:solidFill>
              </a:rPr>
              <a:t>GIVE YOURSELF TO JESUS</a:t>
            </a:r>
          </a:p>
          <a:p>
            <a:pPr marL="0" indent="0">
              <a:lnSpc>
                <a:spcPct val="100000"/>
              </a:lnSpc>
              <a:spcBef>
                <a:spcPts val="0"/>
              </a:spcBef>
              <a:buNone/>
            </a:pPr>
            <a:r>
              <a:rPr lang="en-US" sz="4600" b="1" dirty="0">
                <a:solidFill>
                  <a:srgbClr val="FFFF00"/>
                </a:solidFill>
              </a:rPr>
              <a:t>AND NOT ANY SIDE</a:t>
            </a:r>
          </a:p>
          <a:p>
            <a:pPr marL="0" indent="0">
              <a:lnSpc>
                <a:spcPct val="100000"/>
              </a:lnSpc>
              <a:spcBef>
                <a:spcPts val="0"/>
              </a:spcBef>
              <a:buNone/>
            </a:pPr>
            <a:endParaRPr lang="en-US" sz="4700" dirty="0"/>
          </a:p>
          <a:p>
            <a:pPr marL="0" indent="0">
              <a:lnSpc>
                <a:spcPct val="100000"/>
              </a:lnSpc>
              <a:spcBef>
                <a:spcPts val="0"/>
              </a:spcBef>
              <a:buNone/>
            </a:pPr>
            <a:r>
              <a:rPr lang="en-US" sz="4100" i="1" dirty="0"/>
              <a:t>To him who overcomes I will grant to sit with Me on My throne, as I also overcame and sat down with My Father on His throne. (V21)</a:t>
            </a:r>
          </a:p>
        </p:txBody>
      </p:sp>
    </p:spTree>
    <p:extLst>
      <p:ext uri="{BB962C8B-B14F-4D97-AF65-F5344CB8AC3E}">
        <p14:creationId xmlns:p14="http://schemas.microsoft.com/office/powerpoint/2010/main" val="17037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53143" y="673768"/>
            <a:ext cx="10702429" cy="4648040"/>
          </a:xfrm>
        </p:spPr>
        <p:txBody>
          <a:bodyPr>
            <a:noAutofit/>
          </a:bodyPr>
          <a:lstStyle/>
          <a:p>
            <a:pPr marL="0" indent="0">
              <a:lnSpc>
                <a:spcPct val="100000"/>
              </a:lnSpc>
              <a:spcBef>
                <a:spcPts val="0"/>
              </a:spcBef>
              <a:buNone/>
            </a:pPr>
            <a:r>
              <a:rPr lang="en-US" sz="4700" dirty="0"/>
              <a:t>But you are a chosen race, a royal priesthood, a holy nation, a people for his own possession, that you may proclaim the excellencies of him who called you out of darkness into his marvelous light</a:t>
            </a:r>
          </a:p>
        </p:txBody>
      </p:sp>
      <p:sp>
        <p:nvSpPr>
          <p:cNvPr id="4" name="TextBox 3">
            <a:extLst>
              <a:ext uri="{FF2B5EF4-FFF2-40B4-BE49-F238E27FC236}">
                <a16:creationId xmlns:a16="http://schemas.microsoft.com/office/drawing/2014/main" id="{C1696010-03DF-4329-BB18-971D91B78121}"/>
              </a:ext>
            </a:extLst>
          </p:cNvPr>
          <p:cNvSpPr txBox="1"/>
          <p:nvPr/>
        </p:nvSpPr>
        <p:spPr>
          <a:xfrm>
            <a:off x="1056917" y="5509916"/>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- 1 Peter 2:9 (NIV)</a:t>
            </a:r>
            <a:endParaRPr lang="en-US" sz="3000" dirty="0">
              <a:solidFill>
                <a:schemeClr val="bg1">
                  <a:lumMod val="75000"/>
                </a:schemeClr>
              </a:solidFill>
            </a:endParaRPr>
          </a:p>
        </p:txBody>
      </p:sp>
    </p:spTree>
    <p:extLst>
      <p:ext uri="{BB962C8B-B14F-4D97-AF65-F5344CB8AC3E}">
        <p14:creationId xmlns:p14="http://schemas.microsoft.com/office/powerpoint/2010/main" val="3299873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62940" y="877993"/>
            <a:ext cx="10924770" cy="5487024"/>
          </a:xfrm>
        </p:spPr>
        <p:txBody>
          <a:bodyPr>
            <a:noAutofit/>
          </a:bodyPr>
          <a:lstStyle/>
          <a:p>
            <a:pPr marL="0" indent="0">
              <a:lnSpc>
                <a:spcPct val="100000"/>
              </a:lnSpc>
              <a:spcBef>
                <a:spcPts val="0"/>
              </a:spcBef>
              <a:buNone/>
            </a:pPr>
            <a:r>
              <a:rPr lang="en-US" sz="4700" i="1" dirty="0"/>
              <a:t>“Those whom I love I rebuke and discipline. So be earnest, and repent.” (v19)</a:t>
            </a:r>
          </a:p>
          <a:p>
            <a:pPr marL="0" indent="0">
              <a:lnSpc>
                <a:spcPct val="100000"/>
              </a:lnSpc>
              <a:spcBef>
                <a:spcPts val="0"/>
              </a:spcBef>
              <a:buNone/>
            </a:pPr>
            <a:endParaRPr lang="en-US" sz="3000" dirty="0">
              <a:solidFill>
                <a:srgbClr val="FFFF00"/>
              </a:solidFill>
            </a:endParaRPr>
          </a:p>
          <a:p>
            <a:pPr marL="0" indent="0">
              <a:lnSpc>
                <a:spcPct val="100000"/>
              </a:lnSpc>
              <a:spcBef>
                <a:spcPts val="0"/>
              </a:spcBef>
              <a:buNone/>
            </a:pPr>
            <a:endParaRPr lang="en-US" sz="3000" dirty="0">
              <a:solidFill>
                <a:srgbClr val="FFFF00"/>
              </a:solidFill>
            </a:endParaRPr>
          </a:p>
          <a:p>
            <a:pPr marL="0" indent="0">
              <a:lnSpc>
                <a:spcPct val="100000"/>
              </a:lnSpc>
              <a:spcBef>
                <a:spcPts val="0"/>
              </a:spcBef>
              <a:buNone/>
            </a:pPr>
            <a:r>
              <a:rPr lang="en-US" sz="4300" dirty="0">
                <a:solidFill>
                  <a:srgbClr val="FFFF00"/>
                </a:solidFill>
              </a:rPr>
              <a:t>• Jesus should be an important part of my life</a:t>
            </a:r>
          </a:p>
          <a:p>
            <a:pPr marL="0" indent="0">
              <a:lnSpc>
                <a:spcPct val="100000"/>
              </a:lnSpc>
              <a:spcBef>
                <a:spcPts val="0"/>
              </a:spcBef>
              <a:buNone/>
            </a:pPr>
            <a:r>
              <a:rPr lang="en-US" sz="4300" dirty="0">
                <a:solidFill>
                  <a:srgbClr val="FFFF00"/>
                </a:solidFill>
              </a:rPr>
              <a:t>• I should follow my heart and believe in myself</a:t>
            </a:r>
          </a:p>
          <a:p>
            <a:pPr marL="0" indent="0">
              <a:lnSpc>
                <a:spcPct val="100000"/>
              </a:lnSpc>
              <a:spcBef>
                <a:spcPts val="0"/>
              </a:spcBef>
              <a:buNone/>
            </a:pPr>
            <a:r>
              <a:rPr lang="en-US" sz="4300" dirty="0">
                <a:solidFill>
                  <a:srgbClr val="FFFF00"/>
                </a:solidFill>
              </a:rPr>
              <a:t>• God will help me choose a side</a:t>
            </a:r>
          </a:p>
          <a:p>
            <a:pPr marL="0" indent="0">
              <a:lnSpc>
                <a:spcPct val="100000"/>
              </a:lnSpc>
              <a:spcBef>
                <a:spcPts val="0"/>
              </a:spcBef>
              <a:buNone/>
            </a:pPr>
            <a:endParaRPr lang="en-US" sz="3000" dirty="0">
              <a:solidFill>
                <a:srgbClr val="FFFF00"/>
              </a:solidFill>
            </a:endParaRPr>
          </a:p>
        </p:txBody>
      </p:sp>
    </p:spTree>
    <p:extLst>
      <p:ext uri="{BB962C8B-B14F-4D97-AF65-F5344CB8AC3E}">
        <p14:creationId xmlns:p14="http://schemas.microsoft.com/office/powerpoint/2010/main" val="539415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50605" y="737563"/>
            <a:ext cx="10812936" cy="4648040"/>
          </a:xfrm>
        </p:spPr>
        <p:txBody>
          <a:bodyPr>
            <a:noAutofit/>
          </a:bodyPr>
          <a:lstStyle/>
          <a:p>
            <a:pPr marL="0" indent="0">
              <a:lnSpc>
                <a:spcPct val="100000"/>
              </a:lnSpc>
              <a:spcBef>
                <a:spcPts val="0"/>
              </a:spcBef>
              <a:buNone/>
            </a:pPr>
            <a:r>
              <a:rPr lang="en-US" sz="5000" dirty="0">
                <a:solidFill>
                  <a:srgbClr val="C00000"/>
                </a:solidFill>
              </a:rPr>
              <a:t>Play </a:t>
            </a:r>
            <a:r>
              <a:rPr lang="en-US" sz="5000" dirty="0" err="1">
                <a:solidFill>
                  <a:srgbClr val="C00000"/>
                </a:solidFill>
              </a:rPr>
              <a:t>pentatonix</a:t>
            </a:r>
            <a:endParaRPr lang="en-US" sz="5000" dirty="0">
              <a:solidFill>
                <a:srgbClr val="C00000"/>
              </a:solidFill>
            </a:endParaRPr>
          </a:p>
          <a:p>
            <a:pPr marL="0" indent="0">
              <a:lnSpc>
                <a:spcPct val="100000"/>
              </a:lnSpc>
              <a:spcBef>
                <a:spcPts val="0"/>
              </a:spcBef>
              <a:buNone/>
            </a:pPr>
            <a:r>
              <a:rPr lang="en-US" sz="5000" dirty="0">
                <a:solidFill>
                  <a:srgbClr val="C00000"/>
                </a:solidFill>
              </a:rPr>
              <a:t>Amazing grace video here</a:t>
            </a:r>
          </a:p>
        </p:txBody>
      </p:sp>
    </p:spTree>
    <p:extLst>
      <p:ext uri="{BB962C8B-B14F-4D97-AF65-F5344CB8AC3E}">
        <p14:creationId xmlns:p14="http://schemas.microsoft.com/office/powerpoint/2010/main" val="416296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9920" y="701041"/>
            <a:ext cx="10957790" cy="5663976"/>
          </a:xfrm>
        </p:spPr>
        <p:txBody>
          <a:bodyPr>
            <a:noAutofit/>
          </a:bodyPr>
          <a:lstStyle/>
          <a:p>
            <a:pPr marL="0" indent="0" algn="ctr">
              <a:lnSpc>
                <a:spcPct val="100000"/>
              </a:lnSpc>
              <a:spcBef>
                <a:spcPts val="0"/>
              </a:spcBef>
              <a:buNone/>
            </a:pPr>
            <a:endParaRPr lang="en-US" sz="5000" dirty="0">
              <a:solidFill>
                <a:srgbClr val="FFFF00"/>
              </a:solidFill>
            </a:endParaRPr>
          </a:p>
          <a:p>
            <a:pPr marL="0" indent="0" algn="ctr">
              <a:lnSpc>
                <a:spcPct val="100000"/>
              </a:lnSpc>
              <a:spcBef>
                <a:spcPts val="0"/>
              </a:spcBef>
              <a:buNone/>
            </a:pPr>
            <a:r>
              <a:rPr lang="en-US" sz="5000" dirty="0"/>
              <a:t>Fear is the opposite of</a:t>
            </a:r>
          </a:p>
          <a:p>
            <a:pPr marL="0" indent="0" algn="ctr">
              <a:lnSpc>
                <a:spcPct val="100000"/>
              </a:lnSpc>
              <a:spcBef>
                <a:spcPts val="0"/>
              </a:spcBef>
              <a:buNone/>
            </a:pPr>
            <a:r>
              <a:rPr lang="en-US" sz="5000" dirty="0"/>
              <a:t>faith, hope and love.</a:t>
            </a:r>
          </a:p>
          <a:p>
            <a:pPr marL="0" indent="0" algn="ctr">
              <a:lnSpc>
                <a:spcPct val="100000"/>
              </a:lnSpc>
              <a:spcBef>
                <a:spcPts val="0"/>
              </a:spcBef>
              <a:buNone/>
            </a:pPr>
            <a:endParaRPr lang="en-US" sz="5000" dirty="0"/>
          </a:p>
          <a:p>
            <a:pPr marL="0" indent="0" algn="ctr">
              <a:lnSpc>
                <a:spcPct val="100000"/>
              </a:lnSpc>
              <a:spcBef>
                <a:spcPts val="0"/>
              </a:spcBef>
              <a:buNone/>
            </a:pPr>
            <a:r>
              <a:rPr lang="en-US" sz="5000" dirty="0"/>
              <a:t>It leads to a life of</a:t>
            </a:r>
          </a:p>
          <a:p>
            <a:pPr marL="0" indent="0" algn="ctr">
              <a:lnSpc>
                <a:spcPct val="100000"/>
              </a:lnSpc>
              <a:spcBef>
                <a:spcPts val="0"/>
              </a:spcBef>
              <a:buNone/>
            </a:pPr>
            <a:r>
              <a:rPr lang="en-US" sz="5000" dirty="0"/>
              <a:t>darkness and torture</a:t>
            </a:r>
          </a:p>
          <a:p>
            <a:pPr marL="0" indent="0" algn="ctr">
              <a:lnSpc>
                <a:spcPct val="100000"/>
              </a:lnSpc>
              <a:spcBef>
                <a:spcPts val="0"/>
              </a:spcBef>
              <a:buNone/>
            </a:pPr>
            <a:endParaRPr lang="en-US" sz="6000" b="1" dirty="0"/>
          </a:p>
          <a:p>
            <a:pPr marL="0" indent="0" algn="ctr">
              <a:lnSpc>
                <a:spcPct val="100000"/>
              </a:lnSpc>
              <a:spcBef>
                <a:spcPts val="0"/>
              </a:spcBef>
              <a:buNone/>
            </a:pPr>
            <a:endParaRPr lang="en-US" sz="5000" b="1" dirty="0"/>
          </a:p>
          <a:p>
            <a:pPr marL="0" indent="0">
              <a:lnSpc>
                <a:spcPct val="100000"/>
              </a:lnSpc>
              <a:spcBef>
                <a:spcPts val="0"/>
              </a:spcBef>
              <a:buNone/>
            </a:pPr>
            <a:endParaRPr lang="en-US" sz="5000" dirty="0"/>
          </a:p>
        </p:txBody>
      </p:sp>
    </p:spTree>
    <p:extLst>
      <p:ext uri="{BB962C8B-B14F-4D97-AF65-F5344CB8AC3E}">
        <p14:creationId xmlns:p14="http://schemas.microsoft.com/office/powerpoint/2010/main" val="183334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9920" y="701041"/>
            <a:ext cx="10957790" cy="5663976"/>
          </a:xfrm>
        </p:spPr>
        <p:txBody>
          <a:bodyPr>
            <a:noAutofit/>
          </a:bodyPr>
          <a:lstStyle/>
          <a:p>
            <a:pPr marL="0" indent="0" algn="ctr">
              <a:lnSpc>
                <a:spcPct val="100000"/>
              </a:lnSpc>
              <a:spcBef>
                <a:spcPts val="0"/>
              </a:spcBef>
              <a:buNone/>
            </a:pPr>
            <a:endParaRPr lang="en-US" sz="5000" b="1" dirty="0">
              <a:solidFill>
                <a:srgbClr val="FFFF00"/>
              </a:solidFill>
            </a:endParaRPr>
          </a:p>
          <a:p>
            <a:pPr marL="0" indent="0" algn="ctr">
              <a:lnSpc>
                <a:spcPct val="100000"/>
              </a:lnSpc>
              <a:spcBef>
                <a:spcPts val="0"/>
              </a:spcBef>
              <a:buNone/>
            </a:pPr>
            <a:r>
              <a:rPr lang="en-US" sz="5000" b="1" dirty="0">
                <a:solidFill>
                  <a:srgbClr val="FFFF00"/>
                </a:solidFill>
              </a:rPr>
              <a:t>Fear is a sign that you </a:t>
            </a:r>
            <a:r>
              <a:rPr lang="en-US" sz="5000" b="1" u="sng" dirty="0">
                <a:solidFill>
                  <a:srgbClr val="FFFF00"/>
                </a:solidFill>
              </a:rPr>
              <a:t>believe</a:t>
            </a:r>
            <a:r>
              <a:rPr lang="en-US" sz="5000" b="1" dirty="0">
                <a:solidFill>
                  <a:srgbClr val="FFFF00"/>
                </a:solidFill>
              </a:rPr>
              <a:t> a lie</a:t>
            </a:r>
          </a:p>
          <a:p>
            <a:pPr marL="0" indent="0" algn="ctr">
              <a:lnSpc>
                <a:spcPct val="100000"/>
              </a:lnSpc>
              <a:spcBef>
                <a:spcPts val="0"/>
              </a:spcBef>
              <a:buNone/>
            </a:pPr>
            <a:r>
              <a:rPr lang="en-US" sz="5000" i="1" dirty="0"/>
              <a:t>[trust, depend on, identify with]</a:t>
            </a:r>
          </a:p>
          <a:p>
            <a:pPr marL="0" indent="0">
              <a:lnSpc>
                <a:spcPct val="100000"/>
              </a:lnSpc>
              <a:spcBef>
                <a:spcPts val="0"/>
              </a:spcBef>
              <a:buNone/>
            </a:pPr>
            <a:endParaRPr lang="en-US" sz="5000" dirty="0"/>
          </a:p>
        </p:txBody>
      </p:sp>
    </p:spTree>
    <p:extLst>
      <p:ext uri="{BB962C8B-B14F-4D97-AF65-F5344CB8AC3E}">
        <p14:creationId xmlns:p14="http://schemas.microsoft.com/office/powerpoint/2010/main" val="144659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50483-57C7-42DC-9391-5A7B18313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Isosceles Triangle 8">
            <a:extLst>
              <a:ext uri="{FF2B5EF4-FFF2-40B4-BE49-F238E27FC236}">
                <a16:creationId xmlns:a16="http://schemas.microsoft.com/office/drawing/2014/main" id="{C8A605C2-0235-4216-86DC-69B684F07FE2}"/>
              </a:ext>
            </a:extLst>
          </p:cNvPr>
          <p:cNvSpPr/>
          <p:nvPr/>
        </p:nvSpPr>
        <p:spPr>
          <a:xfrm rot="10800000">
            <a:off x="6014720" y="2707640"/>
            <a:ext cx="218440" cy="29972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275D5E-E2D7-4B19-9F98-4F58EA3BC95D}"/>
              </a:ext>
            </a:extLst>
          </p:cNvPr>
          <p:cNvSpPr/>
          <p:nvPr/>
        </p:nvSpPr>
        <p:spPr>
          <a:xfrm>
            <a:off x="5866130" y="222771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2</a:t>
            </a:r>
          </a:p>
        </p:txBody>
      </p:sp>
      <p:sp>
        <p:nvSpPr>
          <p:cNvPr id="13" name="Isosceles Triangle 12">
            <a:extLst>
              <a:ext uri="{FF2B5EF4-FFF2-40B4-BE49-F238E27FC236}">
                <a16:creationId xmlns:a16="http://schemas.microsoft.com/office/drawing/2014/main" id="{6209ED48-E376-4116-97E0-CA8488B3CADC}"/>
              </a:ext>
            </a:extLst>
          </p:cNvPr>
          <p:cNvSpPr/>
          <p:nvPr/>
        </p:nvSpPr>
        <p:spPr>
          <a:xfrm rot="10800000">
            <a:off x="8554720" y="2857500"/>
            <a:ext cx="218440" cy="29972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C57BD1E-B55D-45BA-B2AC-643C4AA41471}"/>
              </a:ext>
            </a:extLst>
          </p:cNvPr>
          <p:cNvSpPr/>
          <p:nvPr/>
        </p:nvSpPr>
        <p:spPr>
          <a:xfrm>
            <a:off x="8406130" y="237503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6</a:t>
            </a:r>
          </a:p>
        </p:txBody>
      </p:sp>
      <p:sp>
        <p:nvSpPr>
          <p:cNvPr id="17" name="Oval 16">
            <a:extLst>
              <a:ext uri="{FF2B5EF4-FFF2-40B4-BE49-F238E27FC236}">
                <a16:creationId xmlns:a16="http://schemas.microsoft.com/office/drawing/2014/main" id="{CA828D59-B952-4A4E-90D6-EE12255E87C9}"/>
              </a:ext>
            </a:extLst>
          </p:cNvPr>
          <p:cNvSpPr/>
          <p:nvPr/>
        </p:nvSpPr>
        <p:spPr>
          <a:xfrm>
            <a:off x="772160" y="461023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6</a:t>
            </a:r>
          </a:p>
        </p:txBody>
      </p:sp>
      <p:sp>
        <p:nvSpPr>
          <p:cNvPr id="19" name="Oval 18">
            <a:extLst>
              <a:ext uri="{FF2B5EF4-FFF2-40B4-BE49-F238E27FC236}">
                <a16:creationId xmlns:a16="http://schemas.microsoft.com/office/drawing/2014/main" id="{AAE26C4A-69AC-4647-98FB-980989F7A12C}"/>
              </a:ext>
            </a:extLst>
          </p:cNvPr>
          <p:cNvSpPr/>
          <p:nvPr/>
        </p:nvSpPr>
        <p:spPr>
          <a:xfrm>
            <a:off x="815340" y="2604839"/>
            <a:ext cx="515620" cy="50532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2</a:t>
            </a:r>
          </a:p>
        </p:txBody>
      </p:sp>
      <p:sp>
        <p:nvSpPr>
          <p:cNvPr id="4" name="TextBox 3">
            <a:extLst>
              <a:ext uri="{FF2B5EF4-FFF2-40B4-BE49-F238E27FC236}">
                <a16:creationId xmlns:a16="http://schemas.microsoft.com/office/drawing/2014/main" id="{0EBAE8A8-CF29-402E-84EE-843A7DC95DCC}"/>
              </a:ext>
            </a:extLst>
          </p:cNvPr>
          <p:cNvSpPr txBox="1"/>
          <p:nvPr/>
        </p:nvSpPr>
        <p:spPr>
          <a:xfrm>
            <a:off x="8263387" y="3977641"/>
            <a:ext cx="2574872" cy="2400657"/>
          </a:xfrm>
          <a:prstGeom prst="rect">
            <a:avLst/>
          </a:prstGeom>
          <a:solidFill>
            <a:srgbClr val="C00000"/>
          </a:solidFill>
          <a:ln>
            <a:solidFill>
              <a:srgbClr val="C00000"/>
            </a:solidFill>
          </a:ln>
        </p:spPr>
        <p:txBody>
          <a:bodyPr wrap="none" rtlCol="0">
            <a:spAutoFit/>
          </a:bodyPr>
          <a:lstStyle/>
          <a:p>
            <a:pPr algn="ctr"/>
            <a:r>
              <a:rPr lang="en-US" sz="5000" dirty="0">
                <a:solidFill>
                  <a:schemeClr val="bg1"/>
                </a:solidFill>
              </a:rPr>
              <a:t>The</a:t>
            </a:r>
          </a:p>
          <a:p>
            <a:pPr algn="ctr"/>
            <a:r>
              <a:rPr lang="en-US" sz="5000" dirty="0">
                <a:solidFill>
                  <a:schemeClr val="bg1"/>
                </a:solidFill>
              </a:rPr>
              <a:t>Deceived</a:t>
            </a:r>
          </a:p>
          <a:p>
            <a:pPr algn="ctr"/>
            <a:r>
              <a:rPr lang="en-US" sz="5000" dirty="0">
                <a:solidFill>
                  <a:schemeClr val="bg1"/>
                </a:solidFill>
              </a:rPr>
              <a:t> Church</a:t>
            </a:r>
          </a:p>
        </p:txBody>
      </p:sp>
    </p:spTree>
    <p:extLst>
      <p:ext uri="{BB962C8B-B14F-4D97-AF65-F5344CB8AC3E}">
        <p14:creationId xmlns:p14="http://schemas.microsoft.com/office/powerpoint/2010/main" val="339535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E01D4DB-7A00-437D-9B62-F9658B723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57" y="-2983848"/>
            <a:ext cx="18878223" cy="9841848"/>
          </a:xfrm>
          <a:prstGeom prst="rect">
            <a:avLst/>
          </a:prstGeom>
        </p:spPr>
      </p:pic>
    </p:spTree>
    <p:extLst>
      <p:ext uri="{BB962C8B-B14F-4D97-AF65-F5344CB8AC3E}">
        <p14:creationId xmlns:p14="http://schemas.microsoft.com/office/powerpoint/2010/main" val="228237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53143" y="673768"/>
            <a:ext cx="10934567" cy="4648040"/>
          </a:xfrm>
        </p:spPr>
        <p:txBody>
          <a:bodyPr>
            <a:noAutofit/>
          </a:bodyPr>
          <a:lstStyle/>
          <a:p>
            <a:pPr marL="0" indent="0">
              <a:lnSpc>
                <a:spcPct val="100000"/>
              </a:lnSpc>
              <a:spcBef>
                <a:spcPts val="0"/>
              </a:spcBef>
              <a:buNone/>
            </a:pPr>
            <a:r>
              <a:rPr lang="en-US" sz="4700" dirty="0"/>
              <a:t> “And to the angel of the church of the Laodiceans write, ‘These things says the Amen, the Faithful and True Witness, the Beginning of the creation of God: “I know your works, that you are neither cold nor hot. I could wish you were cold or hot.</a:t>
            </a:r>
          </a:p>
        </p:txBody>
      </p:sp>
      <p:sp>
        <p:nvSpPr>
          <p:cNvPr id="4" name="TextBox 3">
            <a:extLst>
              <a:ext uri="{FF2B5EF4-FFF2-40B4-BE49-F238E27FC236}">
                <a16:creationId xmlns:a16="http://schemas.microsoft.com/office/drawing/2014/main" id="{C1696010-03DF-4329-BB18-971D91B78121}"/>
              </a:ext>
            </a:extLst>
          </p:cNvPr>
          <p:cNvSpPr txBox="1"/>
          <p:nvPr/>
        </p:nvSpPr>
        <p:spPr>
          <a:xfrm>
            <a:off x="1056917" y="5722567"/>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Revelations 3:14-16(NKJV)</a:t>
            </a:r>
          </a:p>
        </p:txBody>
      </p:sp>
    </p:spTree>
    <p:extLst>
      <p:ext uri="{BB962C8B-B14F-4D97-AF65-F5344CB8AC3E}">
        <p14:creationId xmlns:p14="http://schemas.microsoft.com/office/powerpoint/2010/main" val="126887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8716" y="546177"/>
            <a:ext cx="10934567" cy="4648040"/>
          </a:xfrm>
        </p:spPr>
        <p:txBody>
          <a:bodyPr>
            <a:noAutofit/>
          </a:bodyPr>
          <a:lstStyle/>
          <a:p>
            <a:pPr marL="0" indent="0">
              <a:lnSpc>
                <a:spcPct val="100000"/>
              </a:lnSpc>
              <a:spcBef>
                <a:spcPts val="0"/>
              </a:spcBef>
              <a:buNone/>
            </a:pPr>
            <a:r>
              <a:rPr lang="en-US" sz="4700" dirty="0"/>
              <a:t> “I could wish you were cold or hot. So then, because you are lukewarm, and neither cold nor hot, I will vomit you out of My mouth. Because you say, ‘I am rich, have become wealthy, and have need of nothing’—and do not know that you are wretched, miserable, poor, blind, and naked—”</a:t>
            </a:r>
          </a:p>
        </p:txBody>
      </p:sp>
      <p:sp>
        <p:nvSpPr>
          <p:cNvPr id="4" name="TextBox 3">
            <a:extLst>
              <a:ext uri="{FF2B5EF4-FFF2-40B4-BE49-F238E27FC236}">
                <a16:creationId xmlns:a16="http://schemas.microsoft.com/office/drawing/2014/main" id="{C1696010-03DF-4329-BB18-971D91B78121}"/>
              </a:ext>
            </a:extLst>
          </p:cNvPr>
          <p:cNvSpPr txBox="1"/>
          <p:nvPr/>
        </p:nvSpPr>
        <p:spPr>
          <a:xfrm>
            <a:off x="1056917" y="5722567"/>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Revelations 3:16b-17 (NKJV)</a:t>
            </a:r>
          </a:p>
        </p:txBody>
      </p:sp>
    </p:spTree>
    <p:extLst>
      <p:ext uri="{BB962C8B-B14F-4D97-AF65-F5344CB8AC3E}">
        <p14:creationId xmlns:p14="http://schemas.microsoft.com/office/powerpoint/2010/main" val="128199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53143" y="673768"/>
            <a:ext cx="10934567" cy="4648040"/>
          </a:xfrm>
        </p:spPr>
        <p:txBody>
          <a:bodyPr>
            <a:noAutofit/>
          </a:bodyPr>
          <a:lstStyle/>
          <a:p>
            <a:pPr marL="0" indent="0">
              <a:lnSpc>
                <a:spcPct val="100000"/>
              </a:lnSpc>
              <a:spcBef>
                <a:spcPts val="0"/>
              </a:spcBef>
              <a:buNone/>
            </a:pPr>
            <a:r>
              <a:rPr lang="en-US" sz="4700" dirty="0"/>
              <a:t> “I counsel you to buy from Me gold refined in the fire, that you may be rich; and white garments, that you may be clothed, that the shame of your nakedness may not be revealed; and anoint your eyes with eye salve, that you may see.”</a:t>
            </a:r>
          </a:p>
        </p:txBody>
      </p:sp>
      <p:sp>
        <p:nvSpPr>
          <p:cNvPr id="4" name="TextBox 3">
            <a:extLst>
              <a:ext uri="{FF2B5EF4-FFF2-40B4-BE49-F238E27FC236}">
                <a16:creationId xmlns:a16="http://schemas.microsoft.com/office/drawing/2014/main" id="{C1696010-03DF-4329-BB18-971D91B78121}"/>
              </a:ext>
            </a:extLst>
          </p:cNvPr>
          <p:cNvSpPr txBox="1"/>
          <p:nvPr/>
        </p:nvSpPr>
        <p:spPr>
          <a:xfrm>
            <a:off x="1056917" y="5722567"/>
            <a:ext cx="11135083" cy="923330"/>
          </a:xfrm>
          <a:prstGeom prst="rect">
            <a:avLst/>
          </a:prstGeom>
          <a:noFill/>
        </p:spPr>
        <p:txBody>
          <a:bodyPr wrap="square">
            <a:spAutoFit/>
          </a:bodyPr>
          <a:lstStyle/>
          <a:p>
            <a:pPr marL="0" indent="0">
              <a:lnSpc>
                <a:spcPct val="100000"/>
              </a:lnSpc>
              <a:spcBef>
                <a:spcPts val="0"/>
              </a:spcBef>
              <a:buNone/>
            </a:pPr>
            <a:endParaRPr lang="en-US" sz="1400" dirty="0"/>
          </a:p>
          <a:p>
            <a:pPr marL="0" indent="0">
              <a:lnSpc>
                <a:spcPct val="100000"/>
              </a:lnSpc>
              <a:spcBef>
                <a:spcPts val="0"/>
              </a:spcBef>
              <a:buNone/>
            </a:pPr>
            <a:r>
              <a:rPr lang="en-US" sz="4000" dirty="0"/>
              <a:t>					</a:t>
            </a:r>
            <a:r>
              <a:rPr lang="en-US" sz="4000" dirty="0">
                <a:solidFill>
                  <a:schemeClr val="bg1">
                    <a:lumMod val="75000"/>
                  </a:schemeClr>
                </a:solidFill>
              </a:rPr>
              <a:t>- Revelations 3:18 (NKJV)</a:t>
            </a:r>
          </a:p>
        </p:txBody>
      </p:sp>
    </p:spTree>
    <p:extLst>
      <p:ext uri="{BB962C8B-B14F-4D97-AF65-F5344CB8AC3E}">
        <p14:creationId xmlns:p14="http://schemas.microsoft.com/office/powerpoint/2010/main" val="3420158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9999</TotalTime>
  <Words>1692</Words>
  <Application>Microsoft Office PowerPoint</Application>
  <PresentationFormat>Widescreen</PresentationFormat>
  <Paragraphs>180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Shawn Franco</cp:lastModifiedBy>
  <cp:revision>481</cp:revision>
  <cp:lastPrinted>2020-08-27T14:29:49Z</cp:lastPrinted>
  <dcterms:created xsi:type="dcterms:W3CDTF">2019-12-30T14:33:52Z</dcterms:created>
  <dcterms:modified xsi:type="dcterms:W3CDTF">2020-11-08T03:11:03Z</dcterms:modified>
</cp:coreProperties>
</file>