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84" r:id="rId25"/>
    <p:sldId id="280" r:id="rId26"/>
    <p:sldId id="281" r:id="rId27"/>
    <p:sldId id="285" r:id="rId28"/>
    <p:sldId id="282" r:id="rId29"/>
    <p:sldId id="283" r:id="rId30"/>
    <p:sldId id="286" r:id="rId31"/>
    <p:sldId id="287" r:id="rId32"/>
    <p:sldId id="288" r:id="rId33"/>
    <p:sldId id="289" r:id="rId34"/>
    <p:sldId id="290" r:id="rId35"/>
    <p:sldId id="291" r:id="rId36"/>
    <p:sldId id="292" r:id="rId37"/>
    <p:sldId id="293" r:id="rId38"/>
    <p:sldId id="279"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F14"/>
    <a:srgbClr val="CBCA14"/>
    <a:srgbClr val="F0BD00"/>
    <a:srgbClr val="FFC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92"/>
    <p:restoredTop sz="94037"/>
  </p:normalViewPr>
  <p:slideViewPr>
    <p:cSldViewPr snapToGrid="0" snapToObjects="1">
      <p:cViewPr varScale="1">
        <p:scale>
          <a:sx n="107" d="100"/>
          <a:sy n="107" d="100"/>
        </p:scale>
        <p:origin x="200"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0BFED-BA1D-004D-B5FB-B7E15E553578}" type="datetimeFigureOut">
              <a:rPr lang="en-US" smtClean="0"/>
              <a:t>10/24/20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89853-3E13-2A4D-B7FD-A87C8FE1B7D5}" type="slidenum">
              <a:rPr lang="en-US" smtClean="0"/>
              <a:t>‹#›</a:t>
            </a:fld>
            <a:endParaRPr lang="en-US"/>
          </a:p>
        </p:txBody>
      </p:sp>
    </p:spTree>
    <p:extLst>
      <p:ext uri="{BB962C8B-B14F-4D97-AF65-F5344CB8AC3E}">
        <p14:creationId xmlns:p14="http://schemas.microsoft.com/office/powerpoint/2010/main" val="40350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89853-3E13-2A4D-B7FD-A87C8FE1B7D5}" type="slidenum">
              <a:rPr lang="en-US" smtClean="0"/>
              <a:t>41</a:t>
            </a:fld>
            <a:endParaRPr lang="en-US"/>
          </a:p>
        </p:txBody>
      </p:sp>
    </p:spTree>
    <p:extLst>
      <p:ext uri="{BB962C8B-B14F-4D97-AF65-F5344CB8AC3E}">
        <p14:creationId xmlns:p14="http://schemas.microsoft.com/office/powerpoint/2010/main" val="35516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89853-3E13-2A4D-B7FD-A87C8FE1B7D5}" type="slidenum">
              <a:rPr lang="en-US" smtClean="0"/>
              <a:t>42</a:t>
            </a:fld>
            <a:endParaRPr lang="en-US"/>
          </a:p>
        </p:txBody>
      </p:sp>
    </p:spTree>
    <p:extLst>
      <p:ext uri="{BB962C8B-B14F-4D97-AF65-F5344CB8AC3E}">
        <p14:creationId xmlns:p14="http://schemas.microsoft.com/office/powerpoint/2010/main" val="117682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89853-3E13-2A4D-B7FD-A87C8FE1B7D5}" type="slidenum">
              <a:rPr lang="en-US" smtClean="0"/>
              <a:t>43</a:t>
            </a:fld>
            <a:endParaRPr lang="en-US"/>
          </a:p>
        </p:txBody>
      </p:sp>
    </p:spTree>
    <p:extLst>
      <p:ext uri="{BB962C8B-B14F-4D97-AF65-F5344CB8AC3E}">
        <p14:creationId xmlns:p14="http://schemas.microsoft.com/office/powerpoint/2010/main" val="182778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50B7C-FE17-BE49-AFBC-F468D955C38E}" type="datetimeFigureOut">
              <a:rPr lang="en-US" smtClean="0"/>
              <a:t>10/24/20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25520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50B7C-FE17-BE49-AFBC-F468D955C38E}" type="datetimeFigureOut">
              <a:rPr lang="en-US" smtClean="0"/>
              <a:t>10/24/20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386723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50B7C-FE17-BE49-AFBC-F468D955C38E}" type="datetimeFigureOut">
              <a:rPr lang="en-US" smtClean="0"/>
              <a:t>10/24/20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6632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50B7C-FE17-BE49-AFBC-F468D955C38E}" type="datetimeFigureOut">
              <a:rPr lang="en-US" smtClean="0"/>
              <a:t>10/24/20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374228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50B7C-FE17-BE49-AFBC-F468D955C38E}" type="datetimeFigureOut">
              <a:rPr lang="en-US" smtClean="0"/>
              <a:t>10/24/20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110485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50B7C-FE17-BE49-AFBC-F468D955C38E}" type="datetimeFigureOut">
              <a:rPr lang="en-US" smtClean="0"/>
              <a:t>10/24/20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146895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50B7C-FE17-BE49-AFBC-F468D955C38E}" type="datetimeFigureOut">
              <a:rPr lang="en-US" smtClean="0"/>
              <a:t>10/24/20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409245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50B7C-FE17-BE49-AFBC-F468D955C38E}" type="datetimeFigureOut">
              <a:rPr lang="en-US" smtClean="0"/>
              <a:t>10/24/20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336739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50B7C-FE17-BE49-AFBC-F468D955C38E}" type="datetimeFigureOut">
              <a:rPr lang="en-US" smtClean="0"/>
              <a:t>10/24/20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168918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50B7C-FE17-BE49-AFBC-F468D955C38E}" type="datetimeFigureOut">
              <a:rPr lang="en-US" smtClean="0"/>
              <a:t>10/24/20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369415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50B7C-FE17-BE49-AFBC-F468D955C38E}" type="datetimeFigureOut">
              <a:rPr lang="en-US" smtClean="0"/>
              <a:t>10/24/20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BB276-A7E4-E243-89B8-AC6B09A3BD49}" type="slidenum">
              <a:rPr lang="en-US" smtClean="0"/>
              <a:t>‹#›</a:t>
            </a:fld>
            <a:endParaRPr lang="en-US"/>
          </a:p>
        </p:txBody>
      </p:sp>
    </p:spTree>
    <p:extLst>
      <p:ext uri="{BB962C8B-B14F-4D97-AF65-F5344CB8AC3E}">
        <p14:creationId xmlns:p14="http://schemas.microsoft.com/office/powerpoint/2010/main" val="362528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50B7C-FE17-BE49-AFBC-F468D955C38E}" type="datetimeFigureOut">
              <a:rPr lang="en-US" smtClean="0"/>
              <a:t>10/24/20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BB276-A7E4-E243-89B8-AC6B09A3BD49}" type="slidenum">
              <a:rPr lang="en-US" smtClean="0"/>
              <a:t>‹#›</a:t>
            </a:fld>
            <a:endParaRPr lang="en-US"/>
          </a:p>
        </p:txBody>
      </p:sp>
    </p:spTree>
    <p:extLst>
      <p:ext uri="{BB962C8B-B14F-4D97-AF65-F5344CB8AC3E}">
        <p14:creationId xmlns:p14="http://schemas.microsoft.com/office/powerpoint/2010/main" val="30640720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35B6069B-C9F5-A144-906D-0F761593C8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4489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98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497557"/>
            <a:ext cx="10972800" cy="5262979"/>
          </a:xfrm>
          <a:prstGeom prst="rect">
            <a:avLst/>
          </a:prstGeom>
          <a:noFill/>
        </p:spPr>
        <p:txBody>
          <a:bodyPr wrap="square" rtlCol="0" anchor="ctr">
            <a:spAutoFit/>
          </a:bodyPr>
          <a:lstStyle/>
          <a:p>
            <a:r>
              <a:rPr lang="en-US" sz="4800" dirty="0">
                <a:solidFill>
                  <a:srgbClr val="FFFF00"/>
                </a:solidFill>
                <a:latin typeface="CMG Sans" pitchFamily="2" charset="77"/>
              </a:rPr>
              <a:t>“…useful to teach us what is true and to make us realize what is wrong in our lives. It corrects us when we are wrong and teaches us to do what is right. God uses it to prepare and equip his people to do every good work.”</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898778"/>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2 TIMOTHY 3:16–17, NLT</a:t>
            </a:r>
          </a:p>
        </p:txBody>
      </p:sp>
    </p:spTree>
    <p:extLst>
      <p:ext uri="{BB962C8B-B14F-4D97-AF65-F5344CB8AC3E}">
        <p14:creationId xmlns:p14="http://schemas.microsoft.com/office/powerpoint/2010/main" val="88158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1C9AD080-893E-414F-9D98-8ACE4AD895F0}"/>
              </a:ext>
            </a:extLst>
          </p:cNvPr>
          <p:cNvPicPr>
            <a:picLocks noChangeAspect="1"/>
          </p:cNvPicPr>
          <p:nvPr/>
        </p:nvPicPr>
        <p:blipFill>
          <a:blip r:embed="rId2"/>
          <a:stretch>
            <a:fillRect/>
          </a:stretch>
        </p:blipFill>
        <p:spPr>
          <a:xfrm>
            <a:off x="0" y="0"/>
            <a:ext cx="10308835" cy="6858000"/>
          </a:xfrm>
          <a:prstGeom prst="rect">
            <a:avLst/>
          </a:prstGeom>
        </p:spPr>
      </p:pic>
      <p:sp>
        <p:nvSpPr>
          <p:cNvPr id="4" name="Rectangle 3">
            <a:extLst>
              <a:ext uri="{FF2B5EF4-FFF2-40B4-BE49-F238E27FC236}">
                <a16:creationId xmlns:a16="http://schemas.microsoft.com/office/drawing/2014/main" id="{D6A2CBD3-DEE3-8F4B-BBFC-D5BE3402E940}"/>
              </a:ext>
            </a:extLst>
          </p:cNvPr>
          <p:cNvSpPr/>
          <p:nvPr/>
        </p:nvSpPr>
        <p:spPr>
          <a:xfrm>
            <a:off x="10308835" y="0"/>
            <a:ext cx="1883165" cy="6858000"/>
          </a:xfrm>
          <a:prstGeom prst="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839F50-D785-464C-B351-76F55EFB207E}"/>
              </a:ext>
            </a:extLst>
          </p:cNvPr>
          <p:cNvSpPr txBox="1"/>
          <p:nvPr/>
        </p:nvSpPr>
        <p:spPr>
          <a:xfrm>
            <a:off x="10389805" y="6006354"/>
            <a:ext cx="1721224" cy="646331"/>
          </a:xfrm>
          <a:prstGeom prst="rect">
            <a:avLst/>
          </a:prstGeom>
          <a:noFill/>
        </p:spPr>
        <p:txBody>
          <a:bodyPr wrap="square" rtlCol="0">
            <a:spAutoFit/>
          </a:bodyPr>
          <a:lstStyle/>
          <a:p>
            <a:r>
              <a:rPr lang="en-US" dirty="0"/>
              <a:t>Artwork by Kelly Cunningham</a:t>
            </a:r>
          </a:p>
        </p:txBody>
      </p:sp>
    </p:spTree>
    <p:extLst>
      <p:ext uri="{BB962C8B-B14F-4D97-AF65-F5344CB8AC3E}">
        <p14:creationId xmlns:p14="http://schemas.microsoft.com/office/powerpoint/2010/main" val="324869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403500"/>
            <a:ext cx="10972800" cy="3046988"/>
          </a:xfrm>
          <a:prstGeom prst="rect">
            <a:avLst/>
          </a:prstGeom>
          <a:noFill/>
        </p:spPr>
        <p:txBody>
          <a:bodyPr wrap="square" rtlCol="0" anchor="ctr">
            <a:spAutoFit/>
          </a:bodyPr>
          <a:lstStyle/>
          <a:p>
            <a:r>
              <a:rPr lang="en-US" sz="4800" dirty="0">
                <a:solidFill>
                  <a:srgbClr val="FFFF00"/>
                </a:solidFill>
                <a:latin typeface="CMG Sans" pitchFamily="2" charset="77"/>
              </a:rPr>
              <a:t>“You tolerate some among you whose teaching is like that of Balaam, who showed </a:t>
            </a:r>
            <a:r>
              <a:rPr lang="en-US" sz="4800" dirty="0" err="1">
                <a:solidFill>
                  <a:srgbClr val="FFFF00"/>
                </a:solidFill>
                <a:latin typeface="CMG Sans" pitchFamily="2" charset="77"/>
              </a:rPr>
              <a:t>Balak</a:t>
            </a:r>
            <a:r>
              <a:rPr lang="en-US" sz="4800" dirty="0">
                <a:solidFill>
                  <a:srgbClr val="FFFF00"/>
                </a:solidFill>
                <a:latin typeface="CMG Sans" pitchFamily="2" charset="77"/>
              </a:rPr>
              <a:t> how to trip up the people of Israel.”</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2:14, NLT</a:t>
            </a:r>
          </a:p>
        </p:txBody>
      </p:sp>
    </p:spTree>
    <p:extLst>
      <p:ext uri="{BB962C8B-B14F-4D97-AF65-F5344CB8AC3E}">
        <p14:creationId xmlns:p14="http://schemas.microsoft.com/office/powerpoint/2010/main" val="361932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C18EB-4DB0-3948-A0C0-31AD01E34465}"/>
              </a:ext>
            </a:extLst>
          </p:cNvPr>
          <p:cNvPicPr>
            <a:picLocks noChangeAspect="1"/>
          </p:cNvPicPr>
          <p:nvPr/>
        </p:nvPicPr>
        <p:blipFill rotWithShape="1">
          <a:blip r:embed="rId2"/>
          <a:srcRect l="5060" t="756" r="5059" b="756"/>
          <a:stretch/>
        </p:blipFill>
        <p:spPr>
          <a:xfrm>
            <a:off x="0" y="0"/>
            <a:ext cx="12192000" cy="6858000"/>
          </a:xfrm>
          <a:prstGeom prst="rect">
            <a:avLst/>
          </a:prstGeom>
        </p:spPr>
      </p:pic>
    </p:spTree>
    <p:extLst>
      <p:ext uri="{BB962C8B-B14F-4D97-AF65-F5344CB8AC3E}">
        <p14:creationId xmlns:p14="http://schemas.microsoft.com/office/powerpoint/2010/main" val="49085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61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C18EB-4DB0-3948-A0C0-31AD01E34465}"/>
              </a:ext>
            </a:extLst>
          </p:cNvPr>
          <p:cNvPicPr>
            <a:picLocks noChangeAspect="1"/>
          </p:cNvPicPr>
          <p:nvPr/>
        </p:nvPicPr>
        <p:blipFill rotWithShape="1">
          <a:blip r:embed="rId2"/>
          <a:srcRect l="5060" t="756" r="5059" b="756"/>
          <a:stretch/>
        </p:blipFill>
        <p:spPr>
          <a:xfrm>
            <a:off x="0" y="0"/>
            <a:ext cx="12192000" cy="6858000"/>
          </a:xfrm>
          <a:prstGeom prst="rect">
            <a:avLst/>
          </a:prstGeom>
        </p:spPr>
      </p:pic>
    </p:spTree>
    <p:extLst>
      <p:ext uri="{BB962C8B-B14F-4D97-AF65-F5344CB8AC3E}">
        <p14:creationId xmlns:p14="http://schemas.microsoft.com/office/powerpoint/2010/main" val="368253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76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997839"/>
            <a:ext cx="10972800" cy="2862322"/>
          </a:xfrm>
          <a:prstGeom prst="rect">
            <a:avLst/>
          </a:prstGeom>
          <a:noFill/>
        </p:spPr>
        <p:txBody>
          <a:bodyPr wrap="square" rtlCol="0" anchor="ctr">
            <a:spAutoFit/>
          </a:bodyPr>
          <a:lstStyle/>
          <a:p>
            <a:r>
              <a:rPr lang="en-US" sz="6000" dirty="0">
                <a:solidFill>
                  <a:srgbClr val="FFFF00"/>
                </a:solidFill>
                <a:latin typeface="CMG Sans" pitchFamily="2" charset="77"/>
              </a:rPr>
              <a:t>When it comes to compromise, it’s almost never a direct approach.</a:t>
            </a:r>
          </a:p>
        </p:txBody>
      </p:sp>
    </p:spTree>
    <p:extLst>
      <p:ext uri="{BB962C8B-B14F-4D97-AF65-F5344CB8AC3E}">
        <p14:creationId xmlns:p14="http://schemas.microsoft.com/office/powerpoint/2010/main" val="398309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997839"/>
            <a:ext cx="10972800" cy="2862322"/>
          </a:xfrm>
          <a:prstGeom prst="rect">
            <a:avLst/>
          </a:prstGeom>
          <a:noFill/>
        </p:spPr>
        <p:txBody>
          <a:bodyPr wrap="square" rtlCol="0" anchor="ctr">
            <a:spAutoFit/>
          </a:bodyPr>
          <a:lstStyle/>
          <a:p>
            <a:r>
              <a:rPr lang="en-US" sz="6000" dirty="0">
                <a:solidFill>
                  <a:srgbClr val="FFFF00"/>
                </a:solidFill>
                <a:latin typeface="CMG Sans" pitchFamily="2" charset="77"/>
              </a:rPr>
              <a:t>The church became a reflection of culture, rather than the other way around.</a:t>
            </a:r>
          </a:p>
        </p:txBody>
      </p:sp>
    </p:spTree>
    <p:extLst>
      <p:ext uri="{BB962C8B-B14F-4D97-AF65-F5344CB8AC3E}">
        <p14:creationId xmlns:p14="http://schemas.microsoft.com/office/powerpoint/2010/main" val="398085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74509"/>
            <a:ext cx="10972800" cy="4708981"/>
          </a:xfrm>
          <a:prstGeom prst="rect">
            <a:avLst/>
          </a:prstGeom>
          <a:noFill/>
        </p:spPr>
        <p:txBody>
          <a:bodyPr wrap="square" rtlCol="0" anchor="ctr">
            <a:spAutoFit/>
          </a:bodyPr>
          <a:lstStyle/>
          <a:p>
            <a:r>
              <a:rPr lang="en-US" sz="6000" dirty="0">
                <a:solidFill>
                  <a:srgbClr val="FFFF00"/>
                </a:solidFill>
                <a:latin typeface="CMG Sans" pitchFamily="2" charset="77"/>
              </a:rPr>
              <a:t>BIG IDEA: </a:t>
            </a:r>
            <a:r>
              <a:rPr lang="en-US" sz="6000" b="1" dirty="0">
                <a:solidFill>
                  <a:srgbClr val="FFFF00"/>
                </a:solidFill>
                <a:latin typeface="CMG Sans" pitchFamily="2" charset="77"/>
              </a:rPr>
              <a:t>To combat moral compromise, we must renew our minds, listen for the Spirit, and be intolerant of sin.</a:t>
            </a:r>
            <a:r>
              <a:rPr lang="en-US" sz="6000" dirty="0">
                <a:solidFill>
                  <a:srgbClr val="FFFF00"/>
                </a:solidFill>
                <a:latin typeface="CMG Sans" pitchFamily="2" charset="77"/>
              </a:rPr>
              <a:t> </a:t>
            </a:r>
          </a:p>
        </p:txBody>
      </p:sp>
    </p:spTree>
    <p:extLst>
      <p:ext uri="{BB962C8B-B14F-4D97-AF65-F5344CB8AC3E}">
        <p14:creationId xmlns:p14="http://schemas.microsoft.com/office/powerpoint/2010/main" val="906348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2767280"/>
            <a:ext cx="10972800" cy="1323439"/>
          </a:xfrm>
          <a:prstGeom prst="rect">
            <a:avLst/>
          </a:prstGeom>
          <a:noFill/>
        </p:spPr>
        <p:txBody>
          <a:bodyPr wrap="square" rtlCol="0" anchor="ctr">
            <a:spAutoFit/>
          </a:bodyPr>
          <a:lstStyle/>
          <a:p>
            <a:pPr algn="ctr"/>
            <a:r>
              <a:rPr lang="en-US" sz="8000" dirty="0">
                <a:solidFill>
                  <a:srgbClr val="FFFF00"/>
                </a:solidFill>
                <a:latin typeface="CMG Sans" pitchFamily="2" charset="77"/>
              </a:rPr>
              <a:t>REPENT</a:t>
            </a:r>
          </a:p>
        </p:txBody>
      </p:sp>
    </p:spTree>
    <p:extLst>
      <p:ext uri="{BB962C8B-B14F-4D97-AF65-F5344CB8AC3E}">
        <p14:creationId xmlns:p14="http://schemas.microsoft.com/office/powerpoint/2010/main" val="78745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52780"/>
            <a:ext cx="10972800" cy="1323439"/>
          </a:xfrm>
          <a:prstGeom prst="rect">
            <a:avLst/>
          </a:prstGeom>
          <a:noFill/>
        </p:spPr>
        <p:txBody>
          <a:bodyPr wrap="square" rtlCol="0" anchor="ctr">
            <a:spAutoFit/>
          </a:bodyPr>
          <a:lstStyle/>
          <a:p>
            <a:pPr algn="ctr"/>
            <a:r>
              <a:rPr lang="en-US" sz="8000" dirty="0">
                <a:solidFill>
                  <a:srgbClr val="FFFF00"/>
                </a:solidFill>
                <a:latin typeface="CMG Sans" pitchFamily="2" charset="77"/>
              </a:rPr>
              <a:t>REPENT</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2596844"/>
            <a:ext cx="10972800" cy="3046988"/>
          </a:xfrm>
          <a:prstGeom prst="rect">
            <a:avLst/>
          </a:prstGeom>
          <a:noFill/>
        </p:spPr>
        <p:txBody>
          <a:bodyPr wrap="square" rtlCol="0" anchor="ctr">
            <a:spAutoFit/>
          </a:bodyPr>
          <a:lstStyle/>
          <a:p>
            <a:r>
              <a:rPr lang="en-US" sz="4800" b="1" dirty="0">
                <a:solidFill>
                  <a:srgbClr val="FFFF00"/>
                </a:solidFill>
                <a:latin typeface="CMG Sans" pitchFamily="2" charset="77"/>
              </a:rPr>
              <a:t>to change your mind, </a:t>
            </a:r>
            <a:r>
              <a:rPr lang="en-US" sz="4800" dirty="0">
                <a:solidFill>
                  <a:srgbClr val="FFFF00"/>
                </a:solidFill>
                <a:latin typeface="CMG Sans" pitchFamily="2" charset="77"/>
              </a:rPr>
              <a:t>a turning with contrition from sin to God, with conduct worthy of a changed heart that abhors sin.</a:t>
            </a:r>
          </a:p>
        </p:txBody>
      </p:sp>
    </p:spTree>
    <p:extLst>
      <p:ext uri="{BB962C8B-B14F-4D97-AF65-F5344CB8AC3E}">
        <p14:creationId xmlns:p14="http://schemas.microsoft.com/office/powerpoint/2010/main" val="3832643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61970"/>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“…put off your old self, which is being corrupted by its deceitful desires; </a:t>
            </a:r>
            <a:r>
              <a:rPr lang="en-US" sz="4600" b="1" dirty="0">
                <a:solidFill>
                  <a:srgbClr val="FFFF00"/>
                </a:solidFill>
                <a:latin typeface="CMG Sans" pitchFamily="2" charset="77"/>
              </a:rPr>
              <a:t>to be made new in the attitude of your minds;</a:t>
            </a:r>
            <a:r>
              <a:rPr lang="en-US" sz="4600" dirty="0">
                <a:solidFill>
                  <a:srgbClr val="FFFF00"/>
                </a:solidFill>
                <a:latin typeface="CMG Sans" pitchFamily="2" charset="77"/>
              </a:rPr>
              <a:t> and to put on the new self, created to be like God in true righteousness and holiness.”</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EPHESIANS 4:22–24, NIV</a:t>
            </a:r>
          </a:p>
        </p:txBody>
      </p:sp>
    </p:spTree>
    <p:extLst>
      <p:ext uri="{BB962C8B-B14F-4D97-AF65-F5344CB8AC3E}">
        <p14:creationId xmlns:p14="http://schemas.microsoft.com/office/powerpoint/2010/main" val="21712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2446965"/>
            <a:ext cx="10972800" cy="1569660"/>
          </a:xfrm>
          <a:prstGeom prst="rect">
            <a:avLst/>
          </a:prstGeom>
          <a:noFill/>
        </p:spPr>
        <p:txBody>
          <a:bodyPr wrap="square" rtlCol="0" anchor="ctr">
            <a:spAutoFit/>
          </a:bodyPr>
          <a:lstStyle/>
          <a:p>
            <a:r>
              <a:rPr lang="en-US" sz="4800" dirty="0">
                <a:solidFill>
                  <a:srgbClr val="FFFF00"/>
                </a:solidFill>
                <a:latin typeface="CMG Sans" pitchFamily="2" charset="77"/>
              </a:rPr>
              <a:t>“…let the Spirit renew your thoughts and attitudes.”</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EPHESIANS 4:22–24, ESV</a:t>
            </a:r>
          </a:p>
        </p:txBody>
      </p:sp>
    </p:spTree>
    <p:extLst>
      <p:ext uri="{BB962C8B-B14F-4D97-AF65-F5344CB8AC3E}">
        <p14:creationId xmlns:p14="http://schemas.microsoft.com/office/powerpoint/2010/main" val="319898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52780"/>
            <a:ext cx="10972800" cy="1323439"/>
          </a:xfrm>
          <a:prstGeom prst="rect">
            <a:avLst/>
          </a:prstGeom>
          <a:noFill/>
        </p:spPr>
        <p:txBody>
          <a:bodyPr wrap="square" rtlCol="0" anchor="ctr">
            <a:spAutoFit/>
          </a:bodyPr>
          <a:lstStyle/>
          <a:p>
            <a:pPr algn="ctr"/>
            <a:r>
              <a:rPr lang="en-US" sz="8000" dirty="0">
                <a:solidFill>
                  <a:srgbClr val="FFFF00"/>
                </a:solidFill>
                <a:latin typeface="CMG Sans" pitchFamily="2" charset="77"/>
              </a:rPr>
              <a:t>REPENT</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2624477"/>
            <a:ext cx="10972800" cy="923330"/>
          </a:xfrm>
          <a:prstGeom prst="rect">
            <a:avLst/>
          </a:prstGeom>
          <a:noFill/>
        </p:spPr>
        <p:txBody>
          <a:bodyPr wrap="square" rtlCol="0" anchor="t">
            <a:spAutoFit/>
          </a:bodyPr>
          <a:lstStyle/>
          <a:p>
            <a:r>
              <a:rPr lang="en-US" sz="5400" dirty="0">
                <a:solidFill>
                  <a:srgbClr val="FFFF00"/>
                </a:solidFill>
                <a:latin typeface="CMG Sans" pitchFamily="2" charset="77"/>
              </a:rPr>
              <a:t>Ask God to renew your mind</a:t>
            </a:r>
          </a:p>
        </p:txBody>
      </p:sp>
    </p:spTree>
    <p:extLst>
      <p:ext uri="{BB962C8B-B14F-4D97-AF65-F5344CB8AC3E}">
        <p14:creationId xmlns:p14="http://schemas.microsoft.com/office/powerpoint/2010/main" val="1969203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52780"/>
            <a:ext cx="10972800" cy="1323439"/>
          </a:xfrm>
          <a:prstGeom prst="rect">
            <a:avLst/>
          </a:prstGeom>
          <a:noFill/>
        </p:spPr>
        <p:txBody>
          <a:bodyPr wrap="square" rtlCol="0" anchor="ctr">
            <a:spAutoFit/>
          </a:bodyPr>
          <a:lstStyle/>
          <a:p>
            <a:pPr algn="ctr"/>
            <a:r>
              <a:rPr lang="en-US" sz="8000" dirty="0">
                <a:solidFill>
                  <a:srgbClr val="FFFF00"/>
                </a:solidFill>
                <a:latin typeface="CMG Sans" pitchFamily="2" charset="77"/>
              </a:rPr>
              <a:t>REPENT</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2596844"/>
            <a:ext cx="10972800" cy="3046988"/>
          </a:xfrm>
          <a:prstGeom prst="rect">
            <a:avLst/>
          </a:prstGeom>
          <a:noFill/>
        </p:spPr>
        <p:txBody>
          <a:bodyPr wrap="square" rtlCol="0" anchor="ctr">
            <a:spAutoFit/>
          </a:bodyPr>
          <a:lstStyle/>
          <a:p>
            <a:r>
              <a:rPr lang="en-US" sz="4800" dirty="0">
                <a:solidFill>
                  <a:srgbClr val="FFFF00"/>
                </a:solidFill>
                <a:latin typeface="CMG Sans" pitchFamily="2" charset="77"/>
              </a:rPr>
              <a:t>to change your mind, a turning </a:t>
            </a:r>
            <a:r>
              <a:rPr lang="en-US" sz="4800" b="1" dirty="0">
                <a:solidFill>
                  <a:srgbClr val="FFFF00"/>
                </a:solidFill>
                <a:latin typeface="CMG Sans" pitchFamily="2" charset="77"/>
              </a:rPr>
              <a:t>with contrition from sin to God, </a:t>
            </a:r>
            <a:r>
              <a:rPr lang="en-US" sz="4800" dirty="0">
                <a:solidFill>
                  <a:srgbClr val="FFFF00"/>
                </a:solidFill>
                <a:latin typeface="CMG Sans" pitchFamily="2" charset="77"/>
              </a:rPr>
              <a:t>with conduct worthy of a changed heart that abhors sin.</a:t>
            </a:r>
          </a:p>
        </p:txBody>
      </p:sp>
    </p:spTree>
    <p:extLst>
      <p:ext uri="{BB962C8B-B14F-4D97-AF65-F5344CB8AC3E}">
        <p14:creationId xmlns:p14="http://schemas.microsoft.com/office/powerpoint/2010/main" val="135293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61971"/>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“Therefore, there is now </a:t>
            </a:r>
            <a:r>
              <a:rPr lang="en-US" sz="4600" b="1" dirty="0">
                <a:solidFill>
                  <a:srgbClr val="FFFF00"/>
                </a:solidFill>
                <a:latin typeface="CMG Sans" pitchFamily="2" charset="77"/>
              </a:rPr>
              <a:t>no condemnation</a:t>
            </a:r>
            <a:r>
              <a:rPr lang="en-US" sz="4600" dirty="0">
                <a:solidFill>
                  <a:srgbClr val="FFFF00"/>
                </a:solidFill>
                <a:latin typeface="CMG Sans" pitchFamily="2" charset="77"/>
              </a:rPr>
              <a:t> for those who are in Christ Jesus, because through Christ Jesus the law of the Spirit who gives life has set you free from the law of sin and death.”</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ROMANS 8, NIV</a:t>
            </a:r>
          </a:p>
        </p:txBody>
      </p:sp>
    </p:spTree>
    <p:extLst>
      <p:ext uri="{BB962C8B-B14F-4D97-AF65-F5344CB8AC3E}">
        <p14:creationId xmlns:p14="http://schemas.microsoft.com/office/powerpoint/2010/main" val="953333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52780"/>
            <a:ext cx="10972800" cy="1323439"/>
          </a:xfrm>
          <a:prstGeom prst="rect">
            <a:avLst/>
          </a:prstGeom>
          <a:noFill/>
        </p:spPr>
        <p:txBody>
          <a:bodyPr wrap="square" rtlCol="0" anchor="ctr">
            <a:spAutoFit/>
          </a:bodyPr>
          <a:lstStyle/>
          <a:p>
            <a:pPr algn="ctr"/>
            <a:r>
              <a:rPr lang="en-US" sz="8000" dirty="0">
                <a:solidFill>
                  <a:srgbClr val="FFFF00"/>
                </a:solidFill>
                <a:latin typeface="CMG Sans" pitchFamily="2" charset="77"/>
              </a:rPr>
              <a:t>REPENT</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2624477"/>
            <a:ext cx="10972800" cy="1754326"/>
          </a:xfrm>
          <a:prstGeom prst="rect">
            <a:avLst/>
          </a:prstGeom>
          <a:noFill/>
        </p:spPr>
        <p:txBody>
          <a:bodyPr wrap="square" rtlCol="0" anchor="t">
            <a:spAutoFit/>
          </a:bodyPr>
          <a:lstStyle/>
          <a:p>
            <a:r>
              <a:rPr lang="en-US" sz="5400" dirty="0">
                <a:solidFill>
                  <a:srgbClr val="FFFF00"/>
                </a:solidFill>
                <a:latin typeface="CMG Sans" pitchFamily="2" charset="77"/>
              </a:rPr>
              <a:t>Ask God to renew your mind</a:t>
            </a:r>
          </a:p>
          <a:p>
            <a:r>
              <a:rPr lang="en-US" sz="5400" dirty="0">
                <a:solidFill>
                  <a:srgbClr val="FFFF00"/>
                </a:solidFill>
                <a:latin typeface="CMG Sans" pitchFamily="2" charset="77"/>
              </a:rPr>
              <a:t>Listen for the Holy Spirit</a:t>
            </a:r>
          </a:p>
        </p:txBody>
      </p:sp>
    </p:spTree>
    <p:extLst>
      <p:ext uri="{BB962C8B-B14F-4D97-AF65-F5344CB8AC3E}">
        <p14:creationId xmlns:p14="http://schemas.microsoft.com/office/powerpoint/2010/main" val="307639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52780"/>
            <a:ext cx="10972800" cy="1323439"/>
          </a:xfrm>
          <a:prstGeom prst="rect">
            <a:avLst/>
          </a:prstGeom>
          <a:noFill/>
        </p:spPr>
        <p:txBody>
          <a:bodyPr wrap="square" rtlCol="0" anchor="ctr">
            <a:spAutoFit/>
          </a:bodyPr>
          <a:lstStyle/>
          <a:p>
            <a:pPr algn="ctr"/>
            <a:r>
              <a:rPr lang="en-US" sz="8000" dirty="0">
                <a:solidFill>
                  <a:srgbClr val="FFFF00"/>
                </a:solidFill>
                <a:latin typeface="CMG Sans" pitchFamily="2" charset="77"/>
              </a:rPr>
              <a:t>REPENT</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2596844"/>
            <a:ext cx="10972800" cy="3046988"/>
          </a:xfrm>
          <a:prstGeom prst="rect">
            <a:avLst/>
          </a:prstGeom>
          <a:noFill/>
        </p:spPr>
        <p:txBody>
          <a:bodyPr wrap="square" rtlCol="0" anchor="ctr">
            <a:spAutoFit/>
          </a:bodyPr>
          <a:lstStyle/>
          <a:p>
            <a:r>
              <a:rPr lang="en-US" sz="4800" dirty="0">
                <a:solidFill>
                  <a:srgbClr val="FFFF00"/>
                </a:solidFill>
                <a:latin typeface="CMG Sans" pitchFamily="2" charset="77"/>
              </a:rPr>
              <a:t>to change your mind, a turning with contrition from sin to God, </a:t>
            </a:r>
            <a:r>
              <a:rPr lang="en-US" sz="4800" b="1" dirty="0">
                <a:solidFill>
                  <a:srgbClr val="FFFF00"/>
                </a:solidFill>
                <a:latin typeface="CMG Sans" pitchFamily="2" charset="77"/>
              </a:rPr>
              <a:t>with conduct worthy of a changed heart that abhors sin.</a:t>
            </a:r>
          </a:p>
        </p:txBody>
      </p:sp>
    </p:spTree>
    <p:extLst>
      <p:ext uri="{BB962C8B-B14F-4D97-AF65-F5344CB8AC3E}">
        <p14:creationId xmlns:p14="http://schemas.microsoft.com/office/powerpoint/2010/main" val="4168904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52780"/>
            <a:ext cx="10972800" cy="1323439"/>
          </a:xfrm>
          <a:prstGeom prst="rect">
            <a:avLst/>
          </a:prstGeom>
          <a:noFill/>
        </p:spPr>
        <p:txBody>
          <a:bodyPr wrap="square" rtlCol="0" anchor="ctr">
            <a:spAutoFit/>
          </a:bodyPr>
          <a:lstStyle/>
          <a:p>
            <a:pPr algn="ctr"/>
            <a:r>
              <a:rPr lang="en-US" sz="8000" dirty="0">
                <a:solidFill>
                  <a:srgbClr val="FFFF00"/>
                </a:solidFill>
                <a:latin typeface="CMG Sans" pitchFamily="2" charset="77"/>
              </a:rPr>
              <a:t>REPENT</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2624477"/>
            <a:ext cx="10972800" cy="2585323"/>
          </a:xfrm>
          <a:prstGeom prst="rect">
            <a:avLst/>
          </a:prstGeom>
          <a:noFill/>
        </p:spPr>
        <p:txBody>
          <a:bodyPr wrap="square" rtlCol="0" anchor="ctr">
            <a:spAutoFit/>
          </a:bodyPr>
          <a:lstStyle/>
          <a:p>
            <a:r>
              <a:rPr lang="en-US" sz="5400" dirty="0">
                <a:solidFill>
                  <a:srgbClr val="FFFF00"/>
                </a:solidFill>
                <a:latin typeface="CMG Sans" pitchFamily="2" charset="77"/>
              </a:rPr>
              <a:t>Ask God to renew your mind</a:t>
            </a:r>
          </a:p>
          <a:p>
            <a:r>
              <a:rPr lang="en-US" sz="5400" dirty="0">
                <a:solidFill>
                  <a:srgbClr val="FFFF00"/>
                </a:solidFill>
                <a:latin typeface="CMG Sans" pitchFamily="2" charset="77"/>
              </a:rPr>
              <a:t>Listen for the Holy Spirit</a:t>
            </a:r>
          </a:p>
          <a:p>
            <a:r>
              <a:rPr lang="en-US" sz="5400" dirty="0">
                <a:solidFill>
                  <a:srgbClr val="FFFF00"/>
                </a:solidFill>
                <a:latin typeface="CMG Sans" pitchFamily="2" charset="77"/>
              </a:rPr>
              <a:t>Be intolerant of sin</a:t>
            </a:r>
          </a:p>
        </p:txBody>
      </p:sp>
    </p:spTree>
    <p:extLst>
      <p:ext uri="{BB962C8B-B14F-4D97-AF65-F5344CB8AC3E}">
        <p14:creationId xmlns:p14="http://schemas.microsoft.com/office/powerpoint/2010/main" val="166888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640993"/>
            <a:ext cx="10972800" cy="4572000"/>
          </a:xfrm>
          <a:prstGeom prst="rect">
            <a:avLst/>
          </a:prstGeom>
          <a:noFill/>
        </p:spPr>
        <p:txBody>
          <a:bodyPr wrap="square" rtlCol="0" anchor="ctr">
            <a:spAutoFit/>
          </a:bodyPr>
          <a:lstStyle/>
          <a:p>
            <a:r>
              <a:rPr lang="en-US" sz="4800" dirty="0">
                <a:solidFill>
                  <a:srgbClr val="FFFF00"/>
                </a:solidFill>
                <a:latin typeface="CMG Sans" pitchFamily="2" charset="77"/>
              </a:rPr>
              <a:t>Write this letter to the angel of the church in Pergamum. This is the message from the one with the sharp two-edged sword:</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2:12–17, NLT</a:t>
            </a:r>
          </a:p>
        </p:txBody>
      </p:sp>
    </p:spTree>
    <p:extLst>
      <p:ext uri="{BB962C8B-B14F-4D97-AF65-F5344CB8AC3E}">
        <p14:creationId xmlns:p14="http://schemas.microsoft.com/office/powerpoint/2010/main" val="3125341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61972"/>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“Don’t you see how wonderfully kind, tolerant, and patient God is with you? Does this mean nothing to you? Can’t you see that </a:t>
            </a:r>
            <a:r>
              <a:rPr lang="en-US" sz="4600" b="1" dirty="0">
                <a:solidFill>
                  <a:srgbClr val="FFFF00"/>
                </a:solidFill>
                <a:latin typeface="CMG Sans" pitchFamily="2" charset="77"/>
              </a:rPr>
              <a:t>his kindness</a:t>
            </a:r>
            <a:r>
              <a:rPr lang="en-US" sz="4600" dirty="0">
                <a:solidFill>
                  <a:srgbClr val="FFFF00"/>
                </a:solidFill>
                <a:latin typeface="CMG Sans" pitchFamily="2" charset="77"/>
              </a:rPr>
              <a:t> is intended to lead you to repentance?”</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ROMANS 2:4, NLT</a:t>
            </a:r>
          </a:p>
        </p:txBody>
      </p:sp>
    </p:spTree>
    <p:extLst>
      <p:ext uri="{BB962C8B-B14F-4D97-AF65-F5344CB8AC3E}">
        <p14:creationId xmlns:p14="http://schemas.microsoft.com/office/powerpoint/2010/main" val="2858444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61973"/>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“For the word of God is alive and powerful. It is sharper than the sharpest two-edged sword, cutting between soul and spirit, between joint and marrow. </a:t>
            </a:r>
            <a:r>
              <a:rPr lang="en-US" sz="4600" b="1" dirty="0">
                <a:solidFill>
                  <a:srgbClr val="FFFF00"/>
                </a:solidFill>
                <a:latin typeface="CMG Sans" pitchFamily="2" charset="77"/>
              </a:rPr>
              <a:t>It exposes our innermost thoughts and desires.</a:t>
            </a:r>
            <a:r>
              <a:rPr lang="en-US" sz="4600" dirty="0">
                <a:solidFill>
                  <a:srgbClr val="FFFF00"/>
                </a:solidFill>
                <a:latin typeface="CMG Sans" pitchFamily="2" charset="77"/>
              </a:rPr>
              <a:t>”</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HEBREWS 4:12, NLT</a:t>
            </a:r>
          </a:p>
        </p:txBody>
      </p:sp>
    </p:spTree>
    <p:extLst>
      <p:ext uri="{BB962C8B-B14F-4D97-AF65-F5344CB8AC3E}">
        <p14:creationId xmlns:p14="http://schemas.microsoft.com/office/powerpoint/2010/main" val="297474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643257"/>
            <a:ext cx="10972800" cy="5047536"/>
          </a:xfrm>
          <a:prstGeom prst="rect">
            <a:avLst/>
          </a:prstGeom>
          <a:noFill/>
        </p:spPr>
        <p:txBody>
          <a:bodyPr wrap="square" rtlCol="0" anchor="ctr">
            <a:spAutoFit/>
          </a:bodyPr>
          <a:lstStyle/>
          <a:p>
            <a:r>
              <a:rPr lang="en-US" sz="4600" dirty="0">
                <a:solidFill>
                  <a:srgbClr val="FFFF00"/>
                </a:solidFill>
                <a:latin typeface="CMG Sans" pitchFamily="2" charset="77"/>
              </a:rPr>
              <a:t>”To everyone who is victorious I will give some of the manna that has been hidden away in heaven. And I will give to each one a white stone, and on the stone will be engraved a new name that no one understands except the one who receives it.”</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2:17, NLT</a:t>
            </a:r>
          </a:p>
        </p:txBody>
      </p:sp>
    </p:spTree>
    <p:extLst>
      <p:ext uri="{BB962C8B-B14F-4D97-AF65-F5344CB8AC3E}">
        <p14:creationId xmlns:p14="http://schemas.microsoft.com/office/powerpoint/2010/main" val="663754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997201"/>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“Moses didn’t give them bread from heaven. My father did. And now he offers you the true bread from heaven. The true bread of God is the one who comes down from heaven and gives life to the world.”</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JOHN 6:47–51, NLT</a:t>
            </a:r>
          </a:p>
        </p:txBody>
      </p:sp>
    </p:spTree>
    <p:extLst>
      <p:ext uri="{BB962C8B-B14F-4D97-AF65-F5344CB8AC3E}">
        <p14:creationId xmlns:p14="http://schemas.microsoft.com/office/powerpoint/2010/main" val="3773032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997202"/>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“Sir,” they said, “give us that bread every day.”</a:t>
            </a:r>
          </a:p>
          <a:p>
            <a:endParaRPr lang="en-US" sz="4600" dirty="0">
              <a:solidFill>
                <a:srgbClr val="FFFF00"/>
              </a:solidFill>
              <a:latin typeface="CMG Sans" pitchFamily="2" charset="77"/>
            </a:endParaRPr>
          </a:p>
          <a:p>
            <a:r>
              <a:rPr lang="en-US" sz="4600" dirty="0">
                <a:solidFill>
                  <a:srgbClr val="FFFF00"/>
                </a:solidFill>
                <a:latin typeface="CMG Sans" pitchFamily="2" charset="77"/>
              </a:rPr>
              <a:t>Jesus replied, “I am the bread of life. Whoever comes to me will never be hungry again.”</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JOHN 6:47–51, NLT</a:t>
            </a:r>
          </a:p>
        </p:txBody>
      </p:sp>
    </p:spTree>
    <p:extLst>
      <p:ext uri="{BB962C8B-B14F-4D97-AF65-F5344CB8AC3E}">
        <p14:creationId xmlns:p14="http://schemas.microsoft.com/office/powerpoint/2010/main" val="3064592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351145"/>
            <a:ext cx="10972800" cy="3631763"/>
          </a:xfrm>
          <a:prstGeom prst="rect">
            <a:avLst/>
          </a:prstGeom>
          <a:noFill/>
        </p:spPr>
        <p:txBody>
          <a:bodyPr wrap="square" rtlCol="0" anchor="ctr">
            <a:spAutoFit/>
          </a:bodyPr>
          <a:lstStyle/>
          <a:p>
            <a:r>
              <a:rPr lang="en-US" sz="4600" dirty="0">
                <a:solidFill>
                  <a:srgbClr val="FFFF00"/>
                </a:solidFill>
                <a:latin typeface="CMG Sans" pitchFamily="2" charset="77"/>
              </a:rPr>
              <a:t>“I tell you the truth, anyone who believes has eternal life. Yes, I am the bread of life! Your ancestors ate manna in the wilderness, but they all died.”</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JOHN 6:47–51, NLT</a:t>
            </a:r>
          </a:p>
        </p:txBody>
      </p:sp>
    </p:spTree>
    <p:extLst>
      <p:ext uri="{BB962C8B-B14F-4D97-AF65-F5344CB8AC3E}">
        <p14:creationId xmlns:p14="http://schemas.microsoft.com/office/powerpoint/2010/main" val="3879403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351145"/>
            <a:ext cx="10972800" cy="3631763"/>
          </a:xfrm>
          <a:prstGeom prst="rect">
            <a:avLst/>
          </a:prstGeom>
          <a:noFill/>
        </p:spPr>
        <p:txBody>
          <a:bodyPr wrap="square" rtlCol="0" anchor="ctr">
            <a:spAutoFit/>
          </a:bodyPr>
          <a:lstStyle/>
          <a:p>
            <a:r>
              <a:rPr lang="en-US" sz="4600" dirty="0">
                <a:solidFill>
                  <a:srgbClr val="FFFF00"/>
                </a:solidFill>
                <a:latin typeface="CMG Sans" pitchFamily="2" charset="77"/>
              </a:rPr>
              <a:t>Anyone who eats the bread from heaven, however, will never die. </a:t>
            </a:r>
            <a:r>
              <a:rPr lang="en-US" sz="4600" b="1" dirty="0">
                <a:solidFill>
                  <a:srgbClr val="FFFF00"/>
                </a:solidFill>
                <a:latin typeface="CMG Sans" pitchFamily="2" charset="77"/>
              </a:rPr>
              <a:t>I am the living bread that came down from heaven. Anyone who eats this bread will live forever.”</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JOHN 6:47–51, NLT</a:t>
            </a:r>
          </a:p>
        </p:txBody>
      </p:sp>
    </p:spTree>
    <p:extLst>
      <p:ext uri="{BB962C8B-B14F-4D97-AF65-F5344CB8AC3E}">
        <p14:creationId xmlns:p14="http://schemas.microsoft.com/office/powerpoint/2010/main" val="3428959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2921168"/>
            <a:ext cx="10972800" cy="1015663"/>
          </a:xfrm>
          <a:prstGeom prst="rect">
            <a:avLst/>
          </a:prstGeom>
          <a:noFill/>
        </p:spPr>
        <p:txBody>
          <a:bodyPr wrap="square" rtlCol="0" anchor="ctr">
            <a:spAutoFit/>
          </a:bodyPr>
          <a:lstStyle/>
          <a:p>
            <a:pPr algn="ctr"/>
            <a:r>
              <a:rPr lang="en-US" sz="6000" dirty="0" err="1">
                <a:solidFill>
                  <a:srgbClr val="FFFF00"/>
                </a:solidFill>
                <a:latin typeface="CMG Sans" pitchFamily="2" charset="77"/>
              </a:rPr>
              <a:t>cornerstone.ag</a:t>
            </a:r>
            <a:r>
              <a:rPr lang="en-US" sz="6000" dirty="0">
                <a:solidFill>
                  <a:srgbClr val="FFFF00"/>
                </a:solidFill>
                <a:latin typeface="CMG Sans" pitchFamily="2" charset="77"/>
              </a:rPr>
              <a:t>/connect</a:t>
            </a:r>
          </a:p>
        </p:txBody>
      </p:sp>
    </p:spTree>
    <p:extLst>
      <p:ext uri="{BB962C8B-B14F-4D97-AF65-F5344CB8AC3E}">
        <p14:creationId xmlns:p14="http://schemas.microsoft.com/office/powerpoint/2010/main" val="2587195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124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997201"/>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For by Jesus all things were created: things in heaven and on earth, visible and invisible, whether thrones or powers or rulers or authorities; all things were created by him and for him. </a:t>
            </a:r>
            <a:endParaRPr lang="en-US" sz="4600" b="1" dirty="0">
              <a:solidFill>
                <a:srgbClr val="FFFF00"/>
              </a:solidFill>
              <a:latin typeface="CMG Sans" pitchFamily="2" charset="77"/>
            </a:endParaRP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COLOSSIANS 1:16–18, NIV84</a:t>
            </a:r>
          </a:p>
        </p:txBody>
      </p:sp>
    </p:spTree>
    <p:extLst>
      <p:ext uri="{BB962C8B-B14F-4D97-AF65-F5344CB8AC3E}">
        <p14:creationId xmlns:p14="http://schemas.microsoft.com/office/powerpoint/2010/main" val="53139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295505"/>
            <a:ext cx="10972800" cy="5262979"/>
          </a:xfrm>
          <a:prstGeom prst="rect">
            <a:avLst/>
          </a:prstGeom>
          <a:noFill/>
        </p:spPr>
        <p:txBody>
          <a:bodyPr wrap="square" rtlCol="0" anchor="ctr">
            <a:spAutoFit/>
          </a:bodyPr>
          <a:lstStyle/>
          <a:p>
            <a:r>
              <a:rPr lang="en-US" sz="4800" dirty="0">
                <a:solidFill>
                  <a:srgbClr val="FFFF00"/>
                </a:solidFill>
                <a:latin typeface="CMG Sans" pitchFamily="2" charset="77"/>
              </a:rPr>
              <a:t>“I know that you live in the city where Satan has his throne, yet you have remained loyal to me. You refused to deny me even when Antipas, my faithful witness, was martyred among you there in Satan’s city.</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2:12–17, NLT</a:t>
            </a:r>
          </a:p>
        </p:txBody>
      </p:sp>
    </p:spTree>
    <p:extLst>
      <p:ext uri="{BB962C8B-B14F-4D97-AF65-F5344CB8AC3E}">
        <p14:creationId xmlns:p14="http://schemas.microsoft.com/office/powerpoint/2010/main" val="2758583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351144"/>
            <a:ext cx="10972800" cy="3631763"/>
          </a:xfrm>
          <a:prstGeom prst="rect">
            <a:avLst/>
          </a:prstGeom>
          <a:noFill/>
        </p:spPr>
        <p:txBody>
          <a:bodyPr wrap="square" rtlCol="0" anchor="ctr">
            <a:spAutoFit/>
          </a:bodyPr>
          <a:lstStyle/>
          <a:p>
            <a:r>
              <a:rPr lang="en-US" sz="4600" dirty="0">
                <a:solidFill>
                  <a:srgbClr val="FFFF00"/>
                </a:solidFill>
                <a:latin typeface="CMG Sans" pitchFamily="2" charset="77"/>
              </a:rPr>
              <a:t>He is before all things, and in him all things hold together. And he is the head of the body, the church…so that in everything he might have the supremacy.</a:t>
            </a:r>
            <a:endParaRPr lang="en-US" sz="4600" b="1" dirty="0">
              <a:solidFill>
                <a:srgbClr val="FFFF00"/>
              </a:solidFill>
              <a:latin typeface="CMG Sans" pitchFamily="2" charset="77"/>
            </a:endParaRP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COLOSSIANS 1:16–18, NIV84</a:t>
            </a:r>
          </a:p>
        </p:txBody>
      </p:sp>
    </p:spTree>
    <p:extLst>
      <p:ext uri="{BB962C8B-B14F-4D97-AF65-F5344CB8AC3E}">
        <p14:creationId xmlns:p14="http://schemas.microsoft.com/office/powerpoint/2010/main" val="2989310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567836"/>
            <a:ext cx="10972800" cy="830997"/>
          </a:xfrm>
          <a:prstGeom prst="rect">
            <a:avLst/>
          </a:prstGeom>
          <a:noFill/>
        </p:spPr>
        <p:txBody>
          <a:bodyPr wrap="square" rtlCol="0" anchor="ctr">
            <a:spAutoFit/>
          </a:bodyPr>
          <a:lstStyle/>
          <a:p>
            <a:pPr algn="ctr"/>
            <a:r>
              <a:rPr lang="en-US" sz="4800" b="1" dirty="0">
                <a:solidFill>
                  <a:srgbClr val="FFFF00"/>
                </a:solidFill>
                <a:latin typeface="CMG Sans" pitchFamily="2" charset="77"/>
              </a:rPr>
              <a:t>IN ME</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1765849"/>
            <a:ext cx="10972800" cy="4524315"/>
          </a:xfrm>
          <a:prstGeom prst="rect">
            <a:avLst/>
          </a:prstGeom>
          <a:noFill/>
        </p:spPr>
        <p:txBody>
          <a:bodyPr wrap="square" rtlCol="0" anchor="ctr">
            <a:spAutoFit/>
          </a:bodyPr>
          <a:lstStyle/>
          <a:p>
            <a:r>
              <a:rPr lang="en-US" sz="4800" dirty="0">
                <a:solidFill>
                  <a:srgbClr val="FFFF00"/>
                </a:solidFill>
                <a:latin typeface="CMG Sans" pitchFamily="2" charset="77"/>
              </a:rPr>
              <a:t>Pray that Jesus would truly be preeminent </a:t>
            </a:r>
            <a:r>
              <a:rPr lang="en-US" sz="4800" i="1" dirty="0">
                <a:solidFill>
                  <a:srgbClr val="AFAF14"/>
                </a:solidFill>
                <a:latin typeface="CMG Sans" pitchFamily="2" charset="77"/>
              </a:rPr>
              <a:t>(first) </a:t>
            </a:r>
            <a:r>
              <a:rPr lang="en-US" sz="4800" dirty="0">
                <a:solidFill>
                  <a:srgbClr val="FFFF00"/>
                </a:solidFill>
                <a:latin typeface="CMG Sans" pitchFamily="2" charset="77"/>
              </a:rPr>
              <a:t>in your life. Pray that the elections, politics and turmoil of our country would not steal your first love and devotion to Him.</a:t>
            </a:r>
          </a:p>
        </p:txBody>
      </p:sp>
    </p:spTree>
    <p:extLst>
      <p:ext uri="{BB962C8B-B14F-4D97-AF65-F5344CB8AC3E}">
        <p14:creationId xmlns:p14="http://schemas.microsoft.com/office/powerpoint/2010/main" val="2449638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567836"/>
            <a:ext cx="10972800" cy="830997"/>
          </a:xfrm>
          <a:prstGeom prst="rect">
            <a:avLst/>
          </a:prstGeom>
          <a:noFill/>
        </p:spPr>
        <p:txBody>
          <a:bodyPr wrap="square" rtlCol="0" anchor="ctr">
            <a:spAutoFit/>
          </a:bodyPr>
          <a:lstStyle/>
          <a:p>
            <a:pPr algn="ctr"/>
            <a:r>
              <a:rPr lang="en-US" sz="4800" b="1" i="1" dirty="0">
                <a:solidFill>
                  <a:srgbClr val="FFFF00"/>
                </a:solidFill>
                <a:latin typeface="CMG Sans" pitchFamily="2" charset="77"/>
              </a:rPr>
              <a:t>SELAH</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2274838"/>
            <a:ext cx="10972800" cy="2308324"/>
          </a:xfrm>
          <a:prstGeom prst="rect">
            <a:avLst/>
          </a:prstGeom>
          <a:noFill/>
        </p:spPr>
        <p:txBody>
          <a:bodyPr wrap="square" rtlCol="0" anchor="ctr">
            <a:spAutoFit/>
          </a:bodyPr>
          <a:lstStyle/>
          <a:p>
            <a:r>
              <a:rPr lang="en-US" sz="4800" i="1" dirty="0">
                <a:solidFill>
                  <a:srgbClr val="FFFF00"/>
                </a:solidFill>
                <a:latin typeface="CMG Sans" pitchFamily="2" charset="77"/>
              </a:rPr>
              <a:t>Stop, reflect &amp; truly pray for this in your own life before praying for our nation</a:t>
            </a:r>
          </a:p>
        </p:txBody>
      </p:sp>
    </p:spTree>
    <p:extLst>
      <p:ext uri="{BB962C8B-B14F-4D97-AF65-F5344CB8AC3E}">
        <p14:creationId xmlns:p14="http://schemas.microsoft.com/office/powerpoint/2010/main" val="3838495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415436"/>
            <a:ext cx="10972800" cy="830997"/>
          </a:xfrm>
          <a:prstGeom prst="rect">
            <a:avLst/>
          </a:prstGeom>
          <a:noFill/>
        </p:spPr>
        <p:txBody>
          <a:bodyPr wrap="square" rtlCol="0" anchor="ctr">
            <a:spAutoFit/>
          </a:bodyPr>
          <a:lstStyle/>
          <a:p>
            <a:pPr algn="ctr"/>
            <a:r>
              <a:rPr lang="en-US" sz="4800" b="1" dirty="0">
                <a:solidFill>
                  <a:srgbClr val="FFFF00"/>
                </a:solidFill>
                <a:latin typeface="CMG Sans" pitchFamily="2" charset="77"/>
              </a:rPr>
              <a:t>IN OUR NATION</a:t>
            </a:r>
          </a:p>
        </p:txBody>
      </p:sp>
      <p:sp>
        <p:nvSpPr>
          <p:cNvPr id="4" name="TextBox 3">
            <a:extLst>
              <a:ext uri="{FF2B5EF4-FFF2-40B4-BE49-F238E27FC236}">
                <a16:creationId xmlns:a16="http://schemas.microsoft.com/office/drawing/2014/main" id="{3F419C56-3A9C-D345-A2D3-5CD2B8123074}"/>
              </a:ext>
            </a:extLst>
          </p:cNvPr>
          <p:cNvSpPr txBox="1"/>
          <p:nvPr/>
        </p:nvSpPr>
        <p:spPr>
          <a:xfrm>
            <a:off x="609600" y="1246433"/>
            <a:ext cx="10972800" cy="5262979"/>
          </a:xfrm>
          <a:prstGeom prst="rect">
            <a:avLst/>
          </a:prstGeom>
          <a:noFill/>
        </p:spPr>
        <p:txBody>
          <a:bodyPr wrap="square" rtlCol="0" anchor="ctr">
            <a:spAutoFit/>
          </a:bodyPr>
          <a:lstStyle/>
          <a:p>
            <a:r>
              <a:rPr lang="en-US" sz="4800" dirty="0">
                <a:solidFill>
                  <a:srgbClr val="FFFF00"/>
                </a:solidFill>
                <a:latin typeface="CMG Sans" pitchFamily="2" charset="77"/>
              </a:rPr>
              <a:t>Pray that Christ would become preeminent in the hearts of the people of our nation and government so that peace and blessing for all people can be found. Pray that His truth and justice would be followed.</a:t>
            </a:r>
          </a:p>
        </p:txBody>
      </p:sp>
    </p:spTree>
    <p:extLst>
      <p:ext uri="{BB962C8B-B14F-4D97-AF65-F5344CB8AC3E}">
        <p14:creationId xmlns:p14="http://schemas.microsoft.com/office/powerpoint/2010/main" val="1808902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997200"/>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Blessed is the nation whose God is the LORD, the people he chose for his inheritance. From heaven the LORD looks down and sees all mankind; from his dwelling place he watches all who live on earth— </a:t>
            </a:r>
            <a:endParaRPr lang="en-US" sz="4600" b="1" dirty="0">
              <a:solidFill>
                <a:srgbClr val="FFFF00"/>
              </a:solidFill>
              <a:latin typeface="CMG Sans" pitchFamily="2" charset="77"/>
            </a:endParaRP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PSALM 33:12–18, NIV84</a:t>
            </a:r>
          </a:p>
        </p:txBody>
      </p:sp>
    </p:spTree>
    <p:extLst>
      <p:ext uri="{BB962C8B-B14F-4D97-AF65-F5344CB8AC3E}">
        <p14:creationId xmlns:p14="http://schemas.microsoft.com/office/powerpoint/2010/main" val="3763466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351143"/>
            <a:ext cx="10972800" cy="3631763"/>
          </a:xfrm>
          <a:prstGeom prst="rect">
            <a:avLst/>
          </a:prstGeom>
          <a:noFill/>
        </p:spPr>
        <p:txBody>
          <a:bodyPr wrap="square" rtlCol="0" anchor="ctr">
            <a:spAutoFit/>
          </a:bodyPr>
          <a:lstStyle/>
          <a:p>
            <a:r>
              <a:rPr lang="en-US" sz="4600" dirty="0">
                <a:solidFill>
                  <a:srgbClr val="FFFF00"/>
                </a:solidFill>
                <a:latin typeface="CMG Sans" pitchFamily="2" charset="77"/>
              </a:rPr>
              <a:t>he who forms the hearts of all, who considers everything they do. No king is saved by the size of his army; no warrior escapes by his great strength. </a:t>
            </a:r>
            <a:endParaRPr lang="en-US" sz="4600" b="1" dirty="0">
              <a:solidFill>
                <a:srgbClr val="FFFF00"/>
              </a:solidFill>
              <a:latin typeface="CMG Sans" pitchFamily="2" charset="77"/>
            </a:endParaRP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PSALM 33:12–18, NIV84</a:t>
            </a:r>
          </a:p>
        </p:txBody>
      </p:sp>
    </p:spTree>
    <p:extLst>
      <p:ext uri="{BB962C8B-B14F-4D97-AF65-F5344CB8AC3E}">
        <p14:creationId xmlns:p14="http://schemas.microsoft.com/office/powerpoint/2010/main" val="2085114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997200"/>
            <a:ext cx="10972800" cy="4339650"/>
          </a:xfrm>
          <a:prstGeom prst="rect">
            <a:avLst/>
          </a:prstGeom>
          <a:noFill/>
        </p:spPr>
        <p:txBody>
          <a:bodyPr wrap="square" rtlCol="0" anchor="ctr">
            <a:spAutoFit/>
          </a:bodyPr>
          <a:lstStyle/>
          <a:p>
            <a:r>
              <a:rPr lang="en-US" sz="4600" dirty="0">
                <a:solidFill>
                  <a:srgbClr val="FFFF00"/>
                </a:solidFill>
                <a:latin typeface="CMG Sans" pitchFamily="2" charset="77"/>
              </a:rPr>
              <a:t>A horse is a vain hope for deliverance; despite all its great strength it cannot save. But the eyes of the LORD are on those who fear him, on those whose hope is in his unfailing love…</a:t>
            </a:r>
            <a:endParaRPr lang="en-US" sz="4600" b="1" dirty="0">
              <a:solidFill>
                <a:srgbClr val="FFFF00"/>
              </a:solidFill>
              <a:latin typeface="CMG Sans" pitchFamily="2" charset="77"/>
            </a:endParaRP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70221"/>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PSALM 33:12–18, NIV84</a:t>
            </a:r>
          </a:p>
        </p:txBody>
      </p:sp>
    </p:spTree>
    <p:extLst>
      <p:ext uri="{BB962C8B-B14F-4D97-AF65-F5344CB8AC3E}">
        <p14:creationId xmlns:p14="http://schemas.microsoft.com/office/powerpoint/2010/main" val="204565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664837"/>
            <a:ext cx="10972800" cy="4524315"/>
          </a:xfrm>
          <a:prstGeom prst="rect">
            <a:avLst/>
          </a:prstGeom>
          <a:noFill/>
        </p:spPr>
        <p:txBody>
          <a:bodyPr wrap="square" rtlCol="0" anchor="ctr">
            <a:spAutoFit/>
          </a:bodyPr>
          <a:lstStyle/>
          <a:p>
            <a:r>
              <a:rPr lang="en-US" sz="4800" dirty="0">
                <a:solidFill>
                  <a:srgbClr val="FFFF00"/>
                </a:solidFill>
                <a:latin typeface="CMG Sans" pitchFamily="2" charset="77"/>
              </a:rPr>
              <a:t>“But I have a few complaints against you. You tolerate some among you whose teaching is like that of Balaam, who showed </a:t>
            </a:r>
            <a:r>
              <a:rPr lang="en-US" sz="4800" dirty="0" err="1">
                <a:solidFill>
                  <a:srgbClr val="FFFF00"/>
                </a:solidFill>
                <a:latin typeface="CMG Sans" pitchFamily="2" charset="77"/>
              </a:rPr>
              <a:t>Balak</a:t>
            </a:r>
            <a:r>
              <a:rPr lang="en-US" sz="4800" dirty="0">
                <a:solidFill>
                  <a:srgbClr val="FFFF00"/>
                </a:solidFill>
                <a:latin typeface="CMG Sans" pitchFamily="2" charset="77"/>
              </a:rPr>
              <a:t> how to trip up the people of Israel. </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2:12–17, NLT</a:t>
            </a:r>
          </a:p>
        </p:txBody>
      </p:sp>
    </p:spTree>
    <p:extLst>
      <p:ext uri="{BB962C8B-B14F-4D97-AF65-F5344CB8AC3E}">
        <p14:creationId xmlns:p14="http://schemas.microsoft.com/office/powerpoint/2010/main" val="214379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664837"/>
            <a:ext cx="10972800" cy="4524315"/>
          </a:xfrm>
          <a:prstGeom prst="rect">
            <a:avLst/>
          </a:prstGeom>
          <a:noFill/>
        </p:spPr>
        <p:txBody>
          <a:bodyPr wrap="square" rtlCol="0" anchor="ctr">
            <a:spAutoFit/>
          </a:bodyPr>
          <a:lstStyle/>
          <a:p>
            <a:r>
              <a:rPr lang="en-US" sz="4800" dirty="0">
                <a:solidFill>
                  <a:srgbClr val="FFFF00"/>
                </a:solidFill>
                <a:latin typeface="CMG Sans" pitchFamily="2" charset="77"/>
              </a:rPr>
              <a:t>He taught them to sin by eating food offered to idols and by committing sexual sin. In a similar way, you have some Nicolaitans among you who follow the same teaching.</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2:12–17, NLT</a:t>
            </a:r>
          </a:p>
        </p:txBody>
      </p:sp>
    </p:spTree>
    <p:extLst>
      <p:ext uri="{BB962C8B-B14F-4D97-AF65-F5344CB8AC3E}">
        <p14:creationId xmlns:p14="http://schemas.microsoft.com/office/powerpoint/2010/main" val="96555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664837"/>
            <a:ext cx="10972800" cy="4524315"/>
          </a:xfrm>
          <a:prstGeom prst="rect">
            <a:avLst/>
          </a:prstGeom>
          <a:noFill/>
        </p:spPr>
        <p:txBody>
          <a:bodyPr wrap="square" rtlCol="0" anchor="ctr">
            <a:spAutoFit/>
          </a:bodyPr>
          <a:lstStyle/>
          <a:p>
            <a:r>
              <a:rPr lang="en-US" sz="4800" dirty="0">
                <a:solidFill>
                  <a:srgbClr val="FFFF00"/>
                </a:solidFill>
                <a:latin typeface="CMG Sans" pitchFamily="2" charset="77"/>
              </a:rPr>
              <a:t>Repent of your sin, or I will come to you suddenly and fight against them with the sword of my mouth.</a:t>
            </a:r>
          </a:p>
          <a:p>
            <a:r>
              <a:rPr lang="en-US" sz="4800" dirty="0">
                <a:solidFill>
                  <a:srgbClr val="FFFF00"/>
                </a:solidFill>
                <a:latin typeface="CMG Sans" pitchFamily="2" charset="77"/>
              </a:rPr>
              <a:t>“Anyone with ears to hear must listen to the Spirit and understand what he is saying to the churches.</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2:12–17, NLT</a:t>
            </a:r>
          </a:p>
        </p:txBody>
      </p:sp>
    </p:spTree>
    <p:extLst>
      <p:ext uri="{BB962C8B-B14F-4D97-AF65-F5344CB8AC3E}">
        <p14:creationId xmlns:p14="http://schemas.microsoft.com/office/powerpoint/2010/main" val="394568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034168"/>
            <a:ext cx="10972800" cy="3785652"/>
          </a:xfrm>
          <a:prstGeom prst="rect">
            <a:avLst/>
          </a:prstGeom>
          <a:noFill/>
        </p:spPr>
        <p:txBody>
          <a:bodyPr wrap="square" rtlCol="0" anchor="ctr">
            <a:spAutoFit/>
          </a:bodyPr>
          <a:lstStyle/>
          <a:p>
            <a:r>
              <a:rPr lang="en-US" sz="4800" dirty="0">
                <a:solidFill>
                  <a:srgbClr val="FFFF00"/>
                </a:solidFill>
                <a:latin typeface="CMG Sans" pitchFamily="2" charset="77"/>
              </a:rPr>
              <a:t>To everyone who is victorious I will give some of the manna that has been hidden away in heaven. And I will give to each one a white stone, </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2:12–17, NLT</a:t>
            </a:r>
          </a:p>
        </p:txBody>
      </p:sp>
    </p:spTree>
    <p:extLst>
      <p:ext uri="{BB962C8B-B14F-4D97-AF65-F5344CB8AC3E}">
        <p14:creationId xmlns:p14="http://schemas.microsoft.com/office/powerpoint/2010/main" val="155059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C7F7-3B6D-164E-9C4D-26B7BDA31594}"/>
              </a:ext>
            </a:extLst>
          </p:cNvPr>
          <p:cNvSpPr txBox="1"/>
          <p:nvPr/>
        </p:nvSpPr>
        <p:spPr>
          <a:xfrm>
            <a:off x="609600" y="1403500"/>
            <a:ext cx="10972800" cy="3046988"/>
          </a:xfrm>
          <a:prstGeom prst="rect">
            <a:avLst/>
          </a:prstGeom>
          <a:noFill/>
        </p:spPr>
        <p:txBody>
          <a:bodyPr wrap="square" rtlCol="0" anchor="ctr">
            <a:spAutoFit/>
          </a:bodyPr>
          <a:lstStyle/>
          <a:p>
            <a:r>
              <a:rPr lang="en-US" sz="4800" dirty="0">
                <a:solidFill>
                  <a:srgbClr val="FFFF00"/>
                </a:solidFill>
                <a:latin typeface="CMG Sans" pitchFamily="2" charset="77"/>
              </a:rPr>
              <a:t>and on the stone will be engraved a new name that no one understands except the one who receives it.</a:t>
            </a:r>
          </a:p>
        </p:txBody>
      </p:sp>
      <p:sp>
        <p:nvSpPr>
          <p:cNvPr id="4" name="TextBox 3">
            <a:extLst>
              <a:ext uri="{FF2B5EF4-FFF2-40B4-BE49-F238E27FC236}">
                <a16:creationId xmlns:a16="http://schemas.microsoft.com/office/drawing/2014/main" id="{BB2CB5F2-B0B5-454D-9850-C97795F80507}"/>
              </a:ext>
            </a:extLst>
          </p:cNvPr>
          <p:cNvSpPr txBox="1"/>
          <p:nvPr/>
        </p:nvSpPr>
        <p:spPr>
          <a:xfrm>
            <a:off x="609600" y="5755342"/>
            <a:ext cx="10972800" cy="461665"/>
          </a:xfrm>
          <a:prstGeom prst="rect">
            <a:avLst/>
          </a:prstGeom>
          <a:noFill/>
        </p:spPr>
        <p:txBody>
          <a:bodyPr wrap="square" rtlCol="0" anchor="ctr">
            <a:spAutoFit/>
          </a:bodyPr>
          <a:lstStyle/>
          <a:p>
            <a:pPr algn="r"/>
            <a:r>
              <a:rPr lang="en-US" sz="2400" b="1" spc="600" dirty="0">
                <a:solidFill>
                  <a:schemeClr val="bg1">
                    <a:lumMod val="50000"/>
                    <a:lumOff val="50000"/>
                  </a:schemeClr>
                </a:solidFill>
                <a:latin typeface="CMG Sans" pitchFamily="2" charset="77"/>
              </a:rPr>
              <a:t>REVELATION 2:12–17, NLT</a:t>
            </a:r>
          </a:p>
        </p:txBody>
      </p:sp>
    </p:spTree>
    <p:extLst>
      <p:ext uri="{BB962C8B-B14F-4D97-AF65-F5344CB8AC3E}">
        <p14:creationId xmlns:p14="http://schemas.microsoft.com/office/powerpoint/2010/main" val="441040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1250</Words>
  <Application>Microsoft Macintosh PowerPoint</Application>
  <PresentationFormat>Widescreen</PresentationFormat>
  <Paragraphs>81</Paragraphs>
  <Slides>46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CMG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Lee</dc:creator>
  <cp:lastModifiedBy>Brian Lee</cp:lastModifiedBy>
  <cp:revision>7</cp:revision>
  <dcterms:created xsi:type="dcterms:W3CDTF">2020-10-25T01:46:55Z</dcterms:created>
  <dcterms:modified xsi:type="dcterms:W3CDTF">2020-10-25T03:02:58Z</dcterms:modified>
</cp:coreProperties>
</file>