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439" r:id="rId2"/>
    <p:sldId id="467" r:id="rId3"/>
    <p:sldId id="634" r:id="rId4"/>
    <p:sldId id="636" r:id="rId5"/>
    <p:sldId id="516" r:id="rId6"/>
    <p:sldId id="638" r:id="rId7"/>
    <p:sldId id="477" r:id="rId8"/>
    <p:sldId id="478" r:id="rId9"/>
    <p:sldId id="497" r:id="rId10"/>
    <p:sldId id="479" r:id="rId11"/>
    <p:sldId id="482" r:id="rId12"/>
    <p:sldId id="639" r:id="rId13"/>
    <p:sldId id="485" r:id="rId14"/>
    <p:sldId id="486" r:id="rId15"/>
    <p:sldId id="640" r:id="rId16"/>
    <p:sldId id="487" r:id="rId17"/>
    <p:sldId id="488" r:id="rId18"/>
    <p:sldId id="642" r:id="rId19"/>
    <p:sldId id="643" r:id="rId20"/>
    <p:sldId id="644" r:id="rId21"/>
    <p:sldId id="645" r:id="rId22"/>
    <p:sldId id="646" r:id="rId23"/>
    <p:sldId id="647" r:id="rId24"/>
    <p:sldId id="648" r:id="rId25"/>
    <p:sldId id="650" r:id="rId26"/>
    <p:sldId id="641" r:id="rId27"/>
    <p:sldId id="460" r:id="rId28"/>
    <p:sldId id="498" r:id="rId29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00" autoAdjust="0"/>
    <p:restoredTop sz="83308" autoAdjust="0"/>
  </p:normalViewPr>
  <p:slideViewPr>
    <p:cSldViewPr snapToGrid="0" showGuides="1">
      <p:cViewPr varScale="1">
        <p:scale>
          <a:sx n="93" d="100"/>
          <a:sy n="93" d="100"/>
        </p:scale>
        <p:origin x="936" y="208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388E5E26-0FB3-4D17-922E-794BE8D4A724}" type="datetimeFigureOut">
              <a:rPr lang="en-US" smtClean="0"/>
              <a:t>9/24/20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08480BB0-CDD8-41D6-B55B-F9544936F8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319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480BB0-CDD8-41D6-B55B-F9544936F8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9547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480BB0-CDD8-41D6-B55B-F9544936F8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5371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480BB0-CDD8-41D6-B55B-F9544936F89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451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9305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D94B1-22CB-EE49-9A13-1FD8B7A8234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700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480BB0-CDD8-41D6-B55B-F9544936F89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0268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480BB0-CDD8-41D6-B55B-F9544936F89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2624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480BB0-CDD8-41D6-B55B-F9544936F89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1195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480BB0-CDD8-41D6-B55B-F9544936F89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5959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480BB0-CDD8-41D6-B55B-F9544936F89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0738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480BB0-CDD8-41D6-B55B-F9544936F895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3976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480BB0-CDD8-41D6-B55B-F9544936F895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647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480BB0-CDD8-41D6-B55B-F9544936F8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972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9305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D94B1-22CB-EE49-9A13-1FD8B7A8234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605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9305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D94B1-22CB-EE49-9A13-1FD8B7A8234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985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480BB0-CDD8-41D6-B55B-F9544936F8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466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480BB0-CDD8-41D6-B55B-F9544936F8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0544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480BB0-CDD8-41D6-B55B-F9544936F8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7120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480BB0-CDD8-41D6-B55B-F9544936F8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0256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480BB0-CDD8-41D6-B55B-F9544936F8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447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B1640-016A-4FE4-812F-5AAE10696D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D63E5F-9149-4319-8C27-09E259D4F9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D3E8C-8ED6-42B8-8193-1A286E829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E1AD-29F2-4366-BBF6-593AFC5537F1}" type="datetimeFigureOut">
              <a:rPr lang="en-US" smtClean="0"/>
              <a:t>9/24/20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6C302-60CC-464B-A207-3278C12FF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192F57-C7D5-45F1-B1EB-996D99113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B0AE-B0E1-4EA0-83E6-017635C029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071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B5C0C-A455-4C78-B0A9-E43C9C189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1C8BC3-C306-44B2-9DCF-3975A50BC5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F8D58-7958-4EC2-A434-7E609959B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E1AD-29F2-4366-BBF6-593AFC5537F1}" type="datetimeFigureOut">
              <a:rPr lang="en-US" smtClean="0"/>
              <a:t>9/24/20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8A0143-BA3B-48C3-8222-7E655DB52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A14C8-D241-4F72-8729-08622AAEB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B0AE-B0E1-4EA0-83E6-017635C029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395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50C1C9-4067-4939-80BC-80EE1F0D08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B649B1-2606-4CFF-B12A-ED5692E693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F2E7E-E935-44B6-95EA-96287EF0E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E1AD-29F2-4366-BBF6-593AFC5537F1}" type="datetimeFigureOut">
              <a:rPr lang="en-US" smtClean="0"/>
              <a:t>9/24/20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20B84B-C5C3-4F68-879C-FFF677F73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DA283-E430-4B88-A694-61A95C737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B0AE-B0E1-4EA0-83E6-017635C029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288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i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3050193-CCFC-0846-9C2E-50632C350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048" y="361467"/>
            <a:ext cx="11227904" cy="6135066"/>
          </a:xfrm>
        </p:spPr>
        <p:txBody>
          <a:bodyPr anchor="ctr">
            <a:normAutofit/>
          </a:bodyPr>
          <a:lstStyle>
            <a:lvl1pPr algn="ctr">
              <a:defRPr sz="5400" b="1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7110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F6CF7-7101-45A7-8910-B87EA9886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D6EBE-ADCA-4A20-A062-2A998C365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7055"/>
            <a:ext cx="10515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30C25B-E789-4EBE-9013-40BC74AD9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E1AD-29F2-4366-BBF6-593AFC5537F1}" type="datetimeFigureOut">
              <a:rPr lang="en-US" smtClean="0"/>
              <a:t>9/24/20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89102D-7B86-416A-A676-3CC450FA7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AD9A2-69C9-435E-AB88-9644A4838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B0AE-B0E1-4EA0-83E6-017635C029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48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5BE84-4199-43B5-B79F-658EC8834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D1206C-8507-41FA-BB0A-67BFCC0413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12706D-BB5C-46F4-B412-0487E4855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E1AD-29F2-4366-BBF6-593AFC5537F1}" type="datetimeFigureOut">
              <a:rPr lang="en-US" smtClean="0"/>
              <a:t>9/24/20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CA631-1EE6-41EF-8872-26607D5D7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F8BABA-2D63-4A23-97CB-5DE954170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B0AE-B0E1-4EA0-83E6-017635C029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806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AC75A-7BB7-4B1B-822A-9702BC5DD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29B58-AD8E-41F4-9B38-A2644E62DD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DB0F53-1D85-44BD-8765-33A5F60543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FB0F95-5E94-46DA-9F28-33F2988FB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E1AD-29F2-4366-BBF6-593AFC5537F1}" type="datetimeFigureOut">
              <a:rPr lang="en-US" smtClean="0"/>
              <a:t>9/24/20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45F59F-1253-4A37-9F37-D2FFBDFF5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540D19-BBF1-489E-946F-AC28EA380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B0AE-B0E1-4EA0-83E6-017635C029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61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13667-11B4-4AF7-93BF-67FF2A4E0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6D5C6D-F694-4330-A799-A535F13A0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D5706C-2761-44C2-971B-381675AE4F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C2CC80-FCC9-48A9-B0A9-947877F02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E797A5-39AE-404B-862E-5B7118AB13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58BF84-CCF0-4BE1-BC82-D83886BFE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E1AD-29F2-4366-BBF6-593AFC5537F1}" type="datetimeFigureOut">
              <a:rPr lang="en-US" smtClean="0"/>
              <a:t>9/24/20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2DD5B2-FD33-4D49-9F5E-A9A8E0E7B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27C5F6-498A-40D8-89AF-9F74A2306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B0AE-B0E1-4EA0-83E6-017635C029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05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97579-1376-42F2-8CB7-FA1D345D8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B3C2C1-1301-44C3-82CA-1F67ED98F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E1AD-29F2-4366-BBF6-593AFC5537F1}" type="datetimeFigureOut">
              <a:rPr lang="en-US" smtClean="0"/>
              <a:t>9/24/20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C8D7CA-C52E-46D3-A4F8-326EBD882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6B0119-CFB5-472F-9805-DB4D28521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B0AE-B0E1-4EA0-83E6-017635C029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743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6142F5-F807-48F4-A467-6F7980997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E1AD-29F2-4366-BBF6-593AFC5537F1}" type="datetimeFigureOut">
              <a:rPr lang="en-US" smtClean="0"/>
              <a:t>9/24/20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51E18C-A952-4E46-9891-8013938FD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DD62C-47A6-4839-A740-7A5A5BE4F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B0AE-B0E1-4EA0-83E6-017635C029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072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7A7B3-B8B9-44A4-ABDD-ECD132ADA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69FF8-70D3-4322-9BD5-5175A7E2F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32E113-74D1-40C5-A8E2-E48C9B0174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C50D38-62B7-4E83-BF71-E1E434E6A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E1AD-29F2-4366-BBF6-593AFC5537F1}" type="datetimeFigureOut">
              <a:rPr lang="en-US" smtClean="0"/>
              <a:t>9/24/20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C600A9-C2D4-46F7-99D2-227C66D92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CEE8F1-BD7B-4A85-9DD5-9EFC55D52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B0AE-B0E1-4EA0-83E6-017635C029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589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C2A48-D93D-4CC6-BA93-AACD821CF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685D26-21E4-4372-9783-BDB0AC8CD4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323579-0217-444B-AA19-D4A60DAA91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FC5D09-C3E4-4C75-85BA-AC2A8C8F5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E1AD-29F2-4366-BBF6-593AFC5537F1}" type="datetimeFigureOut">
              <a:rPr lang="en-US" smtClean="0"/>
              <a:t>9/24/20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C664CC-4998-4F77-B45A-000FFBE0E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D4DC3E-D84C-45F0-B7BC-57EFB0D24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B0AE-B0E1-4EA0-83E6-017635C029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860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7172D7-5015-403C-80A0-23B6F943E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803581-9C83-447F-932D-7D8598121A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A173B-91CE-494D-97AC-6077B90A4A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EE1AD-29F2-4366-BBF6-593AFC5537F1}" type="datetimeFigureOut">
              <a:rPr lang="en-US" smtClean="0"/>
              <a:t>9/24/20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49FF3D-59B9-4379-A32C-BC2665CDD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38CBF-55EC-4096-8E9A-D059D92B7C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9B0AE-B0E1-4EA0-83E6-017635C029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790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creativecommons.org/licenses/by/3.0/" TargetMode="External"/><Relationship Id="rId4" Type="http://schemas.openxmlformats.org/officeDocument/2006/relationships/hyperlink" Target="http://hikerjamz.blogspot.com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creativecommons.org/licenses/by-nc-nd/3.0/" TargetMode="External"/><Relationship Id="rId4" Type="http://schemas.openxmlformats.org/officeDocument/2006/relationships/hyperlink" Target="https://devotionsbyjan.com/2017/08/23/follow-me-2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creativecommons.org/licenses/by-nd/3.0/" TargetMode="External"/><Relationship Id="rId4" Type="http://schemas.openxmlformats.org/officeDocument/2006/relationships/hyperlink" Target="http://theconversation.com/what-happens-when-a-self-driving-car-meets-a-road-rage-driver-37150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9060C-52E8-43E3-BA21-D305EBAA5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283" y="962526"/>
            <a:ext cx="10336427" cy="558457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5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b="1" dirty="0">
                <a:solidFill>
                  <a:srgbClr val="FFFF00"/>
                </a:solidFill>
              </a:rPr>
              <a:t>MISSION: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5000" b="1" dirty="0">
              <a:solidFill>
                <a:srgbClr val="FFFF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b="1" dirty="0"/>
              <a:t>FOLLOWING JESUS TOGETHER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5000" b="1" dirty="0">
              <a:solidFill>
                <a:srgbClr val="FFFF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5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246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9060C-52E8-43E3-BA21-D305EBAA5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289" y="673768"/>
            <a:ext cx="10983422" cy="587333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dirty="0"/>
              <a:t>When they </a:t>
            </a:r>
            <a:r>
              <a:rPr lang="en-US" sz="5000" b="1" dirty="0">
                <a:solidFill>
                  <a:srgbClr val="FFFF00"/>
                </a:solidFill>
              </a:rPr>
              <a:t>dropped their nets</a:t>
            </a:r>
            <a:r>
              <a:rPr lang="en-US" sz="5000" dirty="0"/>
              <a:t>, they left: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US" sz="5000" dirty="0"/>
              <a:t>Their livelihoods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US" sz="5000" dirty="0"/>
              <a:t>The day’s catch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US" sz="5000" dirty="0"/>
              <a:t>What was comfortable and familiar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US" sz="5000" dirty="0"/>
              <a:t>Source of security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US" sz="5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764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9060C-52E8-43E3-BA21-D305EBAA5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289" y="673768"/>
            <a:ext cx="10983422" cy="587333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40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/>
              <a:t>“</a:t>
            </a:r>
            <a:r>
              <a:rPr lang="en-US" sz="4000" i="1" dirty="0"/>
              <a:t>If anyone wants to follow after me, let him deny himself, take up his cross, and follow me.”</a:t>
            </a:r>
            <a:r>
              <a:rPr lang="en-US" sz="40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4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/>
              <a:t>							- Mark 8:34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5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59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7E88DB6-127F-44BC-A9D5-DCDE40727B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/>
        </p:blipFill>
        <p:spPr>
          <a:xfrm>
            <a:off x="1111762" y="463378"/>
            <a:ext cx="9968475" cy="593124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B8BCA58-E964-5B40-BC45-113F24456843}"/>
              </a:ext>
            </a:extLst>
          </p:cNvPr>
          <p:cNvSpPr txBox="1"/>
          <p:nvPr/>
        </p:nvSpPr>
        <p:spPr>
          <a:xfrm>
            <a:off x="1111762" y="6394621"/>
            <a:ext cx="99684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4" tooltip="http://hikerjamz.blogspot.com/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5" tooltip="https://creativecommons.org/licenses/by/3.0/"/>
              </a:rPr>
              <a:t>CC BY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709279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9060C-52E8-43E3-BA21-D305EBAA5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289" y="673768"/>
            <a:ext cx="10983422" cy="587333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5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5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b="1" dirty="0"/>
              <a:t>WE CAN’T TAKE UP OUR CROSS WHILE HOLDING ON TO OUR NETS!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dirty="0"/>
              <a:t>							</a:t>
            </a:r>
            <a:endParaRPr lang="en-US" sz="5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137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9060C-52E8-43E3-BA21-D305EBAA5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289" y="673768"/>
            <a:ext cx="10983422" cy="587333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5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50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0" b="1" dirty="0">
                <a:solidFill>
                  <a:srgbClr val="FFFF00"/>
                </a:solidFill>
              </a:rPr>
              <a:t>NET</a:t>
            </a:r>
            <a:r>
              <a:rPr lang="en-US" sz="6000" dirty="0"/>
              <a:t> = </a:t>
            </a:r>
            <a:r>
              <a:rPr lang="en-US" sz="6000" b="1" dirty="0"/>
              <a:t>THE OLD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dirty="0"/>
              <a:t> </a:t>
            </a:r>
            <a:endParaRPr lang="en-US" sz="5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047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9060C-52E8-43E3-BA21-D305EBAA5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289" y="673768"/>
            <a:ext cx="10983422" cy="587333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5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50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0" b="1" dirty="0">
                <a:solidFill>
                  <a:srgbClr val="FFFF00"/>
                </a:solidFill>
              </a:rPr>
              <a:t>LOSE</a:t>
            </a:r>
            <a:r>
              <a:rPr lang="en-US" sz="6000" dirty="0"/>
              <a:t> = </a:t>
            </a:r>
            <a:r>
              <a:rPr lang="en-US" sz="6000" b="1" dirty="0"/>
              <a:t>GAIN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0" b="1" dirty="0">
                <a:solidFill>
                  <a:srgbClr val="FFFF00"/>
                </a:solidFill>
              </a:rPr>
              <a:t>EXIT</a:t>
            </a:r>
            <a:r>
              <a:rPr lang="en-US" sz="6000" b="1" dirty="0"/>
              <a:t> = ENTRANCE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dirty="0"/>
              <a:t> </a:t>
            </a:r>
            <a:endParaRPr lang="en-US" sz="5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9584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9060C-52E8-43E3-BA21-D305EBAA5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289" y="530432"/>
            <a:ext cx="10983422" cy="587333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50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b="1" dirty="0"/>
              <a:t>Drop “the old”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b="1" dirty="0"/>
              <a:t>Drop “the good”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b="1" dirty="0"/>
              <a:t>Drop “it’s working”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b="1" dirty="0"/>
              <a:t>Drop “the comfortable and familiar”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b="1" dirty="0"/>
              <a:t>Drop “the religious”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b="1" dirty="0"/>
              <a:t>Drop “what is safe</a:t>
            </a:r>
            <a:r>
              <a:rPr lang="en-US" sz="5000" dirty="0">
                <a:solidFill>
                  <a:schemeClr val="bg1">
                    <a:lumMod val="75000"/>
                  </a:schemeClr>
                </a:solidFill>
              </a:rPr>
              <a:t>”………</a:t>
            </a:r>
            <a:r>
              <a:rPr lang="en-US" sz="5000" b="1" dirty="0">
                <a:solidFill>
                  <a:srgbClr val="FFFF00"/>
                </a:solidFill>
              </a:rPr>
              <a:t>To Follow Him!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40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dirty="0"/>
              <a:t> </a:t>
            </a:r>
            <a:endParaRPr lang="en-US" sz="5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2093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9060C-52E8-43E3-BA21-D305EBAA5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7" y="513256"/>
            <a:ext cx="12283450" cy="583148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5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b="1" dirty="0"/>
              <a:t>How do you know what to drop?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5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dirty="0"/>
              <a:t>You follow Jesus together in what He says is important.</a:t>
            </a:r>
          </a:p>
        </p:txBody>
      </p:sp>
    </p:spTree>
    <p:extLst>
      <p:ext uri="{BB962C8B-B14F-4D97-AF65-F5344CB8AC3E}">
        <p14:creationId xmlns:p14="http://schemas.microsoft.com/office/powerpoint/2010/main" val="29605772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47982-C741-4133-B1C1-2A85575A4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DEPENDING ON GOD’S 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FA7A0-E416-4922-A384-9F9A071DD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The Bible is the foundation for how we choose to live, the truth God has given us.</a:t>
            </a:r>
          </a:p>
          <a:p>
            <a:r>
              <a:rPr lang="en-US" sz="3600" dirty="0"/>
              <a:t>The Bible is the truth (without error) that God has lovingly given all people.</a:t>
            </a:r>
          </a:p>
          <a:p>
            <a:r>
              <a:rPr lang="en-US" sz="3600" dirty="0"/>
              <a:t>We trust it over our feelings, the world’s opinion, and the latest fads/trends.</a:t>
            </a:r>
          </a:p>
          <a:p>
            <a:r>
              <a:rPr lang="en-US" sz="3600" dirty="0"/>
              <a:t>It is the foundation for our understanding of our relationship to God, ourselves, and every part of life.</a:t>
            </a:r>
          </a:p>
        </p:txBody>
      </p:sp>
    </p:spTree>
    <p:extLst>
      <p:ext uri="{BB962C8B-B14F-4D97-AF65-F5344CB8AC3E}">
        <p14:creationId xmlns:p14="http://schemas.microsoft.com/office/powerpoint/2010/main" val="8449776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47982-C741-4133-B1C1-2A85575A4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Experiencing God’s Presence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FA7A0-E416-4922-A384-9F9A071DD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God’s presence is the purpose, power and the answer for us and the entire world.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We live in His presence by the gift of the Holy Spirit Jesus gives us.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It is not enough to learn about God. Each person is called to experience God for themselves.</a:t>
            </a:r>
          </a:p>
        </p:txBody>
      </p:sp>
    </p:spTree>
    <p:extLst>
      <p:ext uri="{BB962C8B-B14F-4D97-AF65-F5344CB8AC3E}">
        <p14:creationId xmlns:p14="http://schemas.microsoft.com/office/powerpoint/2010/main" val="913416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9060C-52E8-43E3-BA21-D305EBAA5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289" y="377933"/>
            <a:ext cx="10983422" cy="587333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5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b="1" dirty="0">
                <a:solidFill>
                  <a:srgbClr val="FFFF00"/>
                </a:solidFill>
              </a:rPr>
              <a:t>VISION: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5000" b="1" dirty="0">
              <a:solidFill>
                <a:srgbClr val="FFFF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b="1" dirty="0"/>
              <a:t>We see a church </a:t>
            </a:r>
            <a:r>
              <a:rPr lang="en-US" sz="5000" b="1" dirty="0">
                <a:solidFill>
                  <a:srgbClr val="FFFF00"/>
                </a:solidFill>
              </a:rPr>
              <a:t>filled</a:t>
            </a:r>
            <a:r>
              <a:rPr lang="en-US" sz="5000" b="1" dirty="0"/>
              <a:t> with </a:t>
            </a:r>
            <a:r>
              <a:rPr lang="en-US" sz="5000" b="1" dirty="0">
                <a:solidFill>
                  <a:srgbClr val="FFFF00"/>
                </a:solidFill>
              </a:rPr>
              <a:t>mobilized </a:t>
            </a:r>
            <a:r>
              <a:rPr lang="en-US" sz="5000" b="1" dirty="0"/>
              <a:t>members </a:t>
            </a:r>
            <a:r>
              <a:rPr lang="en-US" sz="5000" b="1" dirty="0">
                <a:solidFill>
                  <a:srgbClr val="FFFF00"/>
                </a:solidFill>
              </a:rPr>
              <a:t>who love helping others </a:t>
            </a:r>
            <a:r>
              <a:rPr lang="en-US" sz="5000" b="1" dirty="0"/>
              <a:t>follow Jesus together.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dirty="0"/>
              <a:t> </a:t>
            </a:r>
            <a:endParaRPr lang="en-US" sz="5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8197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47982-C741-4133-B1C1-2A85575A4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Living Jesus-Centered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FA7A0-E416-4922-A384-9F9A071DD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/>
          </a:p>
          <a:p>
            <a:r>
              <a:rPr lang="en-US" sz="3600" dirty="0"/>
              <a:t>We are not self-centered but Jesus centered. We live for Him. Our lives our not our own.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This means we put Him first in our daily lives and in all we have and do.</a:t>
            </a:r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085720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47982-C741-4133-B1C1-2A85575A4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Rediscovering God’s Family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FA7A0-E416-4922-A384-9F9A071DD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/>
              <a:t>God’s church is more than a service, organization, or group. Through Jesus we are one family with beautiful diversity.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Being family is the key way God heals, grows and prepares each believer for their future.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Together, we can rediscover God’s ways of being a loving family that cares for each other.</a:t>
            </a:r>
          </a:p>
        </p:txBody>
      </p:sp>
    </p:spTree>
    <p:extLst>
      <p:ext uri="{BB962C8B-B14F-4D97-AF65-F5344CB8AC3E}">
        <p14:creationId xmlns:p14="http://schemas.microsoft.com/office/powerpoint/2010/main" val="34613959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47982-C741-4133-B1C1-2A85575A4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Focusing Outward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FA7A0-E416-4922-A384-9F9A071DD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God longs for us to serve and share His love, answers, and salvation with others.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God’s heart is to care for those who do not know Him and invite them into His family.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We can’t know the heart and mission of Jesus without loving those around us.</a:t>
            </a:r>
          </a:p>
        </p:txBody>
      </p:sp>
    </p:spTree>
    <p:extLst>
      <p:ext uri="{BB962C8B-B14F-4D97-AF65-F5344CB8AC3E}">
        <p14:creationId xmlns:p14="http://schemas.microsoft.com/office/powerpoint/2010/main" val="15912706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47982-C741-4133-B1C1-2A85575A4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Taking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FA7A0-E416-4922-A384-9F9A071DD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Jesus calls us to walk by faith and continue to grow.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Each of us must own the responsibility to seek Jesus for our next steps and give our best to them.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Part of the grace of Jesus is recognizing that we have to grow more and more into His healing, purpose and image.</a:t>
            </a:r>
          </a:p>
        </p:txBody>
      </p:sp>
    </p:spTree>
    <p:extLst>
      <p:ext uri="{BB962C8B-B14F-4D97-AF65-F5344CB8AC3E}">
        <p14:creationId xmlns:p14="http://schemas.microsoft.com/office/powerpoint/2010/main" val="9045118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47982-C741-4133-B1C1-2A85575A4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Empowering Disciples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FA7A0-E416-4922-A384-9F9A071DD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/>
              <a:t>Our church family exists to help every member fulfill God’s purpose and potential.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God’s Gospel and Kingdom grows through each members’ everyday relationships and visions to serve others.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The church is the people, not the staff. The staff equips disciples to do the work of ministry.</a:t>
            </a:r>
          </a:p>
        </p:txBody>
      </p:sp>
    </p:spTree>
    <p:extLst>
      <p:ext uri="{BB962C8B-B14F-4D97-AF65-F5344CB8AC3E}">
        <p14:creationId xmlns:p14="http://schemas.microsoft.com/office/powerpoint/2010/main" val="3866771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47982-C741-4133-B1C1-2A85575A4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TAKING TIME TO CELEBRATE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FA7A0-E416-4922-A384-9F9A071DD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 Partnering with God is more than just doing. It’s about being intentional to stop and celebrate God’s goodness</a:t>
            </a:r>
          </a:p>
          <a:p>
            <a:endParaRPr lang="en-US" sz="3600" dirty="0"/>
          </a:p>
          <a:p>
            <a:r>
              <a:rPr lang="en-US" sz="3600" dirty="0"/>
              <a:t>We realize that it’s only through Him all things are made possible.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387008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28AC1-0E60-B040-BC29-85298C489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Our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DDF36-EC7D-4C40-963B-7F45A788F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3600" b="1" dirty="0"/>
              <a:t>Depending on God’s Word</a:t>
            </a:r>
          </a:p>
          <a:p>
            <a:pPr>
              <a:lnSpc>
                <a:spcPct val="150000"/>
              </a:lnSpc>
            </a:pPr>
            <a:r>
              <a:rPr lang="en-US" sz="3600" b="1" dirty="0"/>
              <a:t>Experiencing God’s Presence</a:t>
            </a:r>
          </a:p>
          <a:p>
            <a:pPr>
              <a:lnSpc>
                <a:spcPct val="150000"/>
              </a:lnSpc>
            </a:pPr>
            <a:r>
              <a:rPr lang="en-US" sz="3600" b="1" dirty="0"/>
              <a:t>Living Jesus-Centered</a:t>
            </a:r>
          </a:p>
          <a:p>
            <a:pPr>
              <a:lnSpc>
                <a:spcPct val="150000"/>
              </a:lnSpc>
            </a:pPr>
            <a:r>
              <a:rPr lang="en-US" sz="3600" b="1" dirty="0"/>
              <a:t>Rediscovering God’s Family</a:t>
            </a:r>
          </a:p>
          <a:p>
            <a:pPr>
              <a:lnSpc>
                <a:spcPct val="150000"/>
              </a:lnSpc>
            </a:pPr>
            <a:r>
              <a:rPr lang="en-US" sz="3600" b="1" dirty="0"/>
              <a:t>Focusing Outward</a:t>
            </a:r>
          </a:p>
          <a:p>
            <a:pPr>
              <a:lnSpc>
                <a:spcPct val="150000"/>
              </a:lnSpc>
            </a:pPr>
            <a:r>
              <a:rPr lang="en-US" sz="3600" b="1" dirty="0"/>
              <a:t>Taking Next Steps</a:t>
            </a:r>
          </a:p>
          <a:p>
            <a:pPr>
              <a:lnSpc>
                <a:spcPct val="150000"/>
              </a:lnSpc>
            </a:pPr>
            <a:r>
              <a:rPr lang="en-US" sz="3600" b="1" dirty="0"/>
              <a:t>Empowering Disciples </a:t>
            </a:r>
          </a:p>
          <a:p>
            <a:pPr>
              <a:lnSpc>
                <a:spcPct val="150000"/>
              </a:lnSpc>
            </a:pPr>
            <a:r>
              <a:rPr lang="en-US" sz="3600" b="1" dirty="0"/>
              <a:t>Taking Time to Celebrate</a:t>
            </a:r>
          </a:p>
        </p:txBody>
      </p:sp>
    </p:spTree>
    <p:extLst>
      <p:ext uri="{BB962C8B-B14F-4D97-AF65-F5344CB8AC3E}">
        <p14:creationId xmlns:p14="http://schemas.microsoft.com/office/powerpoint/2010/main" val="22767170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9060C-52E8-43E3-BA21-D305EBAA5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525" y="1060472"/>
            <a:ext cx="10510235" cy="548702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b="1" dirty="0"/>
              <a:t>1.  New Routine: Sunday Morning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5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b="1" dirty="0"/>
              <a:t>2.  New Priority:  Your Small Group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5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b="1" dirty="0"/>
              <a:t>3.  A New Attitude: “All Week Family”</a:t>
            </a:r>
          </a:p>
          <a:p>
            <a:pPr marL="914400" indent="-91440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19362323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9060C-52E8-43E3-BA21-D305EBAA5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289" y="673768"/>
            <a:ext cx="10983422" cy="587333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dirty="0"/>
              <a:t>Jesus says, “Follow me”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5000" dirty="0">
              <a:solidFill>
                <a:srgbClr val="FFFF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dirty="0">
                <a:solidFill>
                  <a:srgbClr val="FFFF00"/>
                </a:solidFill>
              </a:rPr>
              <a:t>I am doing a new thing!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dirty="0">
                <a:solidFill>
                  <a:srgbClr val="FFFF00"/>
                </a:solidFill>
              </a:rPr>
              <a:t>Are you willing to let go of the old?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dirty="0">
                <a:solidFill>
                  <a:srgbClr val="FFFF00"/>
                </a:solidFill>
              </a:rPr>
              <a:t>Are you willing to follow Me to the new?</a:t>
            </a:r>
          </a:p>
        </p:txBody>
      </p:sp>
    </p:spTree>
    <p:extLst>
      <p:ext uri="{BB962C8B-B14F-4D97-AF65-F5344CB8AC3E}">
        <p14:creationId xmlns:p14="http://schemas.microsoft.com/office/powerpoint/2010/main" val="4225349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7E88DB6-127F-44BC-A9D5-DCDE40727B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B8BCA58-E964-5B40-BC45-113F24456843}"/>
              </a:ext>
            </a:extLst>
          </p:cNvPr>
          <p:cNvSpPr txBox="1"/>
          <p:nvPr/>
        </p:nvSpPr>
        <p:spPr>
          <a:xfrm>
            <a:off x="0" y="6858000"/>
            <a:ext cx="12192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4" tooltip="https://devotionsbyjan.com/2017/08/23/follow-me-2/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5" tooltip="https://creativecommons.org/licenses/by-nc-nd/3.0/"/>
              </a:rPr>
              <a:t>CC BY-NC-ND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05786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7E88DB6-127F-44BC-A9D5-DCDE40727B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/>
        </p:blipFill>
        <p:spPr>
          <a:xfrm>
            <a:off x="0" y="463378"/>
            <a:ext cx="12192000" cy="593124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B8BCA58-E964-5B40-BC45-113F24456843}"/>
              </a:ext>
            </a:extLst>
          </p:cNvPr>
          <p:cNvSpPr txBox="1"/>
          <p:nvPr/>
        </p:nvSpPr>
        <p:spPr>
          <a:xfrm>
            <a:off x="0" y="6394621"/>
            <a:ext cx="12192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4" tooltip="http://theconversation.com/what-happens-when-a-self-driving-car-meets-a-road-rage-driver-37150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5" tooltip="https://creativecommons.org/licenses/by-nd/3.0/"/>
              </a:rPr>
              <a:t>CC BY-ND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855368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9060C-52E8-43E3-BA21-D305EBAA5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3312" y="877993"/>
            <a:ext cx="10234398" cy="548702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000" b="1" dirty="0">
              <a:solidFill>
                <a:srgbClr val="FFFF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000" b="1" dirty="0">
              <a:solidFill>
                <a:srgbClr val="FFFF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6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0" b="1" dirty="0"/>
              <a:t>Following Jesus </a:t>
            </a:r>
            <a:r>
              <a:rPr lang="en-US" sz="6000" b="1" dirty="0">
                <a:solidFill>
                  <a:srgbClr val="FFFF00"/>
                </a:solidFill>
              </a:rPr>
              <a:t>Together</a:t>
            </a:r>
            <a:r>
              <a:rPr lang="en-US" sz="6000" dirty="0">
                <a:solidFill>
                  <a:srgbClr val="FFFF00"/>
                </a:solidFill>
              </a:rPr>
              <a:t>		</a:t>
            </a:r>
            <a:endParaRPr lang="en-US" sz="6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6000" dirty="0">
              <a:solidFill>
                <a:srgbClr val="FFFF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dirty="0">
                <a:solidFill>
                  <a:srgbClr val="FFFF00"/>
                </a:solidFill>
              </a:rPr>
              <a:t>	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3319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9060C-52E8-43E3-BA21-D305EBAA5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3312" y="877993"/>
            <a:ext cx="10234398" cy="548702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000" b="1" dirty="0">
              <a:solidFill>
                <a:srgbClr val="FFFF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000" b="1" dirty="0">
              <a:solidFill>
                <a:srgbClr val="FFFF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0" b="1" dirty="0"/>
              <a:t>Following Jesus Together</a:t>
            </a:r>
            <a:r>
              <a:rPr lang="en-US" sz="6000" dirty="0">
                <a:solidFill>
                  <a:srgbClr val="FFFF00"/>
                </a:solidFill>
              </a:rPr>
              <a:t>		</a:t>
            </a:r>
            <a:endParaRPr lang="en-US" sz="6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0" b="1" dirty="0">
                <a:solidFill>
                  <a:srgbClr val="FFFF00"/>
                </a:solidFill>
              </a:rPr>
              <a:t>In Unity</a:t>
            </a:r>
            <a:r>
              <a:rPr lang="en-US" sz="5000" dirty="0">
                <a:solidFill>
                  <a:srgbClr val="FFFF00"/>
                </a:solidFill>
              </a:rPr>
              <a:t>	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889809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9060C-52E8-43E3-BA21-D305EBAA5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289" y="492332"/>
            <a:ext cx="10983422" cy="58733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i="1" dirty="0"/>
              <a:t>One day as Jesus was walking along the shore of the Sea of Galilee, he saw two brothers—Simon, also called Peter, and Andrew—throwing a net into the water, for they fished for a living</a:t>
            </a:r>
            <a:r>
              <a:rPr lang="en-US" sz="4000" b="1" i="1" dirty="0"/>
              <a:t>.</a:t>
            </a:r>
            <a:r>
              <a:rPr lang="en-US" sz="4000" i="1" dirty="0"/>
              <a:t> </a:t>
            </a:r>
            <a:r>
              <a:rPr lang="en-US" sz="4000" b="1" i="1" baseline="30000" dirty="0"/>
              <a:t>19 </a:t>
            </a:r>
            <a:r>
              <a:rPr lang="en-US" sz="4000" i="1" dirty="0"/>
              <a:t>Jesus called out to them, “Come, follow me, and I will show you how to fish for people!” </a:t>
            </a:r>
            <a:r>
              <a:rPr lang="en-US" sz="4000" b="1" i="1" baseline="30000" dirty="0"/>
              <a:t>20 </a:t>
            </a:r>
            <a:r>
              <a:rPr lang="en-US" sz="4000" i="1" dirty="0"/>
              <a:t>And they left their nets at once and followed him.</a:t>
            </a:r>
            <a:endParaRPr lang="en-US" sz="4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5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dirty="0"/>
              <a:t>						</a:t>
            </a:r>
            <a:r>
              <a:rPr lang="en-US" sz="4000" dirty="0">
                <a:solidFill>
                  <a:schemeClr val="bg1">
                    <a:lumMod val="75000"/>
                  </a:schemeClr>
                </a:solidFill>
              </a:rPr>
              <a:t>	</a:t>
            </a:r>
            <a:r>
              <a:rPr lang="en-US" sz="4000" dirty="0"/>
              <a:t>- Matthew 4:18-20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dirty="0"/>
              <a:t> </a:t>
            </a:r>
            <a:endParaRPr lang="en-US" sz="5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794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9060C-52E8-43E3-BA21-D305EBAA5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289" y="673768"/>
            <a:ext cx="10983422" cy="58733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i="1" baseline="30000" dirty="0"/>
              <a:t>21 </a:t>
            </a:r>
            <a:r>
              <a:rPr lang="en-US" sz="4000" i="1" dirty="0"/>
              <a:t>A little farther up the shore he saw two other brothers, James and John, sitting in a boat with their father, Zebedee, repairing their nets. And he called them to come, too. </a:t>
            </a:r>
            <a:r>
              <a:rPr lang="en-US" sz="4000" b="1" i="1" baseline="30000" dirty="0"/>
              <a:t>22 </a:t>
            </a:r>
            <a:r>
              <a:rPr lang="en-US" sz="4000" i="1" dirty="0"/>
              <a:t>They immediately followed him, leaving the boat and their father behind.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5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dirty="0"/>
              <a:t>						</a:t>
            </a:r>
            <a:r>
              <a:rPr lang="en-US" sz="4000" dirty="0">
                <a:solidFill>
                  <a:schemeClr val="bg1">
                    <a:lumMod val="75000"/>
                  </a:schemeClr>
                </a:solidFill>
              </a:rPr>
              <a:t>	</a:t>
            </a:r>
            <a:r>
              <a:rPr lang="en-US" sz="4000" dirty="0"/>
              <a:t>- Matthew 4:21-22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dirty="0"/>
              <a:t> </a:t>
            </a:r>
            <a:endParaRPr lang="en-US" sz="5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471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9060C-52E8-43E3-BA21-D305EBAA5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289" y="673768"/>
            <a:ext cx="10983422" cy="587333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5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5400" b="1" i="1" dirty="0">
              <a:solidFill>
                <a:srgbClr val="FFFF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400" b="1" i="1" dirty="0">
                <a:solidFill>
                  <a:srgbClr val="FFFF00"/>
                </a:solidFill>
              </a:rPr>
              <a:t>Jesus called out </a:t>
            </a:r>
            <a:r>
              <a:rPr lang="en-US" sz="5400" i="1" dirty="0"/>
              <a:t>to them, “</a:t>
            </a:r>
            <a:r>
              <a:rPr lang="en-US" sz="5400" b="1" i="1" dirty="0"/>
              <a:t>Come, follow me.”</a:t>
            </a:r>
            <a:endParaRPr lang="en-US" sz="5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901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</TotalTime>
  <Words>926</Words>
  <Application>Microsoft Macintosh PowerPoint</Application>
  <PresentationFormat>Widescreen</PresentationFormat>
  <Paragraphs>153</Paragraphs>
  <Slides>28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DEPENDING ON GOD’S WORD</vt:lpstr>
      <vt:lpstr>Experiencing God’s Presence</vt:lpstr>
      <vt:lpstr>Living Jesus-Centered</vt:lpstr>
      <vt:lpstr>Rediscovering God’s Family</vt:lpstr>
      <vt:lpstr>Focusing Outward</vt:lpstr>
      <vt:lpstr>Taking Next Steps</vt:lpstr>
      <vt:lpstr>Empowering Disciples</vt:lpstr>
      <vt:lpstr>TAKING TIME TO CELEBRATE</vt:lpstr>
      <vt:lpstr>Our Values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Anedra Butler</dc:creator>
  <cp:lastModifiedBy>Anedra Butler</cp:lastModifiedBy>
  <cp:revision>10</cp:revision>
  <dcterms:created xsi:type="dcterms:W3CDTF">2020-09-24T16:36:12Z</dcterms:created>
  <dcterms:modified xsi:type="dcterms:W3CDTF">2020-09-24T21:01:12Z</dcterms:modified>
</cp:coreProperties>
</file>