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1153" r:id="rId2"/>
    <p:sldId id="1155" r:id="rId3"/>
    <p:sldId id="1211" r:id="rId4"/>
    <p:sldId id="1204" r:id="rId5"/>
    <p:sldId id="1186" r:id="rId6"/>
    <p:sldId id="1157" r:id="rId7"/>
    <p:sldId id="1158" r:id="rId8"/>
    <p:sldId id="1205" r:id="rId9"/>
    <p:sldId id="1200" r:id="rId10"/>
    <p:sldId id="1209" r:id="rId11"/>
    <p:sldId id="1215" r:id="rId12"/>
    <p:sldId id="1213" r:id="rId13"/>
    <p:sldId id="1160" r:id="rId14"/>
    <p:sldId id="1212" r:id="rId15"/>
    <p:sldId id="1216" r:id="rId16"/>
    <p:sldId id="1190" r:id="rId17"/>
    <p:sldId id="1198" r:id="rId18"/>
    <p:sldId id="1199" r:id="rId19"/>
    <p:sldId id="1217" r:id="rId20"/>
    <p:sldId id="1210" r:id="rId21"/>
    <p:sldId id="1192" r:id="rId22"/>
    <p:sldId id="1083" r:id="rId23"/>
    <p:sldId id="1214" r:id="rId24"/>
    <p:sldId id="1219" r:id="rId25"/>
    <p:sldId id="1218" r:id="rId2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EFEFE"/>
    <a:srgbClr val="FF7C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1" autoAdjust="0"/>
    <p:restoredTop sz="71795" autoAdjust="0"/>
  </p:normalViewPr>
  <p:slideViewPr>
    <p:cSldViewPr snapToGrid="0" snapToObjects="1">
      <p:cViewPr varScale="1">
        <p:scale>
          <a:sx n="45" d="100"/>
          <a:sy n="45" d="100"/>
        </p:scale>
        <p:origin x="732" y="36"/>
      </p:cViewPr>
      <p:guideLst>
        <p:guide orient="horz" pos="22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30C88AD-EE5F-C649-8387-979C8CDB5885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3AD94B1-22CB-EE49-9A13-1FD8B7A8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5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Preparing to send my girls off to college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Some things they must have as they prepare for next season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And the one thing we all need – God’s presence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Who you are in the presence of – matters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COVID is hard – keeps us from the presence of others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Same circumstance – different presence (changed)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85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Worried – FATHER’S PRESENCE – hear is the answer 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(and God’s joy)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7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You are not alone!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God is bigger // he has what we need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0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Jesus is undefeated – even when we have lost peace of mind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WE MUST LISTEN TO HIS VOICE!!!!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61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World that is falling apart and we need answers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Work, health, racial tension, fear in the media, closing things down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MAKES US SPEED UP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As a father – I have answers (worry and then dad says – here)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SABBATH!!!!!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71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Tragic results of fear and busyness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Busyness / weeds grow []  Fear / hurt without realizing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Sabbath – 1</a:t>
            </a:r>
            <a:r>
              <a:rPr lang="en-US" baseline="30000" dirty="0"/>
              <a:t>st</a:t>
            </a:r>
            <a:r>
              <a:rPr lang="en-US" dirty="0"/>
              <a:t> day of the week (not a vacation but sanctification)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3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Tragic results of fear and busyness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Busyness / weeds grow []  Fear / hurt without realizing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Sabbath – 1</a:t>
            </a:r>
            <a:r>
              <a:rPr lang="en-US" baseline="30000" dirty="0"/>
              <a:t>st</a:t>
            </a:r>
            <a:r>
              <a:rPr lang="en-US" dirty="0"/>
              <a:t> day of the week (not a vacation but sanctification)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93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We don’t like word submit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(our sinful nature, American culture, religious pride)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We call it independence, God calls it rebellion &amp; rejection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We only submit to people who will submit to us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ISOLATION BREEDS PRIDE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ANSWER _ FELLOWSHIP &amp; A FATHERS HEART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4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humility – interesting its tied to something you wouldn’t think of in the Bible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01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Loving others shows me how I am loving God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How humble I am with others – 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What a lot of people are calling holiness is really pride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Final principal and practical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77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Let’s not forget our purpose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This is the entire story of the bible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His breath is our oxygen, our water, our daily bread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Why we were created in Gen 1-3 / And what He came to 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69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Loving others shows me how I am loving God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How humble I am with others – 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What a lot of people are calling holiness is really pride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Final principal and practical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03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The same God who makes the universe continually expanding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96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6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5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9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Jesus: Emmanuel, God with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4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From the beginning: made to walk with him in the garden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(when not with him, were deceived and divided)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Exodus: tabernacle – to dwell again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Jesus: Emmanuel, God with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3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The end of existence – being with him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Heaven – his presence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Hell – no presence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08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David &amp; Bathsheba []  Solomon &amp; The Temple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Elijah &amp; Prophets of Baal  []  Destruction of Jerusalem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ALL STORIES OF LOSING THE PRESENCE OF GOD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Summary is the verse for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46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it </a:t>
            </a:r>
            <a:r>
              <a:rPr lang="en-US" dirty="0" err="1"/>
              <a:t>outloud</a:t>
            </a:r>
            <a:r>
              <a:rPr lang="en-US" dirty="0"/>
              <a:t> together (at home)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2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Today – please listen – spiritual shepherd and dad for all of us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4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People are just weary and overwhelmed –discouraged right now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Losing what their sense of normal, of health, of America, of how society treats the church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Unending pandemic and forecasts – suck life from you</a:t>
            </a:r>
          </a:p>
          <a:p>
            <a:pPr marL="0" indent="0" defTabSz="929305">
              <a:buFont typeface="Arial" panose="020B0604020202020204" pitchFamily="34" charset="0"/>
              <a:buNone/>
              <a:defRPr/>
            </a:pPr>
            <a:r>
              <a:rPr lang="en-US" dirty="0"/>
              <a:t>WE NEED THE SCRIPTURE TO HEAR HIS VOICE!!!!!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6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3050193-CCFC-0846-9C2E-50632C35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48" y="361467"/>
            <a:ext cx="11227904" cy="6135066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03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rip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919E9-CA39-7D4B-88C2-93908657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430420"/>
            <a:ext cx="11231217" cy="5105676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3E7B9-F620-D64B-829D-B8456BE05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391" y="5874025"/>
            <a:ext cx="11231217" cy="5535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None/>
              <a:defRPr sz="2800" b="1">
                <a:solidFill>
                  <a:schemeClr val="bg1">
                    <a:lumMod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190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i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3050193-CCFC-0846-9C2E-50632C35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48" y="361467"/>
            <a:ext cx="11227904" cy="6135066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724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00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ine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3BB4A-D3B4-9C47-8A02-E3B308462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6" y="183970"/>
            <a:ext cx="1371600" cy="1371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807845-0004-D54A-BC76-27391ED53061}"/>
              </a:ext>
            </a:extLst>
          </p:cNvPr>
          <p:cNvSpPr txBox="1"/>
          <p:nvPr userDrawn="1"/>
        </p:nvSpPr>
        <p:spPr>
          <a:xfrm>
            <a:off x="1573696" y="454271"/>
            <a:ext cx="4750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dirty="0">
                <a:solidFill>
                  <a:schemeClr val="bg1"/>
                </a:solidFill>
                <a:latin typeface="Hypatia Sans Pro" panose="020B0502020204020303" pitchFamily="34" charset="0"/>
              </a:rPr>
              <a:t>SHINE TODAY</a:t>
            </a:r>
          </a:p>
          <a:p>
            <a:pPr algn="l"/>
            <a:r>
              <a:rPr lang="en-US" sz="2400" b="1" i="0" dirty="0">
                <a:solidFill>
                  <a:schemeClr val="bg1"/>
                </a:solidFill>
                <a:latin typeface="Hypatia Sans Pro" panose="020B0502020204020303" pitchFamily="34" charset="0"/>
              </a:rPr>
              <a:t>CHANGE TOMORROW</a:t>
            </a:r>
          </a:p>
        </p:txBody>
      </p:sp>
    </p:spTree>
    <p:extLst>
      <p:ext uri="{BB962C8B-B14F-4D97-AF65-F5344CB8AC3E}">
        <p14:creationId xmlns:p14="http://schemas.microsoft.com/office/powerpoint/2010/main" val="142943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3BB4A-D3B4-9C47-8A02-E3B308462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6" y="18397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0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5AF3A-0B8A-A74D-A14C-16F93B8F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4D647-61D2-D640-86FB-43F671747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421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66" y="4973250"/>
            <a:ext cx="10717667" cy="218589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We Must Have God’s Presence!</a:t>
            </a:r>
            <a:br>
              <a:rPr lang="en-US" sz="4000" dirty="0">
                <a:solidFill>
                  <a:srgbClr val="3399FF"/>
                </a:solidFill>
              </a:rPr>
            </a:br>
            <a:r>
              <a:rPr lang="en-US" sz="4000" dirty="0">
                <a:solidFill>
                  <a:srgbClr val="3399FF"/>
                </a:solidFill>
              </a:rPr>
              <a:t>Jeremiah 7:24</a:t>
            </a:r>
            <a:br>
              <a:rPr lang="en-US" sz="4000" dirty="0"/>
            </a:br>
            <a:endParaRPr lang="en-US" sz="4000" b="0" i="1" dirty="0"/>
          </a:p>
        </p:txBody>
      </p:sp>
    </p:spTree>
    <p:extLst>
      <p:ext uri="{BB962C8B-B14F-4D97-AF65-F5344CB8AC3E}">
        <p14:creationId xmlns:p14="http://schemas.microsoft.com/office/powerpoint/2010/main" val="184412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8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“For the word of God is living and active, sharper than any two-edged sword, piercing to the division of soul and of spirit, of joints and of marrow, and discerning the thoughts and intentions of the heart.” .” </a:t>
            </a:r>
            <a:r>
              <a:rPr lang="en-US" sz="3500" b="0" dirty="0">
                <a:solidFill>
                  <a:schemeClr val="bg1">
                    <a:lumMod val="65000"/>
                  </a:schemeClr>
                </a:solidFill>
              </a:rPr>
              <a:t>(Hebrews 4:12)</a:t>
            </a:r>
          </a:p>
        </p:txBody>
      </p:sp>
    </p:spTree>
    <p:extLst>
      <p:ext uri="{BB962C8B-B14F-4D97-AF65-F5344CB8AC3E}">
        <p14:creationId xmlns:p14="http://schemas.microsoft.com/office/powerpoint/2010/main" val="161688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8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The LORD himself goes before you and will be with you; he will never leave you nor forsake you. Do not be afraid; do not be discouraged.” </a:t>
            </a:r>
            <a:r>
              <a:rPr lang="en-US" sz="3500" b="0" dirty="0">
                <a:solidFill>
                  <a:schemeClr val="bg1">
                    <a:lumMod val="65000"/>
                  </a:schemeClr>
                </a:solidFill>
              </a:rPr>
              <a:t>(Deuteronomy 31:8)</a:t>
            </a:r>
          </a:p>
        </p:txBody>
      </p:sp>
    </p:spTree>
    <p:extLst>
      <p:ext uri="{BB962C8B-B14F-4D97-AF65-F5344CB8AC3E}">
        <p14:creationId xmlns:p14="http://schemas.microsoft.com/office/powerpoint/2010/main" val="153690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8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“I still had no peace of mind . . . But thanks be to God, who always leads us in triumphal procession in Christ . . .”    </a:t>
            </a:r>
            <a:r>
              <a:rPr lang="en-US" sz="3500" b="0" dirty="0">
                <a:solidFill>
                  <a:schemeClr val="bg1">
                    <a:lumMod val="65000"/>
                  </a:schemeClr>
                </a:solidFill>
              </a:rPr>
              <a:t>(2 Cor. 2:13-14)</a:t>
            </a:r>
          </a:p>
        </p:txBody>
      </p:sp>
    </p:spTree>
    <p:extLst>
      <p:ext uri="{BB962C8B-B14F-4D97-AF65-F5344CB8AC3E}">
        <p14:creationId xmlns:p14="http://schemas.microsoft.com/office/powerpoint/2010/main" val="65781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We have so many problems to solve, and</a:t>
            </a:r>
            <a:br>
              <a:rPr lang="en-US" sz="4000" dirty="0"/>
            </a:br>
            <a:r>
              <a:rPr lang="en-US" sz="4000" dirty="0">
                <a:solidFill>
                  <a:srgbClr val="3399FF"/>
                </a:solidFill>
              </a:rPr>
              <a:t>we are too afraid to slow down</a:t>
            </a:r>
            <a:br>
              <a:rPr lang="en-US" sz="2000" dirty="0">
                <a:solidFill>
                  <a:srgbClr val="3399FF"/>
                </a:solidFill>
              </a:rPr>
            </a:br>
            <a:br>
              <a:rPr lang="en-US" sz="2000" dirty="0">
                <a:solidFill>
                  <a:srgbClr val="3399FF"/>
                </a:solidFill>
              </a:rPr>
            </a:br>
            <a:r>
              <a:rPr lang="en-US" sz="3000" b="0" dirty="0">
                <a:solidFill>
                  <a:prstClr val="white">
                    <a:lumMod val="75000"/>
                  </a:prstClr>
                </a:solidFill>
              </a:rPr>
              <a:t>(“did not … pay attention” / Jer. 7:24)</a:t>
            </a:r>
            <a:endParaRPr lang="en-US" sz="4000" b="0" dirty="0">
              <a:solidFill>
                <a:srgbClr val="3399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27AB1-86AD-47D1-A5A0-412556E251D7}"/>
              </a:ext>
            </a:extLst>
          </p:cNvPr>
          <p:cNvSpPr/>
          <p:nvPr/>
        </p:nvSpPr>
        <p:spPr>
          <a:xfrm>
            <a:off x="0" y="4672101"/>
            <a:ext cx="320842" cy="218589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06" y="4672101"/>
            <a:ext cx="11558587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“Remember the Sabbath day, to keep it holy. Six days you shall labor, and do all your work, but the seventh day is a Sabbath to the Lord your God.”  </a:t>
            </a:r>
            <a:r>
              <a:rPr lang="en-US" sz="3500" b="0" dirty="0">
                <a:solidFill>
                  <a:schemeClr val="bg1">
                    <a:lumMod val="65000"/>
                  </a:schemeClr>
                </a:solidFill>
              </a:rPr>
              <a:t>(Exodus 20:8)</a:t>
            </a:r>
          </a:p>
        </p:txBody>
      </p:sp>
    </p:spTree>
    <p:extLst>
      <p:ext uri="{BB962C8B-B14F-4D97-AF65-F5344CB8AC3E}">
        <p14:creationId xmlns:p14="http://schemas.microsoft.com/office/powerpoint/2010/main" val="149843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06" y="4672101"/>
            <a:ext cx="11558587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“O Jerusalem, Jerusalem . . . how often I have longed to gather your children together . . . but you were not willing. Look, your house is left to you desolate.”  </a:t>
            </a:r>
            <a:r>
              <a:rPr lang="en-US" sz="3500" b="0" dirty="0">
                <a:solidFill>
                  <a:schemeClr val="bg1">
                    <a:lumMod val="65000"/>
                  </a:schemeClr>
                </a:solidFill>
              </a:rPr>
              <a:t>(Mt. 23:27-28)</a:t>
            </a:r>
          </a:p>
        </p:txBody>
      </p:sp>
    </p:spTree>
    <p:extLst>
      <p:ext uri="{BB962C8B-B14F-4D97-AF65-F5344CB8AC3E}">
        <p14:creationId xmlns:p14="http://schemas.microsoft.com/office/powerpoint/2010/main" val="24786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God brings conviction, and</a:t>
            </a:r>
            <a:br>
              <a:rPr lang="en-US" sz="4000" dirty="0">
                <a:solidFill>
                  <a:srgbClr val="3399FF"/>
                </a:solidFill>
              </a:rPr>
            </a:br>
            <a:r>
              <a:rPr lang="en-US" sz="4000" dirty="0">
                <a:solidFill>
                  <a:srgbClr val="3399FF"/>
                </a:solidFill>
              </a:rPr>
              <a:t>we are too proud to submit</a:t>
            </a:r>
            <a:br>
              <a:rPr lang="en-US" sz="4000" dirty="0">
                <a:solidFill>
                  <a:srgbClr val="3399FF"/>
                </a:solidFill>
              </a:rPr>
            </a:br>
            <a:br>
              <a:rPr lang="en-US" sz="2000" dirty="0">
                <a:solidFill>
                  <a:srgbClr val="3399FF"/>
                </a:solidFill>
              </a:rPr>
            </a:br>
            <a:r>
              <a:rPr lang="en-US" sz="3000" b="0" dirty="0">
                <a:solidFill>
                  <a:prstClr val="white">
                    <a:lumMod val="75000"/>
                  </a:prstClr>
                </a:solidFill>
              </a:rPr>
              <a:t>(“the stubborn inclinations of their evil hearts” / Jer. 7:24)</a:t>
            </a:r>
            <a:endParaRPr lang="en-US" sz="4000" b="0" dirty="0">
              <a:solidFill>
                <a:srgbClr val="3399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27AB1-86AD-47D1-A5A0-412556E251D7}"/>
              </a:ext>
            </a:extLst>
          </p:cNvPr>
          <p:cNvSpPr/>
          <p:nvPr/>
        </p:nvSpPr>
        <p:spPr>
          <a:xfrm>
            <a:off x="0" y="4672101"/>
            <a:ext cx="320842" cy="218589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23" y="4909053"/>
            <a:ext cx="11354353" cy="1948947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b="0" i="1" dirty="0"/>
              <a:t>“God, either solve my problems my way</a:t>
            </a:r>
            <a:br>
              <a:rPr lang="en-US" sz="4000" b="0" i="1" dirty="0"/>
            </a:br>
            <a:r>
              <a:rPr lang="en-US" sz="4000" b="0" i="1" dirty="0"/>
              <a:t>or leave me alone.”</a:t>
            </a:r>
            <a:endParaRPr lang="en-US" sz="40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4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23" y="4909053"/>
            <a:ext cx="11354353" cy="1948947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b="0" i="1" dirty="0">
                <a:solidFill>
                  <a:srgbClr val="3399FF"/>
                </a:solidFill>
              </a:rPr>
              <a:t>“God, I want you more than</a:t>
            </a:r>
            <a:br>
              <a:rPr lang="en-US" sz="4000" b="0" i="1" dirty="0">
                <a:solidFill>
                  <a:srgbClr val="3399FF"/>
                </a:solidFill>
              </a:rPr>
            </a:br>
            <a:r>
              <a:rPr lang="en-US" sz="4000" b="0" i="1" dirty="0">
                <a:solidFill>
                  <a:srgbClr val="3399FF"/>
                </a:solidFill>
              </a:rPr>
              <a:t>your blessing or my answers.”</a:t>
            </a:r>
            <a:endParaRPr lang="en-US" sz="4000" i="1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29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8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300" b="0" dirty="0"/>
              <a:t>Humble yourselves before the Lord, and he will lift you up. Brothers, do not slander one another. . . </a:t>
            </a:r>
            <a:r>
              <a:rPr lang="en-US" sz="3300" b="0" dirty="0">
                <a:solidFill>
                  <a:schemeClr val="bg1">
                    <a:lumMod val="65000"/>
                  </a:schemeClr>
                </a:solidFill>
              </a:rPr>
              <a:t>(James 4:10-11)</a:t>
            </a:r>
          </a:p>
        </p:txBody>
      </p:sp>
    </p:spTree>
    <p:extLst>
      <p:ext uri="{BB962C8B-B14F-4D97-AF65-F5344CB8AC3E}">
        <p14:creationId xmlns:p14="http://schemas.microsoft.com/office/powerpoint/2010/main" val="25442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b="0" dirty="0">
                <a:solidFill>
                  <a:srgbClr val="3399FF"/>
                </a:solidFill>
              </a:rPr>
              <a:t>God’s presence dwelling with </a:t>
            </a:r>
            <a:r>
              <a:rPr lang="en-US" sz="4000" b="0" u="sng" dirty="0">
                <a:solidFill>
                  <a:srgbClr val="3399FF"/>
                </a:solidFill>
              </a:rPr>
              <a:t>us</a:t>
            </a:r>
            <a:br>
              <a:rPr lang="en-US" sz="4000" b="0" i="1" dirty="0">
                <a:solidFill>
                  <a:srgbClr val="3399FF"/>
                </a:solidFill>
              </a:rPr>
            </a:br>
            <a:r>
              <a:rPr lang="en-US" sz="4000" b="0" dirty="0">
                <a:solidFill>
                  <a:srgbClr val="3399FF"/>
                </a:solidFill>
              </a:rPr>
              <a:t>is our purpose and His Ultimate Glory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611B82-424A-4C29-897E-1553A8E4E843}"/>
              </a:ext>
            </a:extLst>
          </p:cNvPr>
          <p:cNvSpPr/>
          <p:nvPr/>
        </p:nvSpPr>
        <p:spPr>
          <a:xfrm>
            <a:off x="0" y="4672101"/>
            <a:ext cx="320842" cy="218589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37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78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300" b="0" dirty="0"/>
              <a:t>“For anyone who does not love his brother, whom he has seen, cannot love God, whom he has not seen. And Jesus has given us this command: Whoever loves God must also love his brother.”  </a:t>
            </a:r>
            <a:r>
              <a:rPr lang="en-US" sz="3300" b="0" dirty="0">
                <a:solidFill>
                  <a:schemeClr val="bg1">
                    <a:lumMod val="65000"/>
                  </a:schemeClr>
                </a:solidFill>
              </a:rPr>
              <a:t>(1 John 4:20-21)</a:t>
            </a:r>
          </a:p>
        </p:txBody>
      </p:sp>
    </p:spTree>
    <p:extLst>
      <p:ext uri="{BB962C8B-B14F-4D97-AF65-F5344CB8AC3E}">
        <p14:creationId xmlns:p14="http://schemas.microsoft.com/office/powerpoint/2010/main" val="204023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4672101"/>
            <a:ext cx="11830050" cy="2185899"/>
          </a:xfrm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dirty="0"/>
              <a:t>Busyness, Weariness &amp; Stubbornness</a:t>
            </a:r>
            <a:br>
              <a:rPr lang="en-US" sz="4000" dirty="0"/>
            </a:br>
            <a:r>
              <a:rPr lang="en-US" sz="4000" dirty="0"/>
              <a:t>or</a:t>
            </a:r>
            <a:br>
              <a:rPr lang="en-US" sz="2000" dirty="0"/>
            </a:br>
            <a:r>
              <a:rPr lang="en-US" sz="4000" dirty="0">
                <a:solidFill>
                  <a:srgbClr val="3399FF"/>
                </a:solidFill>
              </a:rPr>
              <a:t>A Watch, A Bible &amp; A Prayer List</a:t>
            </a:r>
            <a:endParaRPr lang="en-US" sz="4000" b="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80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240" y="4709096"/>
            <a:ext cx="1121951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b="0" dirty="0"/>
              <a:t>His Presence (&amp; Return) is coming closer.</a:t>
            </a:r>
            <a:br>
              <a:rPr lang="en-US" sz="4000" b="0" dirty="0"/>
            </a:br>
            <a:r>
              <a:rPr lang="en-US" sz="4000" b="0" dirty="0"/>
              <a:t>Our nation is choosing. </a:t>
            </a:r>
            <a:br>
              <a:rPr lang="en-US" sz="4000" b="0" dirty="0"/>
            </a:br>
            <a:r>
              <a:rPr lang="en-US" sz="4000" b="0" dirty="0"/>
              <a:t>We must have His Presence!</a:t>
            </a:r>
            <a:endParaRPr lang="en-US" sz="40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09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300" b="0" dirty="0"/>
              <a:t>The Lord your God is in your midst, a mighty one who will save; he will rejoice over you with gladness; he will quiet you by his love; he will exult over you with loud singing. </a:t>
            </a:r>
            <a:br>
              <a:rPr lang="en-US" sz="3300" b="0" dirty="0"/>
            </a:br>
            <a:r>
              <a:rPr lang="en-US" sz="3300" b="0" dirty="0"/>
              <a:t>								     </a:t>
            </a:r>
            <a:r>
              <a:rPr lang="en-US" sz="3300" b="0" dirty="0">
                <a:solidFill>
                  <a:schemeClr val="bg1">
                    <a:lumMod val="75000"/>
                  </a:schemeClr>
                </a:solidFill>
              </a:rPr>
              <a:t>(Zephaniah 3:17)</a:t>
            </a:r>
          </a:p>
        </p:txBody>
      </p:sp>
    </p:spTree>
    <p:extLst>
      <p:ext uri="{BB962C8B-B14F-4D97-AF65-F5344CB8AC3E}">
        <p14:creationId xmlns:p14="http://schemas.microsoft.com/office/powerpoint/2010/main" val="1087092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900" b="0" dirty="0"/>
              <a:t>At that time many will turn away from the faith and will betray and hate each other, and many false prophets will appear and deceive many people. </a:t>
            </a:r>
            <a:endParaRPr lang="en-US" sz="3900" b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19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900" b="0" dirty="0"/>
              <a:t>Because of the increase of wickedness, the love of most will grow cold, but he who stands firm to the end will be saved.	</a:t>
            </a:r>
            <a:r>
              <a:rPr lang="en-US" sz="3900" b="0" dirty="0">
                <a:solidFill>
                  <a:schemeClr val="accent3"/>
                </a:solidFill>
              </a:rPr>
              <a:t>(Matthew 24:10-13)</a:t>
            </a:r>
          </a:p>
        </p:txBody>
      </p:sp>
    </p:spTree>
    <p:extLst>
      <p:ext uri="{BB962C8B-B14F-4D97-AF65-F5344CB8AC3E}">
        <p14:creationId xmlns:p14="http://schemas.microsoft.com/office/powerpoint/2010/main" val="254979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900" b="0" dirty="0"/>
              <a:t>“Let them construct a sanctuary for Me, that I may dwell among them.”   </a:t>
            </a:r>
            <a:r>
              <a:rPr lang="en-US" sz="3900" b="0" dirty="0">
                <a:solidFill>
                  <a:schemeClr val="accent3"/>
                </a:solidFill>
              </a:rPr>
              <a:t>(Exodus 25:8)</a:t>
            </a:r>
          </a:p>
        </p:txBody>
      </p:sp>
    </p:spTree>
    <p:extLst>
      <p:ext uri="{BB962C8B-B14F-4D97-AF65-F5344CB8AC3E}">
        <p14:creationId xmlns:p14="http://schemas.microsoft.com/office/powerpoint/2010/main" val="387947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900" b="0" dirty="0"/>
              <a:t>“The virgin will be with child and will give birth to a son, and they will call him Immanuel”—which means, “God with us.” </a:t>
            </a:r>
            <a:r>
              <a:rPr lang="en-US" sz="3900" b="0" dirty="0">
                <a:solidFill>
                  <a:schemeClr val="accent3"/>
                </a:solidFill>
              </a:rPr>
              <a:t>(Mt. 1:23)</a:t>
            </a:r>
          </a:p>
        </p:txBody>
      </p:sp>
    </p:spTree>
    <p:extLst>
      <p:ext uri="{BB962C8B-B14F-4D97-AF65-F5344CB8AC3E}">
        <p14:creationId xmlns:p14="http://schemas.microsoft.com/office/powerpoint/2010/main" val="247500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4672101"/>
            <a:ext cx="11342369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900" b="0" dirty="0"/>
              <a:t>“Behold, the dwelling place of God is with man. He will dwell with them, and they will be his people, and God himself will be with them”   </a:t>
            </a:r>
            <a:r>
              <a:rPr lang="en-US" sz="3900" b="0" dirty="0">
                <a:solidFill>
                  <a:schemeClr val="accent3"/>
                </a:solidFill>
              </a:rPr>
              <a:t>(Rev. 21:3)</a:t>
            </a:r>
          </a:p>
        </p:txBody>
      </p:sp>
    </p:spTree>
    <p:extLst>
      <p:ext uri="{BB962C8B-B14F-4D97-AF65-F5344CB8AC3E}">
        <p14:creationId xmlns:p14="http://schemas.microsoft.com/office/powerpoint/2010/main" val="255627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672101"/>
            <a:ext cx="11027663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THIS WEEK: THE FALL OF ISRAEL</a:t>
            </a:r>
            <a:br>
              <a:rPr lang="en-US" sz="4000" dirty="0"/>
            </a:br>
            <a:br>
              <a:rPr lang="en-US" sz="1600" dirty="0"/>
            </a:br>
            <a:r>
              <a:rPr lang="en-US" sz="3800" b="0" dirty="0">
                <a:solidFill>
                  <a:srgbClr val="3399FF"/>
                </a:solidFill>
              </a:rPr>
              <a:t>S</a:t>
            </a:r>
            <a:r>
              <a:rPr lang="en-US" sz="3800" b="0" i="1" dirty="0">
                <a:solidFill>
                  <a:srgbClr val="3399FF"/>
                </a:solidFill>
              </a:rPr>
              <a:t>tories of losing the presence of God </a:t>
            </a:r>
            <a:br>
              <a:rPr lang="en-US" sz="3800" b="0" i="1" dirty="0">
                <a:solidFill>
                  <a:srgbClr val="3399FF"/>
                </a:solidFill>
              </a:rPr>
            </a:br>
            <a:r>
              <a:rPr lang="en-US" sz="3800" b="0" i="1" dirty="0"/>
              <a:t>and the misery &amp; destruction it brings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27AB1-86AD-47D1-A5A0-412556E251D7}"/>
              </a:ext>
            </a:extLst>
          </p:cNvPr>
          <p:cNvSpPr/>
          <p:nvPr/>
        </p:nvSpPr>
        <p:spPr>
          <a:xfrm>
            <a:off x="0" y="4672101"/>
            <a:ext cx="320842" cy="218589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7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47" y="4758091"/>
            <a:ext cx="11588306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3500" b="0" dirty="0"/>
              <a:t>they did not </a:t>
            </a:r>
            <a:r>
              <a:rPr lang="en-US" sz="3500" b="0" u="sng" dirty="0"/>
              <a:t>listen to My voice</a:t>
            </a:r>
            <a:r>
              <a:rPr lang="en-US" sz="3500" b="0" dirty="0"/>
              <a:t> or </a:t>
            </a:r>
            <a:r>
              <a:rPr lang="en-US" sz="3500" b="0" u="sng" dirty="0"/>
              <a:t>pay attention</a:t>
            </a:r>
            <a:r>
              <a:rPr lang="en-US" sz="3500" b="0" dirty="0"/>
              <a:t>; instead, they followed the </a:t>
            </a:r>
            <a:r>
              <a:rPr lang="en-US" sz="3500" b="0" u="sng" dirty="0"/>
              <a:t>stubborn inclinations </a:t>
            </a:r>
            <a:r>
              <a:rPr lang="en-US" sz="3500" b="0" dirty="0"/>
              <a:t>of their evil hearts. They went backward and not forward.”   </a:t>
            </a:r>
            <a:r>
              <a:rPr lang="en-US" sz="3500" b="0" dirty="0">
                <a:solidFill>
                  <a:schemeClr val="bg1">
                    <a:lumMod val="75000"/>
                  </a:schemeClr>
                </a:solidFill>
              </a:rPr>
              <a:t>(Jer. 7:24)</a:t>
            </a:r>
            <a:endParaRPr lang="en-US" sz="3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2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How do we lose God’s presence?</a:t>
            </a:r>
            <a:br>
              <a:rPr lang="en-US" sz="4000" dirty="0"/>
            </a:br>
            <a:r>
              <a:rPr lang="en-US" sz="4000" dirty="0"/>
              <a:t>Why does is matter more than ever before?</a:t>
            </a:r>
            <a:endParaRPr lang="en-US" sz="4000" b="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9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B497-AD78-374A-B2BC-23EBF2C6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672101"/>
            <a:ext cx="11324844" cy="2185899"/>
          </a:xfrm>
        </p:spPr>
        <p:txBody>
          <a:bodyPr anchor="ctr"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The world is changing rapidly, and</a:t>
            </a:r>
            <a:br>
              <a:rPr lang="en-US" sz="4000" dirty="0">
                <a:solidFill>
                  <a:srgbClr val="3399FF"/>
                </a:solidFill>
              </a:rPr>
            </a:br>
            <a:r>
              <a:rPr lang="en-US" sz="4000" dirty="0">
                <a:solidFill>
                  <a:srgbClr val="3399FF"/>
                </a:solidFill>
              </a:rPr>
              <a:t>we are too weary &amp; distracted</a:t>
            </a:r>
            <a:br>
              <a:rPr lang="en-US" sz="4000" dirty="0">
                <a:solidFill>
                  <a:srgbClr val="3399FF"/>
                </a:solidFill>
              </a:rPr>
            </a:br>
            <a:br>
              <a:rPr lang="en-US" sz="2000" dirty="0">
                <a:solidFill>
                  <a:srgbClr val="3399FF"/>
                </a:solidFill>
              </a:rPr>
            </a:br>
            <a:r>
              <a:rPr lang="en-US" sz="3000" b="0" dirty="0">
                <a:solidFill>
                  <a:schemeClr val="bg1">
                    <a:lumMod val="75000"/>
                  </a:schemeClr>
                </a:solidFill>
              </a:rPr>
              <a:t>(“did not listen to my voice” / Jer. 7:24)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27AB1-86AD-47D1-A5A0-412556E251D7}"/>
              </a:ext>
            </a:extLst>
          </p:cNvPr>
          <p:cNvSpPr/>
          <p:nvPr/>
        </p:nvSpPr>
        <p:spPr>
          <a:xfrm>
            <a:off x="0" y="4672101"/>
            <a:ext cx="320842" cy="218589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6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26716</TotalTime>
  <Words>1305</Words>
  <Application>Microsoft Office PowerPoint</Application>
  <PresentationFormat>Widescreen</PresentationFormat>
  <Paragraphs>117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Hypatia Sans Pro</vt:lpstr>
      <vt:lpstr>Office Theme</vt:lpstr>
      <vt:lpstr>We Must Have God’s Presence! Jeremiah 7:24 </vt:lpstr>
      <vt:lpstr>God’s presence dwelling with us is our purpose and His Ultimate Glory</vt:lpstr>
      <vt:lpstr>“Let them construct a sanctuary for Me, that I may dwell among them.”   (Exodus 25:8)</vt:lpstr>
      <vt:lpstr>“The virgin will be with child and will give birth to a son, and they will call him Immanuel”—which means, “God with us.” (Mt. 1:23)</vt:lpstr>
      <vt:lpstr>“Behold, the dwelling place of God is with man. He will dwell with them, and they will be his people, and God himself will be with them”   (Rev. 21:3)</vt:lpstr>
      <vt:lpstr>THIS WEEK: THE FALL OF ISRAEL  Stories of losing the presence of God  and the misery &amp; destruction it brings</vt:lpstr>
      <vt:lpstr>they did not listen to My voice or pay attention; instead, they followed the stubborn inclinations of their evil hearts. They went backward and not forward.”   (Jer. 7:24)</vt:lpstr>
      <vt:lpstr>How do we lose God’s presence? Why does is matter more than ever before?</vt:lpstr>
      <vt:lpstr>The world is changing rapidly, and we are too weary &amp; distracted  (“did not listen to my voice” / Jer. 7:24)</vt:lpstr>
      <vt:lpstr>“For the word of God is living and active, sharper than any two-edged sword, piercing to the division of soul and of spirit, of joints and of marrow, and discerning the thoughts and intentions of the heart.” .” (Hebrews 4:12)</vt:lpstr>
      <vt:lpstr>The LORD himself goes before you and will be with you; he will never leave you nor forsake you. Do not be afraid; do not be discouraged.” (Deuteronomy 31:8)</vt:lpstr>
      <vt:lpstr>“I still had no peace of mind . . . But thanks be to God, who always leads us in triumphal procession in Christ . . .”    (2 Cor. 2:13-14)</vt:lpstr>
      <vt:lpstr>We have so many problems to solve, and we are too afraid to slow down  (“did not … pay attention” / Jer. 7:24)</vt:lpstr>
      <vt:lpstr>“Remember the Sabbath day, to keep it holy. Six days you shall labor, and do all your work, but the seventh day is a Sabbath to the Lord your God.”  (Exodus 20:8)</vt:lpstr>
      <vt:lpstr>“O Jerusalem, Jerusalem . . . how often I have longed to gather your children together . . . but you were not willing. Look, your house is left to you desolate.”  (Mt. 23:27-28)</vt:lpstr>
      <vt:lpstr>God brings conviction, and we are too proud to submit  (“the stubborn inclinations of their evil hearts” / Jer. 7:24)</vt:lpstr>
      <vt:lpstr>“God, either solve my problems my way or leave me alone.”</vt:lpstr>
      <vt:lpstr>“God, I want you more than your blessing or my answers.”</vt:lpstr>
      <vt:lpstr>Humble yourselves before the Lord, and he will lift you up. Brothers, do not slander one another. . . (James 4:10-11)</vt:lpstr>
      <vt:lpstr>“For anyone who does not love his brother, whom he has seen, cannot love God, whom he has not seen. And Jesus has given us this command: Whoever loves God must also love his brother.”  (1 John 4:20-21)</vt:lpstr>
      <vt:lpstr>Busyness, Weariness &amp; Stubbornness or A Watch, A Bible &amp; A Prayer List</vt:lpstr>
      <vt:lpstr>His Presence (&amp; Return) is coming closer. Our nation is choosing.  We must have His Presence!</vt:lpstr>
      <vt:lpstr>The Lord your God is in your midst, a mighty one who will save; he will rejoice over you with gladness; he will quiet you by his love; he will exult over you with loud singing.               (Zephaniah 3:17)</vt:lpstr>
      <vt:lpstr>At that time many will turn away from the faith and will betray and hate each other, and many false prophets will appear and deceive many people. </vt:lpstr>
      <vt:lpstr>Because of the increase of wickedness, the love of most will grow cold, but he who stands firm to the end will be saved. (Matthew 24:10-13)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Lee</dc:creator>
  <cp:lastModifiedBy>Shawn Franco</cp:lastModifiedBy>
  <cp:revision>927</cp:revision>
  <cp:lastPrinted>2019-05-02T17:33:00Z</cp:lastPrinted>
  <dcterms:created xsi:type="dcterms:W3CDTF">2019-05-01T20:24:54Z</dcterms:created>
  <dcterms:modified xsi:type="dcterms:W3CDTF">2020-07-25T23:18:32Z</dcterms:modified>
</cp:coreProperties>
</file>