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03" r:id="rId2"/>
    <p:sldId id="379" r:id="rId3"/>
    <p:sldId id="411" r:id="rId4"/>
    <p:sldId id="278" r:id="rId5"/>
    <p:sldId id="414" r:id="rId6"/>
    <p:sldId id="415" r:id="rId7"/>
    <p:sldId id="391" r:id="rId8"/>
    <p:sldId id="409" r:id="rId9"/>
    <p:sldId id="321" r:id="rId10"/>
    <p:sldId id="398" r:id="rId11"/>
    <p:sldId id="417" r:id="rId12"/>
    <p:sldId id="424" r:id="rId13"/>
    <p:sldId id="395" r:id="rId14"/>
    <p:sldId id="422" r:id="rId15"/>
    <p:sldId id="396" r:id="rId16"/>
    <p:sldId id="399" r:id="rId17"/>
    <p:sldId id="397" r:id="rId18"/>
    <p:sldId id="400" r:id="rId19"/>
    <p:sldId id="402" r:id="rId20"/>
    <p:sldId id="403" r:id="rId21"/>
    <p:sldId id="425" r:id="rId22"/>
    <p:sldId id="419" r:id="rId23"/>
    <p:sldId id="368" r:id="rId24"/>
    <p:sldId id="420" r:id="rId25"/>
    <p:sldId id="421" r:id="rId26"/>
    <p:sldId id="405" r:id="rId27"/>
    <p:sldId id="370" r:id="rId28"/>
    <p:sldId id="406" r:id="rId29"/>
    <p:sldId id="38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83288" autoAdjust="0"/>
  </p:normalViewPr>
  <p:slideViewPr>
    <p:cSldViewPr snapToGrid="0" showGuides="1">
      <p:cViewPr varScale="1">
        <p:scale>
          <a:sx n="52" d="100"/>
          <a:sy n="52" d="100"/>
        </p:scale>
        <p:origin x="1020" y="56"/>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E5E26-0FB3-4D17-922E-794BE8D4A724}" type="datetimeFigureOut">
              <a:rPr lang="en-US" smtClean="0"/>
              <a:t>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80BB0-CDD8-41D6-B55B-F9544936F895}" type="slidenum">
              <a:rPr lang="en-US" smtClean="0"/>
              <a:t>‹#›</a:t>
            </a:fld>
            <a:endParaRPr lang="en-US"/>
          </a:p>
        </p:txBody>
      </p:sp>
    </p:spTree>
    <p:extLst>
      <p:ext uri="{BB962C8B-B14F-4D97-AF65-F5344CB8AC3E}">
        <p14:creationId xmlns:p14="http://schemas.microsoft.com/office/powerpoint/2010/main" val="2273319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called to intercede. </a:t>
            </a:r>
          </a:p>
          <a:p>
            <a:r>
              <a:rPr lang="en-US" dirty="0"/>
              <a:t>While you are comparing, complaining and bemoaning your life</a:t>
            </a:r>
          </a:p>
          <a:p>
            <a:r>
              <a:rPr lang="en-US" dirty="0"/>
              <a:t>You are missing the absolute greatness and eternal significance of your life</a:t>
            </a:r>
          </a:p>
          <a:p>
            <a:r>
              <a:rPr lang="en-US" dirty="0"/>
              <a:t>You are not your job title, your bank account, your dating history, your mistakes</a:t>
            </a:r>
          </a:p>
          <a:p>
            <a:r>
              <a:rPr lang="en-US" dirty="0"/>
              <a:t>You are precious in god’s sight and partner in eternal work</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480BB0-CDD8-41D6-B55B-F9544936F895}" type="slidenum">
              <a:rPr lang="en-US" smtClean="0"/>
              <a:t>1</a:t>
            </a:fld>
            <a:endParaRPr lang="en-US"/>
          </a:p>
        </p:txBody>
      </p:sp>
    </p:spTree>
    <p:extLst>
      <p:ext uri="{BB962C8B-B14F-4D97-AF65-F5344CB8AC3E}">
        <p14:creationId xmlns:p14="http://schemas.microsoft.com/office/powerpoint/2010/main" val="212489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a:solidFill>
                  <a:schemeClr val="tx1"/>
                </a:solidFill>
                <a:effectLst/>
                <a:latin typeface="+mn-lt"/>
                <a:ea typeface="+mn-ea"/>
                <a:cs typeface="+mn-cs"/>
              </a:rPr>
              <a:t>God loves me, he is able, I prayed, he will answer = I should answer</a:t>
            </a:r>
          </a:p>
          <a:p>
            <a:pPr rtl="0" fontAlgn="ctr"/>
            <a:r>
              <a:rPr lang="en-US" sz="1200" kern="1200" dirty="0">
                <a:solidFill>
                  <a:schemeClr val="tx1"/>
                </a:solidFill>
                <a:effectLst/>
                <a:latin typeface="+mn-lt"/>
                <a:ea typeface="+mn-ea"/>
                <a:cs typeface="+mn-cs"/>
              </a:rPr>
              <a:t>He is love and authority - we have authority but not </a:t>
            </a:r>
            <a:r>
              <a:rPr lang="en-US" sz="1200" kern="1200" dirty="0" err="1">
                <a:solidFill>
                  <a:schemeClr val="tx1"/>
                </a:solidFill>
                <a:effectLst/>
                <a:latin typeface="+mn-lt"/>
                <a:ea typeface="+mn-ea"/>
                <a:cs typeface="+mn-cs"/>
              </a:rPr>
              <a:t>soveriegnty</a:t>
            </a:r>
            <a:endParaRPr lang="en-US" sz="1200"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5"/>
          </p:nvPr>
        </p:nvSpPr>
        <p:spPr/>
        <p:txBody>
          <a:bodyPr/>
          <a:lstStyle/>
          <a:p>
            <a:fld id="{08480BB0-CDD8-41D6-B55B-F9544936F895}" type="slidenum">
              <a:rPr lang="en-US" smtClean="0"/>
              <a:t>10</a:t>
            </a:fld>
            <a:endParaRPr lang="en-US"/>
          </a:p>
        </p:txBody>
      </p:sp>
    </p:spTree>
    <p:extLst>
      <p:ext uri="{BB962C8B-B14F-4D97-AF65-F5344CB8AC3E}">
        <p14:creationId xmlns:p14="http://schemas.microsoft.com/office/powerpoint/2010/main" val="2952643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a:solidFill>
                  <a:schemeClr val="tx1"/>
                </a:solidFill>
                <a:effectLst/>
                <a:latin typeface="+mn-lt"/>
                <a:ea typeface="+mn-ea"/>
                <a:cs typeface="+mn-cs"/>
              </a:rPr>
              <a:t>2+2=4</a:t>
            </a:r>
          </a:p>
          <a:p>
            <a:pPr rtl="0" fontAlgn="ctr"/>
            <a:r>
              <a:rPr lang="en-US" sz="1200" kern="1200" dirty="0">
                <a:solidFill>
                  <a:schemeClr val="tx1"/>
                </a:solidFill>
                <a:effectLst/>
                <a:latin typeface="+mn-lt"/>
                <a:ea typeface="+mn-ea"/>
                <a:cs typeface="+mn-cs"/>
              </a:rPr>
              <a:t>God loves me, he is able, I prayed, he will answer = I should answer</a:t>
            </a:r>
          </a:p>
          <a:p>
            <a:pPr rtl="0" fontAlgn="ctr"/>
            <a:r>
              <a:rPr lang="en-US" sz="1200" b="1" kern="1200" dirty="0">
                <a:solidFill>
                  <a:schemeClr val="tx1"/>
                </a:solidFill>
                <a:effectLst/>
                <a:latin typeface="+mn-lt"/>
                <a:ea typeface="+mn-ea"/>
                <a:cs typeface="+mn-cs"/>
              </a:rPr>
              <a:t>we have authority but not </a:t>
            </a:r>
            <a:r>
              <a:rPr lang="en-US" sz="1200" b="1" kern="1200" dirty="0" err="1">
                <a:solidFill>
                  <a:schemeClr val="tx1"/>
                </a:solidFill>
                <a:effectLst/>
                <a:latin typeface="+mn-lt"/>
                <a:ea typeface="+mn-ea"/>
                <a:cs typeface="+mn-cs"/>
              </a:rPr>
              <a:t>soveriegnty</a:t>
            </a:r>
            <a:endParaRPr lang="en-US" sz="1200" b="1"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5"/>
          </p:nvPr>
        </p:nvSpPr>
        <p:spPr/>
        <p:txBody>
          <a:bodyPr/>
          <a:lstStyle/>
          <a:p>
            <a:fld id="{08480BB0-CDD8-41D6-B55B-F9544936F895}" type="slidenum">
              <a:rPr lang="en-US" smtClean="0"/>
              <a:t>11</a:t>
            </a:fld>
            <a:endParaRPr lang="en-US"/>
          </a:p>
        </p:txBody>
      </p:sp>
    </p:spTree>
    <p:extLst>
      <p:ext uri="{BB962C8B-B14F-4D97-AF65-F5344CB8AC3E}">
        <p14:creationId xmlns:p14="http://schemas.microsoft.com/office/powerpoint/2010/main" val="1681386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When you intercede – have to trust God’s goodness</a:t>
            </a:r>
          </a:p>
          <a:p>
            <a:r>
              <a:rPr lang="en-US" b="1" dirty="0"/>
              <a:t>We have authority in prayer but not sovereignty!</a:t>
            </a:r>
          </a:p>
          <a:p>
            <a:r>
              <a:rPr lang="en-US" b="0" dirty="0"/>
              <a:t>The Apostle Paul = wrote prison epistles</a:t>
            </a:r>
          </a:p>
          <a:p>
            <a:r>
              <a:rPr lang="en-US" dirty="0"/>
              <a:t>Ephesians, Philippians, Colossians, and Philemon. </a:t>
            </a:r>
          </a:p>
          <a:p>
            <a:endParaRPr lang="en-US" b="1" dirty="0"/>
          </a:p>
          <a:p>
            <a:endParaRPr lang="en-US" b="1" dirty="0"/>
          </a:p>
        </p:txBody>
      </p:sp>
      <p:sp>
        <p:nvSpPr>
          <p:cNvPr id="4" name="Slide Number Placeholder 3"/>
          <p:cNvSpPr>
            <a:spLocks noGrp="1"/>
          </p:cNvSpPr>
          <p:nvPr>
            <p:ph type="sldNum" sz="quarter" idx="5"/>
          </p:nvPr>
        </p:nvSpPr>
        <p:spPr/>
        <p:txBody>
          <a:bodyPr/>
          <a:lstStyle/>
          <a:p>
            <a:fld id="{08480BB0-CDD8-41D6-B55B-F9544936F895}" type="slidenum">
              <a:rPr lang="en-US" smtClean="0"/>
              <a:t>12</a:t>
            </a:fld>
            <a:endParaRPr lang="en-US"/>
          </a:p>
        </p:txBody>
      </p:sp>
    </p:spTree>
    <p:extLst>
      <p:ext uri="{BB962C8B-B14F-4D97-AF65-F5344CB8AC3E}">
        <p14:creationId xmlns:p14="http://schemas.microsoft.com/office/powerpoint/2010/main" val="3300321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 always answers. (1 John 5:14)</a:t>
            </a:r>
          </a:p>
          <a:p>
            <a:r>
              <a:rPr lang="en-US" b="1" dirty="0"/>
              <a:t>He always defeats </a:t>
            </a:r>
            <a:r>
              <a:rPr lang="en-US" b="1" dirty="0" err="1"/>
              <a:t>satan</a:t>
            </a:r>
            <a:endParaRPr lang="en-US" b="1" dirty="0"/>
          </a:p>
          <a:p>
            <a:r>
              <a:rPr lang="en-US" b="1" dirty="0"/>
              <a:t>He always defeats pain, fear, </a:t>
            </a:r>
          </a:p>
          <a:p>
            <a:r>
              <a:rPr lang="en-US" b="1" dirty="0"/>
              <a:t>He always asks me to deny myself</a:t>
            </a:r>
          </a:p>
        </p:txBody>
      </p:sp>
      <p:sp>
        <p:nvSpPr>
          <p:cNvPr id="4" name="Slide Number Placeholder 3"/>
          <p:cNvSpPr>
            <a:spLocks noGrp="1"/>
          </p:cNvSpPr>
          <p:nvPr>
            <p:ph type="sldNum" sz="quarter" idx="5"/>
          </p:nvPr>
        </p:nvSpPr>
        <p:spPr/>
        <p:txBody>
          <a:bodyPr/>
          <a:lstStyle/>
          <a:p>
            <a:fld id="{08480BB0-CDD8-41D6-B55B-F9544936F895}" type="slidenum">
              <a:rPr lang="en-US" smtClean="0"/>
              <a:t>13</a:t>
            </a:fld>
            <a:endParaRPr lang="en-US"/>
          </a:p>
        </p:txBody>
      </p:sp>
    </p:spTree>
    <p:extLst>
      <p:ext uri="{BB962C8B-B14F-4D97-AF65-F5344CB8AC3E}">
        <p14:creationId xmlns:p14="http://schemas.microsoft.com/office/powerpoint/2010/main" val="3496451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14</a:t>
            </a:fld>
            <a:endParaRPr lang="en-US"/>
          </a:p>
        </p:txBody>
      </p:sp>
    </p:spTree>
    <p:extLst>
      <p:ext uri="{BB962C8B-B14F-4D97-AF65-F5344CB8AC3E}">
        <p14:creationId xmlns:p14="http://schemas.microsoft.com/office/powerpoint/2010/main" val="3389920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a:solidFill>
                  <a:schemeClr val="tx1"/>
                </a:solidFill>
                <a:effectLst/>
                <a:latin typeface="+mn-lt"/>
                <a:ea typeface="+mn-ea"/>
                <a:cs typeface="+mn-cs"/>
              </a:rPr>
              <a:t>God loves me, he is able, I prayed, he will answer = I should answer</a:t>
            </a:r>
          </a:p>
          <a:p>
            <a:pPr rtl="0" fontAlgn="ctr"/>
            <a:r>
              <a:rPr lang="en-US" sz="1200" kern="1200" dirty="0">
                <a:solidFill>
                  <a:schemeClr val="tx1"/>
                </a:solidFill>
                <a:effectLst/>
                <a:latin typeface="+mn-lt"/>
                <a:ea typeface="+mn-ea"/>
                <a:cs typeface="+mn-cs"/>
              </a:rPr>
              <a:t>He is love and authority - we have authority but not </a:t>
            </a:r>
            <a:r>
              <a:rPr lang="en-US" sz="1200" kern="1200" dirty="0" err="1">
                <a:solidFill>
                  <a:schemeClr val="tx1"/>
                </a:solidFill>
                <a:effectLst/>
                <a:latin typeface="+mn-lt"/>
                <a:ea typeface="+mn-ea"/>
                <a:cs typeface="+mn-cs"/>
              </a:rPr>
              <a:t>soveriegnty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480BB0-CDD8-41D6-B55B-F9544936F895}" type="slidenum">
              <a:rPr lang="en-US" smtClean="0"/>
              <a:t>15</a:t>
            </a:fld>
            <a:endParaRPr lang="en-US"/>
          </a:p>
        </p:txBody>
      </p:sp>
    </p:spTree>
    <p:extLst>
      <p:ext uri="{BB962C8B-B14F-4D97-AF65-F5344CB8AC3E}">
        <p14:creationId xmlns:p14="http://schemas.microsoft.com/office/powerpoint/2010/main" val="99187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08480BB0-CDD8-41D6-B55B-F9544936F895}" type="slidenum">
              <a:rPr lang="en-US" smtClean="0"/>
              <a:t>16</a:t>
            </a:fld>
            <a:endParaRPr lang="en-US"/>
          </a:p>
        </p:txBody>
      </p:sp>
    </p:spTree>
    <p:extLst>
      <p:ext uri="{BB962C8B-B14F-4D97-AF65-F5344CB8AC3E}">
        <p14:creationId xmlns:p14="http://schemas.microsoft.com/office/powerpoint/2010/main" val="793936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a:solidFill>
                  <a:schemeClr val="tx1"/>
                </a:solidFill>
                <a:effectLst/>
                <a:latin typeface="+mn-lt"/>
                <a:ea typeface="+mn-ea"/>
                <a:cs typeface="+mn-cs"/>
              </a:rPr>
              <a:t>The world says to love people stop mentioning Jesus</a:t>
            </a:r>
          </a:p>
          <a:p>
            <a:pPr rtl="0" fontAlgn="ctr"/>
            <a:r>
              <a:rPr lang="en-US" sz="1200" b="1" kern="1200" dirty="0">
                <a:solidFill>
                  <a:schemeClr val="tx1"/>
                </a:solidFill>
                <a:effectLst/>
                <a:latin typeface="+mn-lt"/>
                <a:ea typeface="+mn-ea"/>
                <a:cs typeface="+mn-cs"/>
              </a:rPr>
              <a:t>He is their only hope. His name is the only hope</a:t>
            </a:r>
          </a:p>
          <a:p>
            <a:pPr rtl="0" fontAlgn="ctr"/>
            <a:r>
              <a:rPr lang="en-US" sz="1200" kern="1200" dirty="0">
                <a:solidFill>
                  <a:schemeClr val="tx1"/>
                </a:solidFill>
                <a:effectLst/>
                <a:latin typeface="+mn-lt"/>
                <a:ea typeface="+mn-ea"/>
                <a:cs typeface="+mn-cs"/>
              </a:rPr>
              <a:t>No other rock for the church, for souls of men</a:t>
            </a:r>
          </a:p>
          <a:p>
            <a:endParaRPr lang="en-US" b="1" dirty="0"/>
          </a:p>
        </p:txBody>
      </p:sp>
      <p:sp>
        <p:nvSpPr>
          <p:cNvPr id="4" name="Slide Number Placeholder 3"/>
          <p:cNvSpPr>
            <a:spLocks noGrp="1"/>
          </p:cNvSpPr>
          <p:nvPr>
            <p:ph type="sldNum" sz="quarter" idx="5"/>
          </p:nvPr>
        </p:nvSpPr>
        <p:spPr/>
        <p:txBody>
          <a:bodyPr/>
          <a:lstStyle/>
          <a:p>
            <a:fld id="{08480BB0-CDD8-41D6-B55B-F9544936F895}" type="slidenum">
              <a:rPr lang="en-US" smtClean="0"/>
              <a:t>17</a:t>
            </a:fld>
            <a:endParaRPr lang="en-US"/>
          </a:p>
        </p:txBody>
      </p:sp>
    </p:spTree>
    <p:extLst>
      <p:ext uri="{BB962C8B-B14F-4D97-AF65-F5344CB8AC3E}">
        <p14:creationId xmlns:p14="http://schemas.microsoft.com/office/powerpoint/2010/main" val="2784008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You are the light, salt of the world</a:t>
            </a:r>
          </a:p>
        </p:txBody>
      </p:sp>
      <p:sp>
        <p:nvSpPr>
          <p:cNvPr id="4" name="Slide Number Placeholder 3"/>
          <p:cNvSpPr>
            <a:spLocks noGrp="1"/>
          </p:cNvSpPr>
          <p:nvPr>
            <p:ph type="sldNum" sz="quarter" idx="5"/>
          </p:nvPr>
        </p:nvSpPr>
        <p:spPr/>
        <p:txBody>
          <a:bodyPr/>
          <a:lstStyle/>
          <a:p>
            <a:fld id="{08480BB0-CDD8-41D6-B55B-F9544936F895}" type="slidenum">
              <a:rPr lang="en-US" smtClean="0"/>
              <a:t>18</a:t>
            </a:fld>
            <a:endParaRPr lang="en-US"/>
          </a:p>
        </p:txBody>
      </p:sp>
    </p:spTree>
    <p:extLst>
      <p:ext uri="{BB962C8B-B14F-4D97-AF65-F5344CB8AC3E}">
        <p14:creationId xmlns:p14="http://schemas.microsoft.com/office/powerpoint/2010/main" val="18736319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 football, laziness, church</a:t>
            </a:r>
          </a:p>
          <a:p>
            <a:r>
              <a:rPr lang="en-US" b="1" dirty="0"/>
              <a:t>Goodness include his plan</a:t>
            </a:r>
          </a:p>
        </p:txBody>
      </p:sp>
      <p:sp>
        <p:nvSpPr>
          <p:cNvPr id="4" name="Slide Number Placeholder 3"/>
          <p:cNvSpPr>
            <a:spLocks noGrp="1"/>
          </p:cNvSpPr>
          <p:nvPr>
            <p:ph type="sldNum" sz="quarter" idx="5"/>
          </p:nvPr>
        </p:nvSpPr>
        <p:spPr/>
        <p:txBody>
          <a:bodyPr/>
          <a:lstStyle/>
          <a:p>
            <a:fld id="{08480BB0-CDD8-41D6-B55B-F9544936F895}" type="slidenum">
              <a:rPr lang="en-US" smtClean="0"/>
              <a:t>19</a:t>
            </a:fld>
            <a:endParaRPr lang="en-US"/>
          </a:p>
        </p:txBody>
      </p:sp>
    </p:spTree>
    <p:extLst>
      <p:ext uri="{BB962C8B-B14F-4D97-AF65-F5344CB8AC3E}">
        <p14:creationId xmlns:p14="http://schemas.microsoft.com/office/powerpoint/2010/main" val="629553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were created to partner with God to help create and grow god’s goodness and life.</a:t>
            </a:r>
          </a:p>
          <a:p>
            <a:r>
              <a:rPr lang="en-US" dirty="0"/>
              <a:t>You were created to be an intercessor </a:t>
            </a:r>
          </a:p>
          <a:p>
            <a:r>
              <a:rPr lang="en-US" dirty="0"/>
              <a:t>Help others be a victor, not stay as a victim in this world</a:t>
            </a:r>
          </a:p>
          <a:p>
            <a:r>
              <a:rPr lang="en-US" dirty="0"/>
              <a:t>This is what it means to intercede</a:t>
            </a:r>
          </a:p>
        </p:txBody>
      </p:sp>
      <p:sp>
        <p:nvSpPr>
          <p:cNvPr id="4" name="Slide Number Placeholder 3"/>
          <p:cNvSpPr>
            <a:spLocks noGrp="1"/>
          </p:cNvSpPr>
          <p:nvPr>
            <p:ph type="sldNum" sz="quarter" idx="5"/>
          </p:nvPr>
        </p:nvSpPr>
        <p:spPr/>
        <p:txBody>
          <a:bodyPr/>
          <a:lstStyle/>
          <a:p>
            <a:fld id="{08480BB0-CDD8-41D6-B55B-F9544936F895}" type="slidenum">
              <a:rPr lang="en-US" smtClean="0"/>
              <a:t>2</a:t>
            </a:fld>
            <a:endParaRPr lang="en-US"/>
          </a:p>
        </p:txBody>
      </p:sp>
    </p:spTree>
    <p:extLst>
      <p:ext uri="{BB962C8B-B14F-4D97-AF65-F5344CB8AC3E}">
        <p14:creationId xmlns:p14="http://schemas.microsoft.com/office/powerpoint/2010/main" val="42528348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Jesus is the key – then bind and loose</a:t>
            </a:r>
          </a:p>
        </p:txBody>
      </p:sp>
      <p:sp>
        <p:nvSpPr>
          <p:cNvPr id="4" name="Slide Number Placeholder 3"/>
          <p:cNvSpPr>
            <a:spLocks noGrp="1"/>
          </p:cNvSpPr>
          <p:nvPr>
            <p:ph type="sldNum" sz="quarter" idx="5"/>
          </p:nvPr>
        </p:nvSpPr>
        <p:spPr/>
        <p:txBody>
          <a:bodyPr/>
          <a:lstStyle/>
          <a:p>
            <a:fld id="{08480BB0-CDD8-41D6-B55B-F9544936F895}" type="slidenum">
              <a:rPr lang="en-US" smtClean="0"/>
              <a:t>20</a:t>
            </a:fld>
            <a:endParaRPr lang="en-US"/>
          </a:p>
        </p:txBody>
      </p:sp>
    </p:spTree>
    <p:extLst>
      <p:ext uri="{BB962C8B-B14F-4D97-AF65-F5344CB8AC3E}">
        <p14:creationId xmlns:p14="http://schemas.microsoft.com/office/powerpoint/2010/main" val="3758930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sz="1200" kern="1200" dirty="0">
                <a:solidFill>
                  <a:schemeClr val="tx1"/>
                </a:solidFill>
                <a:effectLst/>
                <a:latin typeface="+mn-lt"/>
                <a:ea typeface="+mn-ea"/>
                <a:cs typeface="+mn-cs"/>
              </a:rPr>
              <a:t>The world says to love people stop mentioning Jesus</a:t>
            </a:r>
          </a:p>
          <a:p>
            <a:pPr rtl="0" fontAlgn="ctr"/>
            <a:r>
              <a:rPr lang="en-US" sz="1200" b="1" kern="1200" dirty="0">
                <a:solidFill>
                  <a:schemeClr val="tx1"/>
                </a:solidFill>
                <a:effectLst/>
                <a:latin typeface="+mn-lt"/>
                <a:ea typeface="+mn-ea"/>
                <a:cs typeface="+mn-cs"/>
              </a:rPr>
              <a:t>He is their only hope. His name is the only hope</a:t>
            </a:r>
          </a:p>
          <a:p>
            <a:pPr rtl="0" fontAlgn="ctr"/>
            <a:r>
              <a:rPr lang="en-US" sz="1200" kern="1200" dirty="0">
                <a:solidFill>
                  <a:schemeClr val="tx1"/>
                </a:solidFill>
                <a:effectLst/>
                <a:latin typeface="+mn-lt"/>
                <a:ea typeface="+mn-ea"/>
                <a:cs typeface="+mn-cs"/>
              </a:rPr>
              <a:t>No other rock for the church, for souls of men</a:t>
            </a:r>
          </a:p>
          <a:p>
            <a:endParaRPr lang="en-US" b="1" dirty="0"/>
          </a:p>
        </p:txBody>
      </p:sp>
      <p:sp>
        <p:nvSpPr>
          <p:cNvPr id="4" name="Slide Number Placeholder 3"/>
          <p:cNvSpPr>
            <a:spLocks noGrp="1"/>
          </p:cNvSpPr>
          <p:nvPr>
            <p:ph type="sldNum" sz="quarter" idx="5"/>
          </p:nvPr>
        </p:nvSpPr>
        <p:spPr/>
        <p:txBody>
          <a:bodyPr/>
          <a:lstStyle/>
          <a:p>
            <a:fld id="{08480BB0-CDD8-41D6-B55B-F9544936F895}" type="slidenum">
              <a:rPr lang="en-US" smtClean="0"/>
              <a:t>21</a:t>
            </a:fld>
            <a:endParaRPr lang="en-US"/>
          </a:p>
        </p:txBody>
      </p:sp>
    </p:spTree>
    <p:extLst>
      <p:ext uri="{BB962C8B-B14F-4D97-AF65-F5344CB8AC3E}">
        <p14:creationId xmlns:p14="http://schemas.microsoft.com/office/powerpoint/2010/main" val="2924116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World</a:t>
            </a:r>
            <a:r>
              <a:rPr lang="en-US" sz="1200" dirty="0"/>
              <a:t>2 Corinthians 10:4-5</a:t>
            </a:r>
            <a:r>
              <a:rPr lang="en-US" dirty="0"/>
              <a:t> </a:t>
            </a:r>
          </a:p>
        </p:txBody>
      </p:sp>
      <p:sp>
        <p:nvSpPr>
          <p:cNvPr id="4" name="Slide Number Placeholder 3"/>
          <p:cNvSpPr>
            <a:spLocks noGrp="1"/>
          </p:cNvSpPr>
          <p:nvPr>
            <p:ph type="sldNum" sz="quarter" idx="5"/>
          </p:nvPr>
        </p:nvSpPr>
        <p:spPr/>
        <p:txBody>
          <a:bodyPr/>
          <a:lstStyle/>
          <a:p>
            <a:fld id="{08480BB0-CDD8-41D6-B55B-F9544936F895}" type="slidenum">
              <a:rPr lang="en-US" smtClean="0"/>
              <a:t>22</a:t>
            </a:fld>
            <a:endParaRPr lang="en-US"/>
          </a:p>
        </p:txBody>
      </p:sp>
    </p:spTree>
    <p:extLst>
      <p:ext uri="{BB962C8B-B14F-4D97-AF65-F5344CB8AC3E}">
        <p14:creationId xmlns:p14="http://schemas.microsoft.com/office/powerpoint/2010/main" val="925971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picture of a follower of Christ</a:t>
            </a:r>
          </a:p>
        </p:txBody>
      </p:sp>
      <p:sp>
        <p:nvSpPr>
          <p:cNvPr id="4" name="Slide Number Placeholder 3"/>
          <p:cNvSpPr>
            <a:spLocks noGrp="1"/>
          </p:cNvSpPr>
          <p:nvPr>
            <p:ph type="sldNum" sz="quarter" idx="5"/>
          </p:nvPr>
        </p:nvSpPr>
        <p:spPr/>
        <p:txBody>
          <a:bodyPr/>
          <a:lstStyle/>
          <a:p>
            <a:fld id="{08480BB0-CDD8-41D6-B55B-F9544936F895}" type="slidenum">
              <a:rPr lang="en-US" smtClean="0"/>
              <a:t>23</a:t>
            </a:fld>
            <a:endParaRPr lang="en-US"/>
          </a:p>
        </p:txBody>
      </p:sp>
    </p:spTree>
    <p:extLst>
      <p:ext uri="{BB962C8B-B14F-4D97-AF65-F5344CB8AC3E}">
        <p14:creationId xmlns:p14="http://schemas.microsoft.com/office/powerpoint/2010/main" val="3510807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World </a:t>
            </a:r>
          </a:p>
        </p:txBody>
      </p:sp>
      <p:sp>
        <p:nvSpPr>
          <p:cNvPr id="4" name="Slide Number Placeholder 3"/>
          <p:cNvSpPr>
            <a:spLocks noGrp="1"/>
          </p:cNvSpPr>
          <p:nvPr>
            <p:ph type="sldNum" sz="quarter" idx="5"/>
          </p:nvPr>
        </p:nvSpPr>
        <p:spPr/>
        <p:txBody>
          <a:bodyPr/>
          <a:lstStyle/>
          <a:p>
            <a:fld id="{08480BB0-CDD8-41D6-B55B-F9544936F895}" type="slidenum">
              <a:rPr lang="en-US" smtClean="0"/>
              <a:t>24</a:t>
            </a:fld>
            <a:endParaRPr lang="en-US"/>
          </a:p>
        </p:txBody>
      </p:sp>
    </p:spTree>
    <p:extLst>
      <p:ext uri="{BB962C8B-B14F-4D97-AF65-F5344CB8AC3E}">
        <p14:creationId xmlns:p14="http://schemas.microsoft.com/office/powerpoint/2010/main" val="200298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picture of a follower of Christ</a:t>
            </a:r>
          </a:p>
        </p:txBody>
      </p:sp>
      <p:sp>
        <p:nvSpPr>
          <p:cNvPr id="4" name="Slide Number Placeholder 3"/>
          <p:cNvSpPr>
            <a:spLocks noGrp="1"/>
          </p:cNvSpPr>
          <p:nvPr>
            <p:ph type="sldNum" sz="quarter" idx="5"/>
          </p:nvPr>
        </p:nvSpPr>
        <p:spPr/>
        <p:txBody>
          <a:bodyPr/>
          <a:lstStyle/>
          <a:p>
            <a:fld id="{08480BB0-CDD8-41D6-B55B-F9544936F895}" type="slidenum">
              <a:rPr lang="en-US" smtClean="0"/>
              <a:t>25</a:t>
            </a:fld>
            <a:endParaRPr lang="en-US"/>
          </a:p>
        </p:txBody>
      </p:sp>
    </p:spTree>
    <p:extLst>
      <p:ext uri="{BB962C8B-B14F-4D97-AF65-F5344CB8AC3E}">
        <p14:creationId xmlns:p14="http://schemas.microsoft.com/office/powerpoint/2010/main" val="13000352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08480BB0-CDD8-41D6-B55B-F9544936F895}" type="slidenum">
              <a:rPr lang="en-US" smtClean="0"/>
              <a:t>26</a:t>
            </a:fld>
            <a:endParaRPr lang="en-US"/>
          </a:p>
        </p:txBody>
      </p:sp>
    </p:spTree>
    <p:extLst>
      <p:ext uri="{BB962C8B-B14F-4D97-AF65-F5344CB8AC3E}">
        <p14:creationId xmlns:p14="http://schemas.microsoft.com/office/powerpoint/2010/main" val="495383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27</a:t>
            </a:fld>
            <a:endParaRPr lang="en-US"/>
          </a:p>
        </p:txBody>
      </p:sp>
    </p:spTree>
    <p:extLst>
      <p:ext uri="{BB962C8B-B14F-4D97-AF65-F5344CB8AC3E}">
        <p14:creationId xmlns:p14="http://schemas.microsoft.com/office/powerpoint/2010/main" val="2829013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creator is stronger than the created</a:t>
            </a:r>
          </a:p>
        </p:txBody>
      </p:sp>
      <p:sp>
        <p:nvSpPr>
          <p:cNvPr id="4" name="Slide Number Placeholder 3"/>
          <p:cNvSpPr>
            <a:spLocks noGrp="1"/>
          </p:cNvSpPr>
          <p:nvPr>
            <p:ph type="sldNum" sz="quarter" idx="5"/>
          </p:nvPr>
        </p:nvSpPr>
        <p:spPr/>
        <p:txBody>
          <a:bodyPr/>
          <a:lstStyle/>
          <a:p>
            <a:fld id="{08480BB0-CDD8-41D6-B55B-F9544936F895}" type="slidenum">
              <a:rPr lang="en-US" smtClean="0"/>
              <a:t>28</a:t>
            </a:fld>
            <a:endParaRPr lang="en-US"/>
          </a:p>
        </p:txBody>
      </p:sp>
    </p:spTree>
    <p:extLst>
      <p:ext uri="{BB962C8B-B14F-4D97-AF65-F5344CB8AC3E}">
        <p14:creationId xmlns:p14="http://schemas.microsoft.com/office/powerpoint/2010/main" val="2674023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Can’t want freedom – want Jesus</a:t>
            </a:r>
          </a:p>
        </p:txBody>
      </p:sp>
      <p:sp>
        <p:nvSpPr>
          <p:cNvPr id="4" name="Slide Number Placeholder 3"/>
          <p:cNvSpPr>
            <a:spLocks noGrp="1"/>
          </p:cNvSpPr>
          <p:nvPr>
            <p:ph type="sldNum" sz="quarter" idx="5"/>
          </p:nvPr>
        </p:nvSpPr>
        <p:spPr/>
        <p:txBody>
          <a:bodyPr/>
          <a:lstStyle/>
          <a:p>
            <a:fld id="{08480BB0-CDD8-41D6-B55B-F9544936F895}" type="slidenum">
              <a:rPr lang="en-US" smtClean="0"/>
              <a:t>29</a:t>
            </a:fld>
            <a:endParaRPr lang="en-US"/>
          </a:p>
        </p:txBody>
      </p:sp>
    </p:spTree>
    <p:extLst>
      <p:ext uri="{BB962C8B-B14F-4D97-AF65-F5344CB8AC3E}">
        <p14:creationId xmlns:p14="http://schemas.microsoft.com/office/powerpoint/2010/main" val="385052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know Christ – someone was interceding for you.</a:t>
            </a:r>
          </a:p>
          <a:p>
            <a:r>
              <a:rPr lang="en-US" dirty="0"/>
              <a:t>Praying Grandma or mother. Pastor or friend.</a:t>
            </a:r>
          </a:p>
          <a:p>
            <a:r>
              <a:rPr lang="en-US" dirty="0"/>
              <a:t>It wasn’t people with money or popularity who shaped your eternity.</a:t>
            </a:r>
          </a:p>
          <a:p>
            <a:r>
              <a:rPr lang="en-US" dirty="0"/>
              <a:t>It was those who interceded for you.</a:t>
            </a:r>
          </a:p>
          <a:p>
            <a:r>
              <a:rPr lang="en-US" dirty="0"/>
              <a:t>All these truths we’ve been learning - Not just for ourselves</a:t>
            </a:r>
          </a:p>
          <a:p>
            <a:r>
              <a:rPr lang="en-US" dirty="0"/>
              <a:t>Football Sunday – live out the truth (invites at end)</a:t>
            </a:r>
          </a:p>
        </p:txBody>
      </p:sp>
      <p:sp>
        <p:nvSpPr>
          <p:cNvPr id="4" name="Slide Number Placeholder 3"/>
          <p:cNvSpPr>
            <a:spLocks noGrp="1"/>
          </p:cNvSpPr>
          <p:nvPr>
            <p:ph type="sldNum" sz="quarter" idx="5"/>
          </p:nvPr>
        </p:nvSpPr>
        <p:spPr/>
        <p:txBody>
          <a:bodyPr/>
          <a:lstStyle/>
          <a:p>
            <a:fld id="{08480BB0-CDD8-41D6-B55B-F9544936F895}" type="slidenum">
              <a:rPr lang="en-US" smtClean="0"/>
              <a:t>3</a:t>
            </a:fld>
            <a:endParaRPr lang="en-US"/>
          </a:p>
        </p:txBody>
      </p:sp>
    </p:spTree>
    <p:extLst>
      <p:ext uri="{BB962C8B-B14F-4D97-AF65-F5344CB8AC3E}">
        <p14:creationId xmlns:p14="http://schemas.microsoft.com/office/powerpoint/2010/main" val="2913999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beginning God created us like this.</a:t>
            </a:r>
          </a:p>
          <a:p>
            <a:r>
              <a:rPr lang="en-US" dirty="0"/>
              <a:t>Every person – is a spirit with a soul to direct a body.</a:t>
            </a:r>
          </a:p>
          <a:p>
            <a:r>
              <a:rPr lang="en-US" dirty="0"/>
              <a:t>The greatest lie a person ever believes is that they are not spiritual.</a:t>
            </a:r>
          </a:p>
          <a:p>
            <a:r>
              <a:rPr lang="en-US" dirty="0"/>
              <a:t>That’s a sign of the enemy’s work. </a:t>
            </a:r>
          </a:p>
          <a:p>
            <a:r>
              <a:rPr lang="en-US" dirty="0"/>
              <a:t>God meant for us to live in his presence, love and ways BUT</a:t>
            </a:r>
          </a:p>
        </p:txBody>
      </p:sp>
      <p:sp>
        <p:nvSpPr>
          <p:cNvPr id="4" name="Slide Number Placeholder 3"/>
          <p:cNvSpPr>
            <a:spLocks noGrp="1"/>
          </p:cNvSpPr>
          <p:nvPr>
            <p:ph type="sldNum" sz="quarter" idx="5"/>
          </p:nvPr>
        </p:nvSpPr>
        <p:spPr/>
        <p:txBody>
          <a:bodyPr/>
          <a:lstStyle/>
          <a:p>
            <a:fld id="{08480BB0-CDD8-41D6-B55B-F9544936F895}" type="slidenum">
              <a:rPr lang="en-US" smtClean="0"/>
              <a:t>4</a:t>
            </a:fld>
            <a:endParaRPr lang="en-US"/>
          </a:p>
        </p:txBody>
      </p:sp>
    </p:spTree>
    <p:extLst>
      <p:ext uri="{BB962C8B-B14F-4D97-AF65-F5344CB8AC3E}">
        <p14:creationId xmlns:p14="http://schemas.microsoft.com/office/powerpoint/2010/main" val="738660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Satan – wants to steal, kill and destroy.</a:t>
            </a:r>
          </a:p>
          <a:p>
            <a:r>
              <a:rPr lang="en-US" dirty="0"/>
              <a:t>He uses your own sinful selfish nature, his power over the world &amp; demonic</a:t>
            </a:r>
          </a:p>
          <a:p>
            <a:r>
              <a:rPr lang="en-US" dirty="0"/>
              <a:t>Conquers your spirit, blinds your soul, enslaves your body</a:t>
            </a:r>
          </a:p>
          <a:p>
            <a:r>
              <a:rPr lang="en-US" dirty="0"/>
              <a:t>Builds a barrier between you and God </a:t>
            </a:r>
          </a:p>
          <a:p>
            <a:r>
              <a:rPr lang="en-US" dirty="0"/>
              <a:t>BETWEEN OTHERS AND GOD</a:t>
            </a:r>
          </a:p>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5</a:t>
            </a:fld>
            <a:endParaRPr lang="en-US"/>
          </a:p>
        </p:txBody>
      </p:sp>
    </p:spTree>
    <p:extLst>
      <p:ext uri="{BB962C8B-B14F-4D97-AF65-F5344CB8AC3E}">
        <p14:creationId xmlns:p14="http://schemas.microsoft.com/office/powerpoint/2010/main" val="42666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came to set us free</a:t>
            </a:r>
          </a:p>
          <a:p>
            <a:r>
              <a:rPr lang="en-US" dirty="0"/>
              <a:t>He began to do that and then wanted to teach his disciples to do the same</a:t>
            </a:r>
          </a:p>
          <a:p>
            <a:r>
              <a:rPr lang="en-US" dirty="0"/>
              <a:t>In Matthew 16:13-20 – an important teaching to the disciples about interceding for others</a:t>
            </a:r>
          </a:p>
        </p:txBody>
      </p:sp>
      <p:sp>
        <p:nvSpPr>
          <p:cNvPr id="4" name="Slide Number Placeholder 3"/>
          <p:cNvSpPr>
            <a:spLocks noGrp="1"/>
          </p:cNvSpPr>
          <p:nvPr>
            <p:ph type="sldNum" sz="quarter" idx="5"/>
          </p:nvPr>
        </p:nvSpPr>
        <p:spPr/>
        <p:txBody>
          <a:bodyPr/>
          <a:lstStyle/>
          <a:p>
            <a:fld id="{08480BB0-CDD8-41D6-B55B-F9544936F895}" type="slidenum">
              <a:rPr lang="en-US" smtClean="0"/>
              <a:t>6</a:t>
            </a:fld>
            <a:endParaRPr lang="en-US"/>
          </a:p>
        </p:txBody>
      </p:sp>
    </p:spTree>
    <p:extLst>
      <p:ext uri="{BB962C8B-B14F-4D97-AF65-F5344CB8AC3E}">
        <p14:creationId xmlns:p14="http://schemas.microsoft.com/office/powerpoint/2010/main" val="961781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more important context for this teaching</a:t>
            </a:r>
          </a:p>
        </p:txBody>
      </p:sp>
      <p:sp>
        <p:nvSpPr>
          <p:cNvPr id="4" name="Slide Number Placeholder 3"/>
          <p:cNvSpPr>
            <a:spLocks noGrp="1"/>
          </p:cNvSpPr>
          <p:nvPr>
            <p:ph type="sldNum" sz="quarter" idx="5"/>
          </p:nvPr>
        </p:nvSpPr>
        <p:spPr/>
        <p:txBody>
          <a:bodyPr/>
          <a:lstStyle/>
          <a:p>
            <a:fld id="{08480BB0-CDD8-41D6-B55B-F9544936F895}" type="slidenum">
              <a:rPr lang="en-US" smtClean="0"/>
              <a:t>7</a:t>
            </a:fld>
            <a:endParaRPr lang="en-US"/>
          </a:p>
        </p:txBody>
      </p:sp>
    </p:spTree>
    <p:extLst>
      <p:ext uri="{BB962C8B-B14F-4D97-AF65-F5344CB8AC3E}">
        <p14:creationId xmlns:p14="http://schemas.microsoft.com/office/powerpoint/2010/main" val="3824082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Place of “pan” worship - god of fertility</a:t>
            </a:r>
          </a:p>
          <a:p>
            <a:r>
              <a:rPr lang="en-US" b="0" dirty="0"/>
              <a:t>- incredible sexual immorality, - human sacrifice called the gates of hell</a:t>
            </a:r>
          </a:p>
          <a:p>
            <a:r>
              <a:rPr lang="en-US" b="1" dirty="0"/>
              <a:t>No devout Jew would ever go here</a:t>
            </a:r>
          </a:p>
          <a:p>
            <a:r>
              <a:rPr lang="en-US" b="0" dirty="0"/>
              <a:t>The total opposite of saved and holy</a:t>
            </a:r>
          </a:p>
          <a:p>
            <a:r>
              <a:rPr lang="en-US" b="1" dirty="0"/>
              <a:t>Jesus says: this is who I want you to intercede for (most hopeless or hard)</a:t>
            </a:r>
          </a:p>
        </p:txBody>
      </p:sp>
      <p:sp>
        <p:nvSpPr>
          <p:cNvPr id="4" name="Slide Number Placeholder 3"/>
          <p:cNvSpPr>
            <a:spLocks noGrp="1"/>
          </p:cNvSpPr>
          <p:nvPr>
            <p:ph type="sldNum" sz="quarter" idx="5"/>
          </p:nvPr>
        </p:nvSpPr>
        <p:spPr/>
        <p:txBody>
          <a:bodyPr/>
          <a:lstStyle/>
          <a:p>
            <a:fld id="{08480BB0-CDD8-41D6-B55B-F9544936F895}" type="slidenum">
              <a:rPr lang="en-US" smtClean="0"/>
              <a:t>8</a:t>
            </a:fld>
            <a:endParaRPr lang="en-US"/>
          </a:p>
        </p:txBody>
      </p:sp>
    </p:spTree>
    <p:extLst>
      <p:ext uri="{BB962C8B-B14F-4D97-AF65-F5344CB8AC3E}">
        <p14:creationId xmlns:p14="http://schemas.microsoft.com/office/powerpoint/2010/main" val="1917459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 RELIGIOUS FORMULAS OR WORLDY KNOW HOW</a:t>
            </a:r>
          </a:p>
          <a:p>
            <a:r>
              <a:rPr lang="en-US" b="0" dirty="0"/>
              <a:t>Beautiful to study in detail and receive insight and understanding</a:t>
            </a:r>
          </a:p>
          <a:p>
            <a:r>
              <a:rPr lang="en-US" b="1" dirty="0"/>
              <a:t>BUT Intercession and defeating Satan is not complicated</a:t>
            </a:r>
          </a:p>
        </p:txBody>
      </p:sp>
      <p:sp>
        <p:nvSpPr>
          <p:cNvPr id="4" name="Slide Number Placeholder 3"/>
          <p:cNvSpPr>
            <a:spLocks noGrp="1"/>
          </p:cNvSpPr>
          <p:nvPr>
            <p:ph type="sldNum" sz="quarter" idx="5"/>
          </p:nvPr>
        </p:nvSpPr>
        <p:spPr/>
        <p:txBody>
          <a:bodyPr/>
          <a:lstStyle/>
          <a:p>
            <a:fld id="{08480BB0-CDD8-41D6-B55B-F9544936F895}" type="slidenum">
              <a:rPr lang="en-US" smtClean="0"/>
              <a:t>9</a:t>
            </a:fld>
            <a:endParaRPr lang="en-US"/>
          </a:p>
        </p:txBody>
      </p:sp>
    </p:spTree>
    <p:extLst>
      <p:ext uri="{BB962C8B-B14F-4D97-AF65-F5344CB8AC3E}">
        <p14:creationId xmlns:p14="http://schemas.microsoft.com/office/powerpoint/2010/main" val="4284469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B1640-016A-4FE4-812F-5AAE10696D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D63E5F-9149-4319-8C27-09E259D4F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ED3E8C-8ED6-42B8-8193-1A286E829C82}"/>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5" name="Footer Placeholder 4">
            <a:extLst>
              <a:ext uri="{FF2B5EF4-FFF2-40B4-BE49-F238E27FC236}">
                <a16:creationId xmlns:a16="http://schemas.microsoft.com/office/drawing/2014/main" id="{A876C302-60CC-464B-A207-3278C12FF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92F57-C7D5-45F1-B1EB-996D99113991}"/>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425607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B5C0C-A455-4C78-B0A9-E43C9C189F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1C8BC3-C306-44B2-9DCF-3975A50BC5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F8D58-7958-4EC2-A434-7E609959B15A}"/>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5" name="Footer Placeholder 4">
            <a:extLst>
              <a:ext uri="{FF2B5EF4-FFF2-40B4-BE49-F238E27FC236}">
                <a16:creationId xmlns:a16="http://schemas.microsoft.com/office/drawing/2014/main" id="{728A0143-BA3B-48C3-8222-7E655DB52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A14C8-D241-4F72-8729-08622AAEB57A}"/>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289739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50C1C9-4067-4939-80BC-80EE1F0D08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B649B1-2606-4CFF-B12A-ED5692E693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F2E7E-E935-44B6-95EA-96287EF0EAAE}"/>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5" name="Footer Placeholder 4">
            <a:extLst>
              <a:ext uri="{FF2B5EF4-FFF2-40B4-BE49-F238E27FC236}">
                <a16:creationId xmlns:a16="http://schemas.microsoft.com/office/drawing/2014/main" id="{6120B84B-C5C3-4F68-879C-FFF677F730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DA283-E430-4B88-A694-61A95C737EB5}"/>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20228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F6CF7-7101-45A7-8910-B87EA9886A38}"/>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7ED6EBE-ADCA-4A20-A062-2A998C3653FA}"/>
              </a:ext>
            </a:extLst>
          </p:cNvPr>
          <p:cNvSpPr>
            <a:spLocks noGrp="1"/>
          </p:cNvSpPr>
          <p:nvPr>
            <p:ph idx="1"/>
          </p:nvPr>
        </p:nvSpPr>
        <p:spPr>
          <a:xfrm>
            <a:off x="838200" y="183705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F30C25B-E789-4EBE-9013-40BC74AD9C9E}"/>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5" name="Footer Placeholder 4">
            <a:extLst>
              <a:ext uri="{FF2B5EF4-FFF2-40B4-BE49-F238E27FC236}">
                <a16:creationId xmlns:a16="http://schemas.microsoft.com/office/drawing/2014/main" id="{BB89102D-7B86-416A-A676-3CC450FA7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AD9A2-69C9-435E-AB88-9644A4838366}"/>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12548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BE84-4199-43B5-B79F-658EC8834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D1206C-8507-41FA-BB0A-67BFCC0413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2706D-BB5C-46F4-B412-0487E485548C}"/>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5" name="Footer Placeholder 4">
            <a:extLst>
              <a:ext uri="{FF2B5EF4-FFF2-40B4-BE49-F238E27FC236}">
                <a16:creationId xmlns:a16="http://schemas.microsoft.com/office/drawing/2014/main" id="{4FCCA631-1EE6-41EF-8872-26607D5D7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8BABA-2D63-4A23-97CB-5DE954170D6D}"/>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360806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C75A-7BB7-4B1B-822A-9702BC5DDA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29B58-AD8E-41F4-9B38-A2644E62DD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DB0F53-1D85-44BD-8765-33A5F60543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FB0F95-5E94-46DA-9F28-33F2988FB427}"/>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6" name="Footer Placeholder 5">
            <a:extLst>
              <a:ext uri="{FF2B5EF4-FFF2-40B4-BE49-F238E27FC236}">
                <a16:creationId xmlns:a16="http://schemas.microsoft.com/office/drawing/2014/main" id="{CF45F59F-1253-4A37-9F37-D2FFBDFF5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540D19-BBF1-489E-946F-AC28EA380BD4}"/>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25576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3667-11B4-4AF7-93BF-67FF2A4E0E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6D5C6D-F694-4330-A799-A535F13A0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D5706C-2761-44C2-971B-381675AE4F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C2CC80-FCC9-48A9-B0A9-947877F023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E797A5-39AE-404B-862E-5B7118AB13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58BF84-CCF0-4BE1-BC82-D83886BFE81C}"/>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8" name="Footer Placeholder 7">
            <a:extLst>
              <a:ext uri="{FF2B5EF4-FFF2-40B4-BE49-F238E27FC236}">
                <a16:creationId xmlns:a16="http://schemas.microsoft.com/office/drawing/2014/main" id="{402DD5B2-FD33-4D49-9F5E-A9A8E0E7B1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27C5F6-498A-40D8-89AF-9F74A23060C8}"/>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75605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7579-1376-42F2-8CB7-FA1D345D8C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3C2C1-1301-44C3-82CA-1F67ED98FA45}"/>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4" name="Footer Placeholder 3">
            <a:extLst>
              <a:ext uri="{FF2B5EF4-FFF2-40B4-BE49-F238E27FC236}">
                <a16:creationId xmlns:a16="http://schemas.microsoft.com/office/drawing/2014/main" id="{1CC8D7CA-C52E-46D3-A4F8-326EBD8823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B0119-CFB5-472F-9805-DB4D28521852}"/>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4947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6142F5-F807-48F4-A467-6F7980997168}"/>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3" name="Footer Placeholder 2">
            <a:extLst>
              <a:ext uri="{FF2B5EF4-FFF2-40B4-BE49-F238E27FC236}">
                <a16:creationId xmlns:a16="http://schemas.microsoft.com/office/drawing/2014/main" id="{2351E18C-A952-4E46-9891-8013938FD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7DD62C-47A6-4839-A740-7A5A5BE4F67C}"/>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26007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A7B3-B8B9-44A4-ABDD-ECD132ADA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469FF8-70D3-4322-9BD5-5175A7E2F7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32E113-74D1-40C5-A8E2-E48C9B017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50D38-62B7-4E83-BF71-E1E434E6A5D2}"/>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6" name="Footer Placeholder 5">
            <a:extLst>
              <a:ext uri="{FF2B5EF4-FFF2-40B4-BE49-F238E27FC236}">
                <a16:creationId xmlns:a16="http://schemas.microsoft.com/office/drawing/2014/main" id="{88C600A9-C2D4-46F7-99D2-227C66D92C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EE8F1-BD7B-4A85-9DD5-9EFC55D52D4E}"/>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70358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C2A48-D93D-4CC6-BA93-AACD821CF4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85D26-21E4-4372-9783-BDB0AC8CD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323579-0217-444B-AA19-D4A60DAA9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C5D09-C3E4-4C75-85BA-AC2A8C8F5486}"/>
              </a:ext>
            </a:extLst>
          </p:cNvPr>
          <p:cNvSpPr>
            <a:spLocks noGrp="1"/>
          </p:cNvSpPr>
          <p:nvPr>
            <p:ph type="dt" sz="half" idx="10"/>
          </p:nvPr>
        </p:nvSpPr>
        <p:spPr/>
        <p:txBody>
          <a:bodyPr/>
          <a:lstStyle/>
          <a:p>
            <a:fld id="{6D9EE1AD-29F2-4366-BBF6-593AFC5537F1}" type="datetimeFigureOut">
              <a:rPr lang="en-US" smtClean="0"/>
              <a:t>1/25/2020</a:t>
            </a:fld>
            <a:endParaRPr lang="en-US"/>
          </a:p>
        </p:txBody>
      </p:sp>
      <p:sp>
        <p:nvSpPr>
          <p:cNvPr id="6" name="Footer Placeholder 5">
            <a:extLst>
              <a:ext uri="{FF2B5EF4-FFF2-40B4-BE49-F238E27FC236}">
                <a16:creationId xmlns:a16="http://schemas.microsoft.com/office/drawing/2014/main" id="{F7C664CC-4998-4F77-B45A-000FFBE0E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4DC3E-D84C-45F0-B7BC-57EFB0D24C96}"/>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30986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172D7-5015-403C-80A0-23B6F943E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B803581-9C83-447F-932D-7D8598121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B1A173B-91CE-494D-97AC-6077B90A4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EE1AD-29F2-4366-BBF6-593AFC5537F1}" type="datetimeFigureOut">
              <a:rPr lang="en-US" smtClean="0"/>
              <a:t>1/25/2020</a:t>
            </a:fld>
            <a:endParaRPr lang="en-US"/>
          </a:p>
        </p:txBody>
      </p:sp>
      <p:sp>
        <p:nvSpPr>
          <p:cNvPr id="5" name="Footer Placeholder 4">
            <a:extLst>
              <a:ext uri="{FF2B5EF4-FFF2-40B4-BE49-F238E27FC236}">
                <a16:creationId xmlns:a16="http://schemas.microsoft.com/office/drawing/2014/main" id="{7349FF3D-59B9-4379-A32C-BC2665CDD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838CBF-55EC-4096-8E9A-D059D92B7C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9B0AE-B0E1-4EA0-83E6-017635C029DB}" type="slidenum">
              <a:rPr lang="en-US" smtClean="0"/>
              <a:t>‹#›</a:t>
            </a:fld>
            <a:endParaRPr lang="en-US"/>
          </a:p>
        </p:txBody>
      </p:sp>
    </p:spTree>
    <p:extLst>
      <p:ext uri="{BB962C8B-B14F-4D97-AF65-F5344CB8AC3E}">
        <p14:creationId xmlns:p14="http://schemas.microsoft.com/office/powerpoint/2010/main" val="411679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3D753C-CD02-448F-A065-3640D4A696F2}"/>
              </a:ext>
            </a:extLst>
          </p:cNvPr>
          <p:cNvSpPr>
            <a:spLocks noGrp="1"/>
          </p:cNvSpPr>
          <p:nvPr>
            <p:ph type="title"/>
          </p:nvPr>
        </p:nvSpPr>
        <p:spPr/>
        <p:txBody>
          <a:bodyPr/>
          <a:lstStyle/>
          <a:p>
            <a:endParaRPr lang="en-US"/>
          </a:p>
        </p:txBody>
      </p:sp>
      <p:pic>
        <p:nvPicPr>
          <p:cNvPr id="1026" name="Picture 1" descr="image001">
            <a:extLst>
              <a:ext uri="{FF2B5EF4-FFF2-40B4-BE49-F238E27FC236}">
                <a16:creationId xmlns:a16="http://schemas.microsoft.com/office/drawing/2014/main" id="{4EBCD9F9-53BB-40DD-838E-28D6568B07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0212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1" y="1837055"/>
            <a:ext cx="10740080" cy="4351338"/>
          </a:xfrm>
        </p:spPr>
        <p:txBody>
          <a:bodyPr>
            <a:noAutofit/>
          </a:bodyPr>
          <a:lstStyle/>
          <a:p>
            <a:pPr marL="0" indent="0">
              <a:buNone/>
            </a:pPr>
            <a:r>
              <a:rPr lang="en-US" sz="5000" dirty="0"/>
              <a:t>“He said to them, ‘But who do you say that I am?’ Simon Peter answered, ‘</a:t>
            </a:r>
            <a:r>
              <a:rPr lang="en-US" sz="5000" dirty="0">
                <a:solidFill>
                  <a:srgbClr val="FFFF00"/>
                </a:solidFill>
              </a:rPr>
              <a:t>You are the Christ</a:t>
            </a:r>
            <a:r>
              <a:rPr lang="en-US" sz="5000" dirty="0"/>
              <a:t>, the Son of the living God’”</a:t>
            </a:r>
          </a:p>
          <a:p>
            <a:pPr marL="0" indent="0">
              <a:buNone/>
            </a:pPr>
            <a:endParaRPr lang="en-US" sz="5000" i="1" dirty="0"/>
          </a:p>
          <a:p>
            <a:pPr marL="0" indent="0">
              <a:buNone/>
            </a:pPr>
            <a:endParaRPr lang="en-US" sz="5000" i="1" dirty="0"/>
          </a:p>
          <a:p>
            <a:pPr marL="0" indent="0">
              <a:buNone/>
            </a:pPr>
            <a:r>
              <a:rPr lang="en-US" sz="5000" i="1" dirty="0"/>
              <a:t>									(v15-16)</a:t>
            </a:r>
          </a:p>
          <a:p>
            <a:pPr marL="0" indent="0">
              <a:buNone/>
            </a:pP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solidFill>
                  <a:srgbClr val="FFFF00"/>
                </a:solidFill>
                <a:latin typeface="+mn-lt"/>
              </a:rPr>
              <a:t>[1] Knowing Who Jesus Is</a:t>
            </a:r>
          </a:p>
        </p:txBody>
      </p:sp>
    </p:spTree>
    <p:extLst>
      <p:ext uri="{BB962C8B-B14F-4D97-AF65-F5344CB8AC3E}">
        <p14:creationId xmlns:p14="http://schemas.microsoft.com/office/powerpoint/2010/main" val="3563944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20927" y="656079"/>
            <a:ext cx="10950145" cy="5545842"/>
          </a:xfrm>
        </p:spPr>
        <p:txBody>
          <a:bodyPr>
            <a:noAutofit/>
          </a:bodyPr>
          <a:lstStyle/>
          <a:p>
            <a:pPr marL="0" indent="0">
              <a:lnSpc>
                <a:spcPct val="100000"/>
              </a:lnSpc>
              <a:buNone/>
            </a:pPr>
            <a:r>
              <a:rPr lang="en-US" sz="5500" b="1" dirty="0"/>
              <a:t>As The Christ, Jesus is always. . .</a:t>
            </a:r>
          </a:p>
          <a:p>
            <a:pPr marL="0" indent="0">
              <a:lnSpc>
                <a:spcPct val="100000"/>
              </a:lnSpc>
              <a:buNone/>
            </a:pPr>
            <a:endParaRPr lang="en-US" sz="1000" b="1" dirty="0"/>
          </a:p>
          <a:p>
            <a:pPr marL="0" indent="0">
              <a:lnSpc>
                <a:spcPct val="100000"/>
              </a:lnSpc>
              <a:buNone/>
            </a:pPr>
            <a:r>
              <a:rPr lang="en-US" sz="5000" dirty="0">
                <a:sym typeface="Wingdings" panose="05000000000000000000" pitchFamily="2" charset="2"/>
              </a:rPr>
              <a:t>   • </a:t>
            </a:r>
            <a:r>
              <a:rPr lang="en-US" sz="5000" dirty="0"/>
              <a:t>good and able</a:t>
            </a:r>
          </a:p>
          <a:p>
            <a:pPr marL="0" indent="0">
              <a:lnSpc>
                <a:spcPct val="100000"/>
              </a:lnSpc>
              <a:buNone/>
            </a:pPr>
            <a:r>
              <a:rPr lang="en-US" sz="5000" dirty="0">
                <a:sym typeface="Wingdings" panose="05000000000000000000" pitchFamily="2" charset="2"/>
              </a:rPr>
              <a:t>   </a:t>
            </a:r>
            <a:r>
              <a:rPr lang="en-US" sz="5000" b="1" dirty="0"/>
              <a:t>		</a:t>
            </a:r>
            <a:r>
              <a:rPr lang="en-US" sz="4000" dirty="0"/>
              <a:t>			</a:t>
            </a:r>
          </a:p>
          <a:p>
            <a:pPr marL="0" indent="0">
              <a:buNone/>
            </a:pPr>
            <a:endParaRPr lang="en-US" dirty="0"/>
          </a:p>
        </p:txBody>
      </p:sp>
    </p:spTree>
    <p:extLst>
      <p:ext uri="{BB962C8B-B14F-4D97-AF65-F5344CB8AC3E}">
        <p14:creationId xmlns:p14="http://schemas.microsoft.com/office/powerpoint/2010/main" val="2437788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20927" y="656079"/>
            <a:ext cx="10950145" cy="5545842"/>
          </a:xfrm>
        </p:spPr>
        <p:txBody>
          <a:bodyPr>
            <a:noAutofit/>
          </a:bodyPr>
          <a:lstStyle/>
          <a:p>
            <a:pPr marL="0" indent="0">
              <a:lnSpc>
                <a:spcPct val="100000"/>
              </a:lnSpc>
              <a:buNone/>
            </a:pPr>
            <a:r>
              <a:rPr lang="en-US" sz="5500" b="1" dirty="0"/>
              <a:t>As The Christ, Jesus is always. . .</a:t>
            </a:r>
          </a:p>
          <a:p>
            <a:pPr marL="0" indent="0">
              <a:lnSpc>
                <a:spcPct val="100000"/>
              </a:lnSpc>
              <a:buNone/>
            </a:pPr>
            <a:endParaRPr lang="en-US" sz="1000" b="1" dirty="0"/>
          </a:p>
          <a:p>
            <a:pPr marL="0" indent="0">
              <a:lnSpc>
                <a:spcPct val="100000"/>
              </a:lnSpc>
              <a:buNone/>
            </a:pPr>
            <a:r>
              <a:rPr lang="en-US" sz="5000" dirty="0">
                <a:sym typeface="Wingdings" panose="05000000000000000000" pitchFamily="2" charset="2"/>
              </a:rPr>
              <a:t>   • </a:t>
            </a:r>
            <a:r>
              <a:rPr lang="en-US" sz="5000" dirty="0"/>
              <a:t>good and able</a:t>
            </a:r>
          </a:p>
          <a:p>
            <a:pPr marL="0" indent="0">
              <a:lnSpc>
                <a:spcPct val="100000"/>
              </a:lnSpc>
              <a:buNone/>
            </a:pPr>
            <a:r>
              <a:rPr lang="en-US" sz="5000" dirty="0">
                <a:sym typeface="Wingdings" panose="05000000000000000000" pitchFamily="2" charset="2"/>
              </a:rPr>
              <a:t>   </a:t>
            </a:r>
            <a:r>
              <a:rPr lang="en-US" sz="5000" dirty="0">
                <a:solidFill>
                  <a:srgbClr val="FFFF00"/>
                </a:solidFill>
                <a:sym typeface="Wingdings" panose="05000000000000000000" pitchFamily="2" charset="2"/>
              </a:rPr>
              <a:t>• </a:t>
            </a:r>
            <a:r>
              <a:rPr lang="en-US" sz="5000" dirty="0">
                <a:solidFill>
                  <a:srgbClr val="FFFF00"/>
                </a:solidFill>
              </a:rPr>
              <a:t>working for more than what I can see 	and what is in my life &amp; lifetime</a:t>
            </a:r>
          </a:p>
          <a:p>
            <a:pPr marL="0" indent="0">
              <a:lnSpc>
                <a:spcPct val="100000"/>
              </a:lnSpc>
              <a:buNone/>
            </a:pPr>
            <a:r>
              <a:rPr lang="en-US" sz="5000" dirty="0">
                <a:sym typeface="Wingdings" panose="05000000000000000000" pitchFamily="2" charset="2"/>
              </a:rPr>
              <a:t>   </a:t>
            </a:r>
            <a:r>
              <a:rPr lang="en-US" sz="5000" b="1" dirty="0"/>
              <a:t>		</a:t>
            </a:r>
            <a:r>
              <a:rPr lang="en-US" sz="4000" dirty="0"/>
              <a:t>			</a:t>
            </a:r>
          </a:p>
          <a:p>
            <a:pPr marL="0" indent="0">
              <a:buNone/>
            </a:pPr>
            <a:endParaRPr lang="en-US" dirty="0"/>
          </a:p>
        </p:txBody>
      </p:sp>
    </p:spTree>
    <p:extLst>
      <p:ext uri="{BB962C8B-B14F-4D97-AF65-F5344CB8AC3E}">
        <p14:creationId xmlns:p14="http://schemas.microsoft.com/office/powerpoint/2010/main" val="3842970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1396314" y="1853513"/>
            <a:ext cx="10069726" cy="2938566"/>
          </a:xfrm>
        </p:spPr>
        <p:txBody>
          <a:bodyPr>
            <a:noAutofit/>
          </a:bodyPr>
          <a:lstStyle/>
          <a:p>
            <a:pPr marL="0" indent="0">
              <a:buNone/>
            </a:pPr>
            <a:r>
              <a:rPr lang="en-US" sz="5000" dirty="0"/>
              <a:t>answers </a:t>
            </a:r>
            <a:r>
              <a:rPr lang="en-US" sz="5000" dirty="0">
                <a:solidFill>
                  <a:srgbClr val="FFFF00"/>
                </a:solidFill>
              </a:rPr>
              <a:t>every time</a:t>
            </a:r>
            <a:r>
              <a:rPr lang="en-US" sz="5000" dirty="0"/>
              <a:t>,</a:t>
            </a:r>
          </a:p>
          <a:p>
            <a:pPr marL="0" indent="0">
              <a:buNone/>
            </a:pPr>
            <a:r>
              <a:rPr lang="en-US" sz="5000" dirty="0"/>
              <a:t>and His visible miracles</a:t>
            </a:r>
          </a:p>
          <a:p>
            <a:pPr marL="0" indent="0">
              <a:buNone/>
            </a:pPr>
            <a:r>
              <a:rPr lang="en-US" sz="5000" dirty="0"/>
              <a:t>are </a:t>
            </a:r>
            <a:r>
              <a:rPr lang="en-US" sz="5000" dirty="0">
                <a:solidFill>
                  <a:srgbClr val="FFFF00"/>
                </a:solidFill>
              </a:rPr>
              <a:t>at the right time</a:t>
            </a:r>
          </a:p>
        </p:txBody>
      </p:sp>
      <p:sp>
        <p:nvSpPr>
          <p:cNvPr id="7" name="Title 1">
            <a:extLst>
              <a:ext uri="{FF2B5EF4-FFF2-40B4-BE49-F238E27FC236}">
                <a16:creationId xmlns:a16="http://schemas.microsoft.com/office/drawing/2014/main" id="{D81BB418-98C7-4211-9C9C-3734C9EA4D02}"/>
              </a:ext>
            </a:extLst>
          </p:cNvPr>
          <p:cNvSpPr>
            <a:spLocks noGrp="1"/>
          </p:cNvSpPr>
          <p:nvPr>
            <p:ph type="title"/>
          </p:nvPr>
        </p:nvSpPr>
        <p:spPr>
          <a:xfrm>
            <a:off x="838200" y="365125"/>
            <a:ext cx="10515600" cy="1325563"/>
          </a:xfrm>
        </p:spPr>
        <p:txBody>
          <a:bodyPr>
            <a:normAutofit/>
          </a:bodyPr>
          <a:lstStyle/>
          <a:p>
            <a:r>
              <a:rPr lang="en-US" sz="6000" b="1" dirty="0">
                <a:latin typeface="+mn-lt"/>
              </a:rPr>
              <a:t>As The Christ, Jesus . . .</a:t>
            </a:r>
          </a:p>
        </p:txBody>
      </p:sp>
    </p:spTree>
    <p:extLst>
      <p:ext uri="{BB962C8B-B14F-4D97-AF65-F5344CB8AC3E}">
        <p14:creationId xmlns:p14="http://schemas.microsoft.com/office/powerpoint/2010/main" val="3047571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42551" y="627530"/>
            <a:ext cx="10711249" cy="5909194"/>
          </a:xfrm>
        </p:spPr>
        <p:txBody>
          <a:bodyPr>
            <a:noAutofit/>
          </a:bodyPr>
          <a:lstStyle/>
          <a:p>
            <a:pPr marL="0" indent="0">
              <a:lnSpc>
                <a:spcPct val="100000"/>
              </a:lnSpc>
              <a:spcBef>
                <a:spcPts val="0"/>
              </a:spcBef>
              <a:buNone/>
            </a:pPr>
            <a:r>
              <a:rPr lang="en-US" sz="5000" dirty="0"/>
              <a:t>This is the confidence we have in approaching God: that if we ask anything according to his will, he hears us. And if we know that he hears us—whatever we ask—we know that we have what we asked of him.</a:t>
            </a:r>
          </a:p>
          <a:p>
            <a:pPr marL="0" indent="0">
              <a:buNone/>
            </a:pPr>
            <a:endParaRPr lang="en-US" sz="1000" dirty="0"/>
          </a:p>
          <a:p>
            <a:pPr marL="0" indent="0">
              <a:buNone/>
            </a:pPr>
            <a:r>
              <a:rPr lang="en-US" dirty="0"/>
              <a:t>							      </a:t>
            </a:r>
            <a:r>
              <a:rPr lang="en-US" i="1" dirty="0"/>
              <a:t>- </a:t>
            </a:r>
            <a:r>
              <a:rPr lang="en-US" sz="4500" i="1" dirty="0"/>
              <a:t>1 John 5:14-15</a:t>
            </a:r>
          </a:p>
        </p:txBody>
      </p:sp>
    </p:spTree>
    <p:extLst>
      <p:ext uri="{BB962C8B-B14F-4D97-AF65-F5344CB8AC3E}">
        <p14:creationId xmlns:p14="http://schemas.microsoft.com/office/powerpoint/2010/main" val="1043488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1" y="1837055"/>
            <a:ext cx="10357021" cy="4351338"/>
          </a:xfrm>
        </p:spPr>
        <p:txBody>
          <a:bodyPr>
            <a:noAutofit/>
          </a:bodyPr>
          <a:lstStyle/>
          <a:p>
            <a:pPr marL="0" indent="0">
              <a:buNone/>
            </a:pPr>
            <a:r>
              <a:rPr lang="en-US" sz="5000" dirty="0"/>
              <a:t>stay filled with the Spirit and focused on His goodness and His eternal plan</a:t>
            </a:r>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latin typeface="+mn-lt"/>
              </a:rPr>
              <a:t>When we intercede, we must</a:t>
            </a:r>
          </a:p>
        </p:txBody>
      </p:sp>
    </p:spTree>
    <p:extLst>
      <p:ext uri="{BB962C8B-B14F-4D97-AF65-F5344CB8AC3E}">
        <p14:creationId xmlns:p14="http://schemas.microsoft.com/office/powerpoint/2010/main" val="3660893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1" y="1837055"/>
            <a:ext cx="10740080" cy="4351338"/>
          </a:xfrm>
        </p:spPr>
        <p:txBody>
          <a:bodyPr>
            <a:noAutofit/>
          </a:bodyPr>
          <a:lstStyle/>
          <a:p>
            <a:pPr marL="0" indent="0">
              <a:buNone/>
            </a:pPr>
            <a:r>
              <a:rPr lang="en-US" sz="5000" dirty="0"/>
              <a:t>“and upon the bedrock that I am The Christ I will build My church; and the gates of Hell will not overpower it.” </a:t>
            </a:r>
          </a:p>
          <a:p>
            <a:pPr marL="0" indent="0">
              <a:buNone/>
            </a:pPr>
            <a:endParaRPr lang="en-US" sz="5000" i="1" dirty="0"/>
          </a:p>
          <a:p>
            <a:pPr marL="0" indent="0">
              <a:buNone/>
            </a:pPr>
            <a:r>
              <a:rPr lang="en-US" sz="5000" i="1" dirty="0"/>
              <a:t>										(v18)</a:t>
            </a:r>
          </a:p>
          <a:p>
            <a:pPr marL="0" indent="0">
              <a:buNone/>
            </a:pP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solidFill>
                  <a:srgbClr val="FFFF00"/>
                </a:solidFill>
                <a:latin typeface="+mn-lt"/>
              </a:rPr>
              <a:t>[2] Knowing What Jesus Does</a:t>
            </a:r>
          </a:p>
        </p:txBody>
      </p:sp>
    </p:spTree>
    <p:extLst>
      <p:ext uri="{BB962C8B-B14F-4D97-AF65-F5344CB8AC3E}">
        <p14:creationId xmlns:p14="http://schemas.microsoft.com/office/powerpoint/2010/main" val="3087650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1" y="1837055"/>
            <a:ext cx="10740080" cy="4351338"/>
          </a:xfrm>
        </p:spPr>
        <p:txBody>
          <a:bodyPr>
            <a:noAutofit/>
          </a:bodyPr>
          <a:lstStyle/>
          <a:p>
            <a:pPr marL="0" indent="0">
              <a:buNone/>
            </a:pPr>
            <a:r>
              <a:rPr lang="en-US" sz="5000" dirty="0"/>
              <a:t>and His Word are the only power able to overcome any &amp; every attempt of hell to keep people from God’s love and life. </a:t>
            </a:r>
          </a:p>
          <a:p>
            <a:pPr marL="0" indent="0">
              <a:buNone/>
            </a:pPr>
            <a:r>
              <a:rPr lang="en-US" sz="4000" dirty="0"/>
              <a:t>			</a:t>
            </a:r>
          </a:p>
          <a:p>
            <a:pPr marL="0" indent="0">
              <a:buNone/>
            </a:pPr>
            <a:endParaRPr lang="en-US" dirty="0"/>
          </a:p>
        </p:txBody>
      </p:sp>
      <p:sp>
        <p:nvSpPr>
          <p:cNvPr id="7" name="Title 1">
            <a:extLst>
              <a:ext uri="{FF2B5EF4-FFF2-40B4-BE49-F238E27FC236}">
                <a16:creationId xmlns:a16="http://schemas.microsoft.com/office/drawing/2014/main" id="{057FCA89-0A2B-434B-84A0-87A25AC20B8D}"/>
              </a:ext>
            </a:extLst>
          </p:cNvPr>
          <p:cNvSpPr>
            <a:spLocks noGrp="1"/>
          </p:cNvSpPr>
          <p:nvPr>
            <p:ph type="title"/>
          </p:nvPr>
        </p:nvSpPr>
        <p:spPr>
          <a:xfrm>
            <a:off x="838200" y="772898"/>
            <a:ext cx="10515600" cy="1325563"/>
          </a:xfrm>
        </p:spPr>
        <p:txBody>
          <a:bodyPr>
            <a:normAutofit/>
          </a:bodyPr>
          <a:lstStyle/>
          <a:p>
            <a:r>
              <a:rPr lang="en-US" sz="6000" b="1" dirty="0">
                <a:latin typeface="+mn-lt"/>
              </a:rPr>
              <a:t>As The Christ, Jesus . . .</a:t>
            </a:r>
          </a:p>
        </p:txBody>
      </p:sp>
    </p:spTree>
    <p:extLst>
      <p:ext uri="{BB962C8B-B14F-4D97-AF65-F5344CB8AC3E}">
        <p14:creationId xmlns:p14="http://schemas.microsoft.com/office/powerpoint/2010/main" val="3166638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1" y="1837055"/>
            <a:ext cx="10740080" cy="4351338"/>
          </a:xfrm>
        </p:spPr>
        <p:txBody>
          <a:bodyPr>
            <a:noAutofit/>
          </a:bodyPr>
          <a:lstStyle/>
          <a:p>
            <a:pPr marL="0" indent="0">
              <a:buNone/>
            </a:pPr>
            <a:r>
              <a:rPr lang="en-US" sz="5000" dirty="0"/>
              <a:t>use God’s Word to pray, and practically live out, the grace and truth of Jesus. </a:t>
            </a:r>
          </a:p>
          <a:p>
            <a:pPr marL="0" indent="0">
              <a:buNone/>
            </a:pP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785255"/>
            <a:ext cx="10515600" cy="1325563"/>
          </a:xfrm>
        </p:spPr>
        <p:txBody>
          <a:bodyPr>
            <a:normAutofit/>
          </a:bodyPr>
          <a:lstStyle/>
          <a:p>
            <a:r>
              <a:rPr lang="en-US" sz="6000" b="1" dirty="0">
                <a:latin typeface="+mn-lt"/>
              </a:rPr>
              <a:t>As intercessors we must . . . </a:t>
            </a:r>
          </a:p>
        </p:txBody>
      </p:sp>
    </p:spTree>
    <p:extLst>
      <p:ext uri="{BB962C8B-B14F-4D97-AF65-F5344CB8AC3E}">
        <p14:creationId xmlns:p14="http://schemas.microsoft.com/office/powerpoint/2010/main" val="4276668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423333" y="1690688"/>
            <a:ext cx="11345333" cy="4351338"/>
          </a:xfrm>
        </p:spPr>
        <p:txBody>
          <a:bodyPr>
            <a:noAutofit/>
          </a:bodyPr>
          <a:lstStyle/>
          <a:p>
            <a:pPr marL="0" indent="0">
              <a:buNone/>
            </a:pPr>
            <a:r>
              <a:rPr lang="en-US" sz="5000" dirty="0"/>
              <a:t>    1. Let Jesus lead by His Spirit</a:t>
            </a:r>
          </a:p>
          <a:p>
            <a:pPr marL="0" indent="0">
              <a:buNone/>
            </a:pPr>
            <a:r>
              <a:rPr lang="en-US" sz="5000" dirty="0"/>
              <a:t>    2. Identify the demonic agreement</a:t>
            </a:r>
          </a:p>
          <a:p>
            <a:pPr marL="0" indent="0">
              <a:buNone/>
            </a:pPr>
            <a:r>
              <a:rPr lang="en-US" sz="5000" dirty="0"/>
              <a:t>    3. Agree with Jesus’ rebuke of the enemy</a:t>
            </a:r>
          </a:p>
          <a:p>
            <a:pPr marL="0" indent="0">
              <a:buNone/>
            </a:pPr>
            <a:r>
              <a:rPr lang="en-US" sz="5000" dirty="0"/>
              <a:t>    4. Replace with God’s Word</a:t>
            </a:r>
          </a:p>
          <a:p>
            <a:pPr marL="0" indent="0">
              <a:buNone/>
            </a:pPr>
            <a:r>
              <a:rPr lang="en-US" sz="5000" dirty="0"/>
              <a:t>    5. Thank Jesus for His goodness</a:t>
            </a: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latin typeface="+mn-lt"/>
              </a:rPr>
              <a:t>When we pray, we must</a:t>
            </a:r>
          </a:p>
        </p:txBody>
      </p:sp>
    </p:spTree>
    <p:extLst>
      <p:ext uri="{BB962C8B-B14F-4D97-AF65-F5344CB8AC3E}">
        <p14:creationId xmlns:p14="http://schemas.microsoft.com/office/powerpoint/2010/main" val="199883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26135" y="566663"/>
            <a:ext cx="10939729" cy="5800874"/>
          </a:xfrm>
        </p:spPr>
        <p:txBody>
          <a:bodyPr>
            <a:noAutofit/>
          </a:bodyPr>
          <a:lstStyle/>
          <a:p>
            <a:pPr marL="0" indent="0">
              <a:buNone/>
            </a:pPr>
            <a:r>
              <a:rPr lang="en-US" sz="5000" dirty="0"/>
              <a:t>So God created man in his own image, . . . God blessed them and said to them, “Be fruitful and increase in number; fill the earth and subdue it.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4000" i="1" dirty="0"/>
              <a:t>						</a:t>
            </a:r>
            <a:r>
              <a:rPr lang="en-US" sz="4000" dirty="0"/>
              <a:t>	      </a:t>
            </a:r>
            <a:r>
              <a:rPr lang="en-US" sz="4000" i="1" dirty="0"/>
              <a:t>- Genesis 1:27-28</a:t>
            </a:r>
          </a:p>
          <a:p>
            <a:pPr marL="0" indent="0">
              <a:buNone/>
            </a:pPr>
            <a:endParaRPr lang="en-US" dirty="0"/>
          </a:p>
        </p:txBody>
      </p:sp>
    </p:spTree>
    <p:extLst>
      <p:ext uri="{BB962C8B-B14F-4D97-AF65-F5344CB8AC3E}">
        <p14:creationId xmlns:p14="http://schemas.microsoft.com/office/powerpoint/2010/main" val="1993708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1" y="1837055"/>
            <a:ext cx="10740080" cy="4351338"/>
          </a:xfrm>
        </p:spPr>
        <p:txBody>
          <a:bodyPr>
            <a:noAutofit/>
          </a:bodyPr>
          <a:lstStyle/>
          <a:p>
            <a:pPr marL="0" indent="0">
              <a:buNone/>
            </a:pPr>
            <a:r>
              <a:rPr lang="en-US" sz="5000" dirty="0"/>
              <a:t>“I will give you the keys of the kingdom of heaven; and whatever you bind on earth shall have been bound in heaven, and whatever you loose on earth shall have been loosed in heaven.”</a:t>
            </a:r>
          </a:p>
          <a:p>
            <a:pPr marL="0" indent="0">
              <a:buNone/>
            </a:pPr>
            <a:r>
              <a:rPr lang="en-US" sz="5000" dirty="0"/>
              <a:t>									   </a:t>
            </a:r>
            <a:r>
              <a:rPr lang="en-US" sz="5000" i="1" dirty="0"/>
              <a:t>(v19)</a:t>
            </a:r>
          </a:p>
          <a:p>
            <a:pPr marL="0" indent="0">
              <a:buNone/>
            </a:pP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solidFill>
                  <a:srgbClr val="FFFF00"/>
                </a:solidFill>
                <a:latin typeface="+mn-lt"/>
              </a:rPr>
              <a:t>[3] Knowing How Jesus Works</a:t>
            </a:r>
          </a:p>
        </p:txBody>
      </p:sp>
    </p:spTree>
    <p:extLst>
      <p:ext uri="{BB962C8B-B14F-4D97-AF65-F5344CB8AC3E}">
        <p14:creationId xmlns:p14="http://schemas.microsoft.com/office/powerpoint/2010/main" val="4135357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1" y="1837055"/>
            <a:ext cx="10740080" cy="4351338"/>
          </a:xfrm>
        </p:spPr>
        <p:txBody>
          <a:bodyPr>
            <a:noAutofit/>
          </a:bodyPr>
          <a:lstStyle/>
          <a:p>
            <a:pPr marL="0" indent="0">
              <a:buNone/>
            </a:pPr>
            <a:r>
              <a:rPr lang="en-US" sz="5000" dirty="0"/>
              <a:t>chooses to partner with us as His representatives on earth to bring His freedom and love to others</a:t>
            </a:r>
          </a:p>
          <a:p>
            <a:pPr marL="0" indent="0">
              <a:buNone/>
            </a:pPr>
            <a:r>
              <a:rPr lang="en-US" sz="4000" dirty="0"/>
              <a:t>			</a:t>
            </a:r>
          </a:p>
          <a:p>
            <a:pPr marL="0" indent="0">
              <a:buNone/>
            </a:pPr>
            <a:endParaRPr lang="en-US" dirty="0"/>
          </a:p>
        </p:txBody>
      </p:sp>
      <p:sp>
        <p:nvSpPr>
          <p:cNvPr id="7" name="Title 1">
            <a:extLst>
              <a:ext uri="{FF2B5EF4-FFF2-40B4-BE49-F238E27FC236}">
                <a16:creationId xmlns:a16="http://schemas.microsoft.com/office/drawing/2014/main" id="{057FCA89-0A2B-434B-84A0-87A25AC20B8D}"/>
              </a:ext>
            </a:extLst>
          </p:cNvPr>
          <p:cNvSpPr>
            <a:spLocks noGrp="1"/>
          </p:cNvSpPr>
          <p:nvPr>
            <p:ph type="title"/>
          </p:nvPr>
        </p:nvSpPr>
        <p:spPr>
          <a:xfrm>
            <a:off x="838200" y="884109"/>
            <a:ext cx="10515600" cy="1325563"/>
          </a:xfrm>
        </p:spPr>
        <p:txBody>
          <a:bodyPr>
            <a:normAutofit/>
          </a:bodyPr>
          <a:lstStyle/>
          <a:p>
            <a:r>
              <a:rPr lang="en-US" sz="6000" b="1" dirty="0">
                <a:latin typeface="+mn-lt"/>
              </a:rPr>
              <a:t>As The Christ, Jesus . . .</a:t>
            </a:r>
          </a:p>
        </p:txBody>
      </p:sp>
    </p:spTree>
    <p:extLst>
      <p:ext uri="{BB962C8B-B14F-4D97-AF65-F5344CB8AC3E}">
        <p14:creationId xmlns:p14="http://schemas.microsoft.com/office/powerpoint/2010/main" val="272644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a:extLst>
              <a:ext uri="{FF2B5EF4-FFF2-40B4-BE49-F238E27FC236}">
                <a16:creationId xmlns:a16="http://schemas.microsoft.com/office/drawing/2014/main" id="{CEBF2747-424F-45BD-8ADB-0B50143562FB}"/>
              </a:ext>
            </a:extLst>
          </p:cNvPr>
          <p:cNvCxnSpPr>
            <a:cxnSpLocks/>
          </p:cNvCxnSpPr>
          <p:nvPr/>
        </p:nvCxnSpPr>
        <p:spPr>
          <a:xfrm>
            <a:off x="1175070" y="1733993"/>
            <a:ext cx="698944" cy="336087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4698AD64-016B-4A2B-BB54-A0441F7258B2}"/>
              </a:ext>
            </a:extLst>
          </p:cNvPr>
          <p:cNvCxnSpPr>
            <a:cxnSpLocks/>
          </p:cNvCxnSpPr>
          <p:nvPr/>
        </p:nvCxnSpPr>
        <p:spPr>
          <a:xfrm flipV="1">
            <a:off x="2253213" y="551916"/>
            <a:ext cx="1616025" cy="76732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E420A158-BFAC-4829-ABA6-81779DDBB882}"/>
              </a:ext>
            </a:extLst>
          </p:cNvPr>
          <p:cNvSpPr/>
          <p:nvPr/>
        </p:nvSpPr>
        <p:spPr>
          <a:xfrm>
            <a:off x="2875006" y="469556"/>
            <a:ext cx="6441988" cy="6257492"/>
          </a:xfrm>
          <a:prstGeom prst="ellipse">
            <a:avLst/>
          </a:prstGeom>
          <a:noFill/>
          <a:ln w="38100">
            <a:solidFill>
              <a:srgbClr val="FFFF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40954B7D-46AE-451B-95C6-4AE0CF37117A}"/>
              </a:ext>
            </a:extLst>
          </p:cNvPr>
          <p:cNvGrpSpPr/>
          <p:nvPr/>
        </p:nvGrpSpPr>
        <p:grpSpPr>
          <a:xfrm>
            <a:off x="3421008" y="691064"/>
            <a:ext cx="5992243" cy="5217160"/>
            <a:chOff x="3340100" y="662988"/>
            <a:chExt cx="5992243" cy="5217160"/>
          </a:xfrm>
        </p:grpSpPr>
        <p:grpSp>
          <p:nvGrpSpPr>
            <p:cNvPr id="23" name="Group 22">
              <a:extLst>
                <a:ext uri="{FF2B5EF4-FFF2-40B4-BE49-F238E27FC236}">
                  <a16:creationId xmlns:a16="http://schemas.microsoft.com/office/drawing/2014/main" id="{E1EBD47D-3EE4-4383-8269-AE986C063E5D}"/>
                </a:ext>
              </a:extLst>
            </p:cNvPr>
            <p:cNvGrpSpPr/>
            <p:nvPr/>
          </p:nvGrpSpPr>
          <p:grpSpPr>
            <a:xfrm>
              <a:off x="3340100" y="662988"/>
              <a:ext cx="5992243" cy="5217160"/>
              <a:chOff x="3340100" y="662988"/>
              <a:chExt cx="5992243" cy="5217160"/>
            </a:xfrm>
          </p:grpSpPr>
          <p:grpSp>
            <p:nvGrpSpPr>
              <p:cNvPr id="25" name="Group 24">
                <a:extLst>
                  <a:ext uri="{FF2B5EF4-FFF2-40B4-BE49-F238E27FC236}">
                    <a16:creationId xmlns:a16="http://schemas.microsoft.com/office/drawing/2014/main" id="{5B039917-110C-4C04-AE54-C567F2242AB0}"/>
                  </a:ext>
                </a:extLst>
              </p:cNvPr>
              <p:cNvGrpSpPr/>
              <p:nvPr/>
            </p:nvGrpSpPr>
            <p:grpSpPr>
              <a:xfrm>
                <a:off x="3340100" y="662988"/>
                <a:ext cx="5511800" cy="5217160"/>
                <a:chOff x="2656840" y="447040"/>
                <a:chExt cx="6771640" cy="6035040"/>
              </a:xfrm>
            </p:grpSpPr>
            <p:sp>
              <p:nvSpPr>
                <p:cNvPr id="29" name="Oval 28">
                  <a:extLst>
                    <a:ext uri="{FF2B5EF4-FFF2-40B4-BE49-F238E27FC236}">
                      <a16:creationId xmlns:a16="http://schemas.microsoft.com/office/drawing/2014/main" id="{EE501D0F-7D36-481B-887F-95D25882CA3D}"/>
                    </a:ext>
                  </a:extLst>
                </p:cNvPr>
                <p:cNvSpPr/>
                <p:nvPr/>
              </p:nvSpPr>
              <p:spPr>
                <a:xfrm>
                  <a:off x="2656840" y="251968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14E4BAC-A296-4FF7-88E7-8F77B9DDAFA0}"/>
                    </a:ext>
                  </a:extLst>
                </p:cNvPr>
                <p:cNvSpPr/>
                <p:nvPr/>
              </p:nvSpPr>
              <p:spPr>
                <a:xfrm>
                  <a:off x="5135880" y="251968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57010B8-EF4C-440E-9A3B-F944C4929B12}"/>
                    </a:ext>
                  </a:extLst>
                </p:cNvPr>
                <p:cNvSpPr/>
                <p:nvPr/>
              </p:nvSpPr>
              <p:spPr>
                <a:xfrm>
                  <a:off x="3949700" y="44704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3AF4338B-D152-408D-AE1F-93082A6F136A}"/>
                    </a:ext>
                  </a:extLst>
                </p:cNvPr>
                <p:cNvSpPr txBox="1"/>
                <p:nvPr/>
              </p:nvSpPr>
              <p:spPr>
                <a:xfrm>
                  <a:off x="7282180" y="4388505"/>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SOUL</a:t>
                  </a:r>
                </a:p>
              </p:txBody>
            </p:sp>
            <p:sp>
              <p:nvSpPr>
                <p:cNvPr id="45" name="TextBox 44">
                  <a:extLst>
                    <a:ext uri="{FF2B5EF4-FFF2-40B4-BE49-F238E27FC236}">
                      <a16:creationId xmlns:a16="http://schemas.microsoft.com/office/drawing/2014/main" id="{8ECA2F84-44F3-441E-BCA6-1D4B15D2AEB5}"/>
                    </a:ext>
                  </a:extLst>
                </p:cNvPr>
                <p:cNvSpPr txBox="1"/>
                <p:nvPr/>
              </p:nvSpPr>
              <p:spPr>
                <a:xfrm>
                  <a:off x="5038947" y="1150488"/>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SPIRIT</a:t>
                  </a:r>
                </a:p>
              </p:txBody>
            </p:sp>
            <p:sp>
              <p:nvSpPr>
                <p:cNvPr id="46" name="TextBox 45">
                  <a:extLst>
                    <a:ext uri="{FF2B5EF4-FFF2-40B4-BE49-F238E27FC236}">
                      <a16:creationId xmlns:a16="http://schemas.microsoft.com/office/drawing/2014/main" id="{6F94D0F8-B914-4D67-B444-F483928D9557}"/>
                    </a:ext>
                  </a:extLst>
                </p:cNvPr>
                <p:cNvSpPr txBox="1"/>
                <p:nvPr/>
              </p:nvSpPr>
              <p:spPr>
                <a:xfrm>
                  <a:off x="3063240" y="4266178"/>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BODY</a:t>
                  </a:r>
                </a:p>
              </p:txBody>
            </p:sp>
          </p:grpSp>
          <p:sp>
            <p:nvSpPr>
              <p:cNvPr id="26" name="TextBox 25">
                <a:extLst>
                  <a:ext uri="{FF2B5EF4-FFF2-40B4-BE49-F238E27FC236}">
                    <a16:creationId xmlns:a16="http://schemas.microsoft.com/office/drawing/2014/main" id="{42108796-7A26-4FDE-92BA-CF9939022909}"/>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chemeClr val="bg1"/>
                    </a:solidFill>
                  </a:rPr>
                  <a:t>BLINDED</a:t>
                </a:r>
              </a:p>
            </p:txBody>
          </p:sp>
          <p:sp>
            <p:nvSpPr>
              <p:cNvPr id="27" name="TextBox 26">
                <a:extLst>
                  <a:ext uri="{FF2B5EF4-FFF2-40B4-BE49-F238E27FC236}">
                    <a16:creationId xmlns:a16="http://schemas.microsoft.com/office/drawing/2014/main" id="{92187DF3-8FB7-4B7C-9C95-9415C8EFB309}"/>
                  </a:ext>
                </a:extLst>
              </p:cNvPr>
              <p:cNvSpPr txBox="1"/>
              <p:nvPr/>
            </p:nvSpPr>
            <p:spPr>
              <a:xfrm>
                <a:off x="4948234" y="1835213"/>
                <a:ext cx="2017823" cy="477054"/>
              </a:xfrm>
              <a:prstGeom prst="rect">
                <a:avLst/>
              </a:prstGeom>
              <a:noFill/>
            </p:spPr>
            <p:txBody>
              <a:bodyPr wrap="square" rtlCol="0">
                <a:spAutoFit/>
              </a:bodyPr>
              <a:lstStyle/>
              <a:p>
                <a:pPr algn="ctr"/>
                <a:r>
                  <a:rPr lang="en-US" sz="2500" b="1" dirty="0">
                    <a:solidFill>
                      <a:schemeClr val="bg1"/>
                    </a:solidFill>
                  </a:rPr>
                  <a:t>CONQUERED</a:t>
                </a:r>
              </a:p>
            </p:txBody>
          </p:sp>
          <p:sp>
            <p:nvSpPr>
              <p:cNvPr id="28" name="TextBox 27">
                <a:extLst>
                  <a:ext uri="{FF2B5EF4-FFF2-40B4-BE49-F238E27FC236}">
                    <a16:creationId xmlns:a16="http://schemas.microsoft.com/office/drawing/2014/main" id="{F745CCE2-CC28-4E61-A5FF-4BE0D7AC3AAB}"/>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chemeClr val="bg1"/>
                    </a:solidFill>
                  </a:rPr>
                  <a:t>ENSLAVED</a:t>
                </a:r>
              </a:p>
            </p:txBody>
          </p:sp>
        </p:grpSp>
        <p:sp>
          <p:nvSpPr>
            <p:cNvPr id="24" name="TextBox 23">
              <a:extLst>
                <a:ext uri="{FF2B5EF4-FFF2-40B4-BE49-F238E27FC236}">
                  <a16:creationId xmlns:a16="http://schemas.microsoft.com/office/drawing/2014/main" id="{50E7EE24-0E75-46F4-BE5C-7E5C073A549B}"/>
                </a:ext>
              </a:extLst>
            </p:cNvPr>
            <p:cNvSpPr txBox="1"/>
            <p:nvPr/>
          </p:nvSpPr>
          <p:spPr>
            <a:xfrm>
              <a:off x="4547588" y="3205258"/>
              <a:ext cx="3098623" cy="861774"/>
            </a:xfrm>
            <a:prstGeom prst="rect">
              <a:avLst/>
            </a:prstGeom>
            <a:noFill/>
          </p:spPr>
          <p:txBody>
            <a:bodyPr wrap="square" rtlCol="0">
              <a:spAutoFit/>
            </a:bodyPr>
            <a:lstStyle/>
            <a:p>
              <a:pPr algn="ctr"/>
              <a:r>
                <a:rPr lang="en-US" sz="2500" b="1" dirty="0">
                  <a:solidFill>
                    <a:schemeClr val="bg1"/>
                  </a:solidFill>
                </a:rPr>
                <a:t>Eternal</a:t>
              </a:r>
            </a:p>
            <a:p>
              <a:pPr algn="ctr"/>
              <a:r>
                <a:rPr lang="en-US" sz="2500" b="1" dirty="0">
                  <a:solidFill>
                    <a:schemeClr val="bg1"/>
                  </a:solidFill>
                </a:rPr>
                <a:t>Death</a:t>
              </a:r>
            </a:p>
          </p:txBody>
        </p:sp>
      </p:grpSp>
      <p:sp>
        <p:nvSpPr>
          <p:cNvPr id="20" name="TextBox 19">
            <a:extLst>
              <a:ext uri="{FF2B5EF4-FFF2-40B4-BE49-F238E27FC236}">
                <a16:creationId xmlns:a16="http://schemas.microsoft.com/office/drawing/2014/main" id="{3A113429-C3C6-43BE-8641-61432A47492F}"/>
              </a:ext>
            </a:extLst>
          </p:cNvPr>
          <p:cNvSpPr txBox="1"/>
          <p:nvPr/>
        </p:nvSpPr>
        <p:spPr>
          <a:xfrm>
            <a:off x="706903" y="5514993"/>
            <a:ext cx="3162335" cy="630942"/>
          </a:xfrm>
          <a:prstGeom prst="rect">
            <a:avLst/>
          </a:prstGeom>
          <a:solidFill>
            <a:srgbClr val="FFFF00"/>
          </a:solidFill>
          <a:ln w="76200">
            <a:solidFill>
              <a:schemeClr val="bg1"/>
            </a:solidFill>
          </a:ln>
        </p:spPr>
        <p:txBody>
          <a:bodyPr wrap="square" rtlCol="0">
            <a:spAutoFit/>
          </a:bodyPr>
          <a:lstStyle/>
          <a:p>
            <a:pPr algn="ctr"/>
            <a:r>
              <a:rPr lang="en-US" sz="3500" b="1" dirty="0"/>
              <a:t>World’s Ways</a:t>
            </a:r>
          </a:p>
        </p:txBody>
      </p:sp>
      <p:sp>
        <p:nvSpPr>
          <p:cNvPr id="19" name="TextBox 18">
            <a:extLst>
              <a:ext uri="{FF2B5EF4-FFF2-40B4-BE49-F238E27FC236}">
                <a16:creationId xmlns:a16="http://schemas.microsoft.com/office/drawing/2014/main" id="{6BC9B358-B7A9-46CF-8EEB-A434B1F7FB8E}"/>
              </a:ext>
            </a:extLst>
          </p:cNvPr>
          <p:cNvSpPr txBox="1"/>
          <p:nvPr/>
        </p:nvSpPr>
        <p:spPr>
          <a:xfrm>
            <a:off x="8578017" y="5445850"/>
            <a:ext cx="3098624" cy="630942"/>
          </a:xfrm>
          <a:prstGeom prst="rect">
            <a:avLst/>
          </a:prstGeom>
          <a:noFill/>
          <a:ln w="76200">
            <a:solidFill>
              <a:schemeClr val="bg1"/>
            </a:solidFill>
          </a:ln>
        </p:spPr>
        <p:txBody>
          <a:bodyPr wrap="square" rtlCol="0">
            <a:spAutoFit/>
          </a:bodyPr>
          <a:lstStyle/>
          <a:p>
            <a:pPr algn="ctr"/>
            <a:r>
              <a:rPr lang="en-US" sz="3500" b="1" dirty="0">
                <a:solidFill>
                  <a:schemeClr val="bg1"/>
                </a:solidFill>
              </a:rPr>
              <a:t>Sinful Nature</a:t>
            </a:r>
          </a:p>
        </p:txBody>
      </p:sp>
      <p:sp>
        <p:nvSpPr>
          <p:cNvPr id="21" name="TextBox 20">
            <a:extLst>
              <a:ext uri="{FF2B5EF4-FFF2-40B4-BE49-F238E27FC236}">
                <a16:creationId xmlns:a16="http://schemas.microsoft.com/office/drawing/2014/main" id="{A2D661F5-4D59-406F-8068-0C508EE8754D}"/>
              </a:ext>
            </a:extLst>
          </p:cNvPr>
          <p:cNvSpPr txBox="1"/>
          <p:nvPr/>
        </p:nvSpPr>
        <p:spPr>
          <a:xfrm>
            <a:off x="4047559" y="101669"/>
            <a:ext cx="4096881" cy="630942"/>
          </a:xfrm>
          <a:prstGeom prst="rect">
            <a:avLst/>
          </a:prstGeom>
          <a:solidFill>
            <a:srgbClr val="FFFF00"/>
          </a:solidFill>
          <a:ln w="76200">
            <a:solidFill>
              <a:schemeClr val="bg1"/>
            </a:solidFill>
          </a:ln>
        </p:spPr>
        <p:txBody>
          <a:bodyPr wrap="square" rtlCol="0">
            <a:spAutoFit/>
          </a:bodyPr>
          <a:lstStyle/>
          <a:p>
            <a:pPr algn="ctr"/>
            <a:r>
              <a:rPr lang="en-US" sz="3500" b="1" dirty="0"/>
              <a:t>Satanic Forces</a:t>
            </a:r>
          </a:p>
        </p:txBody>
      </p:sp>
      <p:sp>
        <p:nvSpPr>
          <p:cNvPr id="30" name="TextBox 29">
            <a:extLst>
              <a:ext uri="{FF2B5EF4-FFF2-40B4-BE49-F238E27FC236}">
                <a16:creationId xmlns:a16="http://schemas.microsoft.com/office/drawing/2014/main" id="{33114C7B-46C8-48C0-9A48-E123EB6E5D42}"/>
              </a:ext>
            </a:extLst>
          </p:cNvPr>
          <p:cNvSpPr txBox="1"/>
          <p:nvPr/>
        </p:nvSpPr>
        <p:spPr>
          <a:xfrm>
            <a:off x="319536" y="816820"/>
            <a:ext cx="2528688" cy="1169551"/>
          </a:xfrm>
          <a:prstGeom prst="rect">
            <a:avLst/>
          </a:prstGeom>
          <a:solidFill>
            <a:srgbClr val="FFFF00"/>
          </a:solidFill>
          <a:ln w="76200">
            <a:solidFill>
              <a:schemeClr val="bg1"/>
            </a:solidFill>
          </a:ln>
        </p:spPr>
        <p:txBody>
          <a:bodyPr wrap="square" rtlCol="0">
            <a:spAutoFit/>
          </a:bodyPr>
          <a:lstStyle/>
          <a:p>
            <a:pPr algn="ctr"/>
            <a:r>
              <a:rPr lang="en-US" sz="3500" b="1" dirty="0"/>
              <a:t>BINDING</a:t>
            </a:r>
          </a:p>
          <a:p>
            <a:pPr algn="ctr"/>
            <a:r>
              <a:rPr lang="en-US" sz="3500" b="1" dirty="0"/>
              <a:t>PRAYERS</a:t>
            </a:r>
          </a:p>
        </p:txBody>
      </p:sp>
    </p:spTree>
    <p:extLst>
      <p:ext uri="{BB962C8B-B14F-4D97-AF65-F5344CB8AC3E}">
        <p14:creationId xmlns:p14="http://schemas.microsoft.com/office/powerpoint/2010/main" val="3082932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63206" y="663387"/>
            <a:ext cx="10865587" cy="5056095"/>
          </a:xfrm>
        </p:spPr>
        <p:txBody>
          <a:bodyPr>
            <a:noAutofit/>
          </a:bodyPr>
          <a:lstStyle/>
          <a:p>
            <a:pPr marL="0" indent="0">
              <a:buNone/>
            </a:pPr>
            <a:r>
              <a:rPr lang="en-US" sz="5000" dirty="0"/>
              <a:t>The god of this age has blinded the minds of unbelievers, so that they cannot see the light of the gospel of the glory of Christ, who is the image of God.</a:t>
            </a:r>
          </a:p>
          <a:p>
            <a:pPr marL="0" indent="0">
              <a:buNone/>
            </a:pPr>
            <a:endParaRPr lang="en-US" sz="4000" dirty="0"/>
          </a:p>
          <a:p>
            <a:pPr marL="0" indent="0">
              <a:buNone/>
            </a:pPr>
            <a:endParaRPr lang="en-US" sz="4000" dirty="0"/>
          </a:p>
          <a:p>
            <a:pPr marL="0" indent="0">
              <a:buNone/>
            </a:pPr>
            <a:endParaRPr lang="en-US" sz="4000" dirty="0"/>
          </a:p>
          <a:p>
            <a:pPr marL="0" indent="0">
              <a:buNone/>
            </a:pPr>
            <a:r>
              <a:rPr lang="en-US" sz="4000" dirty="0"/>
              <a:t>							- 2 Corinthians 4:4</a:t>
            </a:r>
          </a:p>
          <a:p>
            <a:pPr marL="0" indent="0">
              <a:buNone/>
            </a:pPr>
            <a:endParaRPr lang="en-US" dirty="0"/>
          </a:p>
        </p:txBody>
      </p:sp>
    </p:spTree>
    <p:extLst>
      <p:ext uri="{BB962C8B-B14F-4D97-AF65-F5344CB8AC3E}">
        <p14:creationId xmlns:p14="http://schemas.microsoft.com/office/powerpoint/2010/main" val="3049778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E420A158-BFAC-4829-ABA6-81779DDBB882}"/>
              </a:ext>
            </a:extLst>
          </p:cNvPr>
          <p:cNvSpPr/>
          <p:nvPr/>
        </p:nvSpPr>
        <p:spPr>
          <a:xfrm>
            <a:off x="2702011" y="506626"/>
            <a:ext cx="6441988" cy="6257492"/>
          </a:xfrm>
          <a:prstGeom prst="ellipse">
            <a:avLst/>
          </a:prstGeom>
          <a:noFill/>
          <a:ln w="19050">
            <a:solidFill>
              <a:srgbClr val="FFFF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40954B7D-46AE-451B-95C6-4AE0CF37117A}"/>
              </a:ext>
            </a:extLst>
          </p:cNvPr>
          <p:cNvGrpSpPr/>
          <p:nvPr/>
        </p:nvGrpSpPr>
        <p:grpSpPr>
          <a:xfrm>
            <a:off x="3248013" y="728134"/>
            <a:ext cx="5992243" cy="5217160"/>
            <a:chOff x="3340100" y="662988"/>
            <a:chExt cx="5992243" cy="5217160"/>
          </a:xfrm>
        </p:grpSpPr>
        <p:grpSp>
          <p:nvGrpSpPr>
            <p:cNvPr id="23" name="Group 22">
              <a:extLst>
                <a:ext uri="{FF2B5EF4-FFF2-40B4-BE49-F238E27FC236}">
                  <a16:creationId xmlns:a16="http://schemas.microsoft.com/office/drawing/2014/main" id="{E1EBD47D-3EE4-4383-8269-AE986C063E5D}"/>
                </a:ext>
              </a:extLst>
            </p:cNvPr>
            <p:cNvGrpSpPr/>
            <p:nvPr/>
          </p:nvGrpSpPr>
          <p:grpSpPr>
            <a:xfrm>
              <a:off x="3340100" y="662988"/>
              <a:ext cx="5992243" cy="5217160"/>
              <a:chOff x="3340100" y="662988"/>
              <a:chExt cx="5992243" cy="5217160"/>
            </a:xfrm>
          </p:grpSpPr>
          <p:grpSp>
            <p:nvGrpSpPr>
              <p:cNvPr id="25" name="Group 24">
                <a:extLst>
                  <a:ext uri="{FF2B5EF4-FFF2-40B4-BE49-F238E27FC236}">
                    <a16:creationId xmlns:a16="http://schemas.microsoft.com/office/drawing/2014/main" id="{5B039917-110C-4C04-AE54-C567F2242AB0}"/>
                  </a:ext>
                </a:extLst>
              </p:cNvPr>
              <p:cNvGrpSpPr/>
              <p:nvPr/>
            </p:nvGrpSpPr>
            <p:grpSpPr>
              <a:xfrm>
                <a:off x="3340100" y="662988"/>
                <a:ext cx="5511800" cy="5217160"/>
                <a:chOff x="2656840" y="447040"/>
                <a:chExt cx="6771640" cy="6035040"/>
              </a:xfrm>
            </p:grpSpPr>
            <p:sp>
              <p:nvSpPr>
                <p:cNvPr id="29" name="Oval 28">
                  <a:extLst>
                    <a:ext uri="{FF2B5EF4-FFF2-40B4-BE49-F238E27FC236}">
                      <a16:creationId xmlns:a16="http://schemas.microsoft.com/office/drawing/2014/main" id="{EE501D0F-7D36-481B-887F-95D25882CA3D}"/>
                    </a:ext>
                  </a:extLst>
                </p:cNvPr>
                <p:cNvSpPr/>
                <p:nvPr/>
              </p:nvSpPr>
              <p:spPr>
                <a:xfrm>
                  <a:off x="2656840" y="251968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14E4BAC-A296-4FF7-88E7-8F77B9DDAFA0}"/>
                    </a:ext>
                  </a:extLst>
                </p:cNvPr>
                <p:cNvSpPr/>
                <p:nvPr/>
              </p:nvSpPr>
              <p:spPr>
                <a:xfrm>
                  <a:off x="5135880" y="251968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57010B8-EF4C-440E-9A3B-F944C4929B12}"/>
                    </a:ext>
                  </a:extLst>
                </p:cNvPr>
                <p:cNvSpPr/>
                <p:nvPr/>
              </p:nvSpPr>
              <p:spPr>
                <a:xfrm>
                  <a:off x="3949700" y="44704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3AF4338B-D152-408D-AE1F-93082A6F136A}"/>
                    </a:ext>
                  </a:extLst>
                </p:cNvPr>
                <p:cNvSpPr txBox="1"/>
                <p:nvPr/>
              </p:nvSpPr>
              <p:spPr>
                <a:xfrm>
                  <a:off x="7282180" y="4388505"/>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SOUL</a:t>
                  </a:r>
                </a:p>
              </p:txBody>
            </p:sp>
            <p:sp>
              <p:nvSpPr>
                <p:cNvPr id="45" name="TextBox 44">
                  <a:extLst>
                    <a:ext uri="{FF2B5EF4-FFF2-40B4-BE49-F238E27FC236}">
                      <a16:creationId xmlns:a16="http://schemas.microsoft.com/office/drawing/2014/main" id="{8ECA2F84-44F3-441E-BCA6-1D4B15D2AEB5}"/>
                    </a:ext>
                  </a:extLst>
                </p:cNvPr>
                <p:cNvSpPr txBox="1"/>
                <p:nvPr/>
              </p:nvSpPr>
              <p:spPr>
                <a:xfrm>
                  <a:off x="5177584" y="1179075"/>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SPIRIT</a:t>
                  </a:r>
                </a:p>
              </p:txBody>
            </p:sp>
            <p:sp>
              <p:nvSpPr>
                <p:cNvPr id="46" name="TextBox 45">
                  <a:extLst>
                    <a:ext uri="{FF2B5EF4-FFF2-40B4-BE49-F238E27FC236}">
                      <a16:creationId xmlns:a16="http://schemas.microsoft.com/office/drawing/2014/main" id="{6F94D0F8-B914-4D67-B444-F483928D9557}"/>
                    </a:ext>
                  </a:extLst>
                </p:cNvPr>
                <p:cNvSpPr txBox="1"/>
                <p:nvPr/>
              </p:nvSpPr>
              <p:spPr>
                <a:xfrm>
                  <a:off x="3063240" y="4266178"/>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BODY</a:t>
                  </a:r>
                </a:p>
              </p:txBody>
            </p:sp>
          </p:grpSp>
          <p:sp>
            <p:nvSpPr>
              <p:cNvPr id="26" name="TextBox 25">
                <a:extLst>
                  <a:ext uri="{FF2B5EF4-FFF2-40B4-BE49-F238E27FC236}">
                    <a16:creationId xmlns:a16="http://schemas.microsoft.com/office/drawing/2014/main" id="{42108796-7A26-4FDE-92BA-CF9939022909}"/>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chemeClr val="bg1"/>
                    </a:solidFill>
                  </a:rPr>
                  <a:t>BLINDED</a:t>
                </a:r>
              </a:p>
            </p:txBody>
          </p:sp>
          <p:sp>
            <p:nvSpPr>
              <p:cNvPr id="27" name="TextBox 26">
                <a:extLst>
                  <a:ext uri="{FF2B5EF4-FFF2-40B4-BE49-F238E27FC236}">
                    <a16:creationId xmlns:a16="http://schemas.microsoft.com/office/drawing/2014/main" id="{92187DF3-8FB7-4B7C-9C95-9415C8EFB309}"/>
                  </a:ext>
                </a:extLst>
              </p:cNvPr>
              <p:cNvSpPr txBox="1"/>
              <p:nvPr/>
            </p:nvSpPr>
            <p:spPr>
              <a:xfrm>
                <a:off x="5130504" y="1810980"/>
                <a:ext cx="2017823" cy="477054"/>
              </a:xfrm>
              <a:prstGeom prst="rect">
                <a:avLst/>
              </a:prstGeom>
              <a:noFill/>
            </p:spPr>
            <p:txBody>
              <a:bodyPr wrap="square" rtlCol="0">
                <a:spAutoFit/>
              </a:bodyPr>
              <a:lstStyle/>
              <a:p>
                <a:pPr algn="ctr"/>
                <a:r>
                  <a:rPr lang="en-US" sz="2500" b="1" dirty="0">
                    <a:solidFill>
                      <a:schemeClr val="bg1"/>
                    </a:solidFill>
                  </a:rPr>
                  <a:t>CONQUERED</a:t>
                </a:r>
              </a:p>
            </p:txBody>
          </p:sp>
          <p:sp>
            <p:nvSpPr>
              <p:cNvPr id="28" name="TextBox 27">
                <a:extLst>
                  <a:ext uri="{FF2B5EF4-FFF2-40B4-BE49-F238E27FC236}">
                    <a16:creationId xmlns:a16="http://schemas.microsoft.com/office/drawing/2014/main" id="{F745CCE2-CC28-4E61-A5FF-4BE0D7AC3AAB}"/>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chemeClr val="bg1"/>
                    </a:solidFill>
                  </a:rPr>
                  <a:t>ENSLAVED</a:t>
                </a:r>
              </a:p>
            </p:txBody>
          </p:sp>
        </p:grpSp>
        <p:sp>
          <p:nvSpPr>
            <p:cNvPr id="24" name="TextBox 23">
              <a:extLst>
                <a:ext uri="{FF2B5EF4-FFF2-40B4-BE49-F238E27FC236}">
                  <a16:creationId xmlns:a16="http://schemas.microsoft.com/office/drawing/2014/main" id="{50E7EE24-0E75-46F4-BE5C-7E5C073A549B}"/>
                </a:ext>
              </a:extLst>
            </p:cNvPr>
            <p:cNvSpPr txBox="1"/>
            <p:nvPr/>
          </p:nvSpPr>
          <p:spPr>
            <a:xfrm>
              <a:off x="4547588" y="3205258"/>
              <a:ext cx="3098623" cy="861774"/>
            </a:xfrm>
            <a:prstGeom prst="rect">
              <a:avLst/>
            </a:prstGeom>
            <a:noFill/>
          </p:spPr>
          <p:txBody>
            <a:bodyPr wrap="square" rtlCol="0">
              <a:spAutoFit/>
            </a:bodyPr>
            <a:lstStyle/>
            <a:p>
              <a:pPr algn="ctr"/>
              <a:r>
                <a:rPr lang="en-US" sz="2500" b="1" dirty="0">
                  <a:solidFill>
                    <a:schemeClr val="bg1"/>
                  </a:solidFill>
                </a:rPr>
                <a:t>Eternal</a:t>
              </a:r>
            </a:p>
            <a:p>
              <a:pPr algn="ctr"/>
              <a:r>
                <a:rPr lang="en-US" sz="2500" b="1" dirty="0">
                  <a:solidFill>
                    <a:schemeClr val="bg1"/>
                  </a:solidFill>
                </a:rPr>
                <a:t>Death</a:t>
              </a:r>
            </a:p>
          </p:txBody>
        </p:sp>
      </p:grpSp>
      <p:sp>
        <p:nvSpPr>
          <p:cNvPr id="20" name="TextBox 19">
            <a:extLst>
              <a:ext uri="{FF2B5EF4-FFF2-40B4-BE49-F238E27FC236}">
                <a16:creationId xmlns:a16="http://schemas.microsoft.com/office/drawing/2014/main" id="{3A113429-C3C6-43BE-8641-61432A47492F}"/>
              </a:ext>
            </a:extLst>
          </p:cNvPr>
          <p:cNvSpPr txBox="1"/>
          <p:nvPr/>
        </p:nvSpPr>
        <p:spPr>
          <a:xfrm>
            <a:off x="533908" y="5552063"/>
            <a:ext cx="3162335" cy="630942"/>
          </a:xfrm>
          <a:prstGeom prst="rect">
            <a:avLst/>
          </a:prstGeom>
          <a:solidFill>
            <a:schemeClr val="tx1"/>
          </a:solidFill>
          <a:ln w="76200">
            <a:solidFill>
              <a:schemeClr val="bg1"/>
            </a:solidFill>
          </a:ln>
        </p:spPr>
        <p:txBody>
          <a:bodyPr wrap="square" rtlCol="0">
            <a:spAutoFit/>
          </a:bodyPr>
          <a:lstStyle/>
          <a:p>
            <a:pPr algn="ctr"/>
            <a:r>
              <a:rPr lang="en-US" sz="3500" b="1" dirty="0">
                <a:solidFill>
                  <a:schemeClr val="bg1"/>
                </a:solidFill>
              </a:rPr>
              <a:t>World’s Ways</a:t>
            </a:r>
          </a:p>
        </p:txBody>
      </p:sp>
      <p:sp>
        <p:nvSpPr>
          <p:cNvPr id="19" name="TextBox 18">
            <a:extLst>
              <a:ext uri="{FF2B5EF4-FFF2-40B4-BE49-F238E27FC236}">
                <a16:creationId xmlns:a16="http://schemas.microsoft.com/office/drawing/2014/main" id="{6BC9B358-B7A9-46CF-8EEB-A434B1F7FB8E}"/>
              </a:ext>
            </a:extLst>
          </p:cNvPr>
          <p:cNvSpPr txBox="1"/>
          <p:nvPr/>
        </p:nvSpPr>
        <p:spPr>
          <a:xfrm>
            <a:off x="8405022" y="5482920"/>
            <a:ext cx="3098624" cy="630942"/>
          </a:xfrm>
          <a:prstGeom prst="rect">
            <a:avLst/>
          </a:prstGeom>
          <a:solidFill>
            <a:srgbClr val="FFFF00"/>
          </a:solidFill>
          <a:ln w="76200">
            <a:solidFill>
              <a:schemeClr val="bg1"/>
            </a:solidFill>
          </a:ln>
        </p:spPr>
        <p:txBody>
          <a:bodyPr wrap="square" rtlCol="0">
            <a:spAutoFit/>
          </a:bodyPr>
          <a:lstStyle/>
          <a:p>
            <a:pPr algn="ctr"/>
            <a:r>
              <a:rPr lang="en-US" sz="3500" b="1" dirty="0"/>
              <a:t>Sinful Nature</a:t>
            </a:r>
          </a:p>
        </p:txBody>
      </p:sp>
      <p:sp>
        <p:nvSpPr>
          <p:cNvPr id="21" name="TextBox 20">
            <a:extLst>
              <a:ext uri="{FF2B5EF4-FFF2-40B4-BE49-F238E27FC236}">
                <a16:creationId xmlns:a16="http://schemas.microsoft.com/office/drawing/2014/main" id="{A2D661F5-4D59-406F-8068-0C508EE8754D}"/>
              </a:ext>
            </a:extLst>
          </p:cNvPr>
          <p:cNvSpPr txBox="1"/>
          <p:nvPr/>
        </p:nvSpPr>
        <p:spPr>
          <a:xfrm>
            <a:off x="3874564" y="138739"/>
            <a:ext cx="4096881" cy="630942"/>
          </a:xfrm>
          <a:prstGeom prst="rect">
            <a:avLst/>
          </a:prstGeom>
          <a:solidFill>
            <a:schemeClr val="tx1"/>
          </a:solidFill>
          <a:ln w="76200">
            <a:solidFill>
              <a:schemeClr val="bg1"/>
            </a:solidFill>
          </a:ln>
        </p:spPr>
        <p:txBody>
          <a:bodyPr wrap="square" rtlCol="0">
            <a:spAutoFit/>
          </a:bodyPr>
          <a:lstStyle/>
          <a:p>
            <a:pPr algn="ctr"/>
            <a:r>
              <a:rPr lang="en-US" sz="3500" b="1" dirty="0">
                <a:solidFill>
                  <a:schemeClr val="bg1"/>
                </a:solidFill>
              </a:rPr>
              <a:t>Satanic Forces</a:t>
            </a:r>
          </a:p>
        </p:txBody>
      </p:sp>
      <p:sp>
        <p:nvSpPr>
          <p:cNvPr id="30" name="TextBox 29">
            <a:extLst>
              <a:ext uri="{FF2B5EF4-FFF2-40B4-BE49-F238E27FC236}">
                <a16:creationId xmlns:a16="http://schemas.microsoft.com/office/drawing/2014/main" id="{5AC2881E-AE6B-41AD-8A3B-5413B4D5B177}"/>
              </a:ext>
            </a:extLst>
          </p:cNvPr>
          <p:cNvSpPr txBox="1"/>
          <p:nvPr/>
        </p:nvSpPr>
        <p:spPr>
          <a:xfrm>
            <a:off x="8759813" y="829898"/>
            <a:ext cx="3098624" cy="1169551"/>
          </a:xfrm>
          <a:prstGeom prst="rect">
            <a:avLst/>
          </a:prstGeom>
          <a:solidFill>
            <a:srgbClr val="FFFF00"/>
          </a:solidFill>
          <a:ln w="76200">
            <a:solidFill>
              <a:schemeClr val="bg1"/>
            </a:solidFill>
          </a:ln>
        </p:spPr>
        <p:txBody>
          <a:bodyPr wrap="square" rtlCol="0">
            <a:spAutoFit/>
          </a:bodyPr>
          <a:lstStyle/>
          <a:p>
            <a:pPr algn="ctr"/>
            <a:r>
              <a:rPr lang="en-US" sz="3500" b="1" dirty="0"/>
              <a:t>LOOSENING</a:t>
            </a:r>
            <a:br>
              <a:rPr lang="en-US" sz="3500" b="1" dirty="0"/>
            </a:br>
            <a:r>
              <a:rPr lang="en-US" sz="3500" b="1" dirty="0"/>
              <a:t>BY SACRIFICE</a:t>
            </a:r>
          </a:p>
        </p:txBody>
      </p:sp>
      <p:cxnSp>
        <p:nvCxnSpPr>
          <p:cNvPr id="31" name="Straight Arrow Connector 30">
            <a:extLst>
              <a:ext uri="{FF2B5EF4-FFF2-40B4-BE49-F238E27FC236}">
                <a16:creationId xmlns:a16="http://schemas.microsoft.com/office/drawing/2014/main" id="{628D63C4-49D7-43DB-930F-891B89738DBC}"/>
              </a:ext>
            </a:extLst>
          </p:cNvPr>
          <p:cNvCxnSpPr>
            <a:cxnSpLocks/>
          </p:cNvCxnSpPr>
          <p:nvPr/>
        </p:nvCxnSpPr>
        <p:spPr>
          <a:xfrm flipH="1">
            <a:off x="9626043" y="1754163"/>
            <a:ext cx="987115" cy="3497458"/>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285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63206" y="663387"/>
            <a:ext cx="10865587" cy="5056095"/>
          </a:xfrm>
        </p:spPr>
        <p:txBody>
          <a:bodyPr>
            <a:noAutofit/>
          </a:bodyPr>
          <a:lstStyle/>
          <a:p>
            <a:pPr marL="0" indent="0">
              <a:buNone/>
            </a:pPr>
            <a:r>
              <a:rPr lang="en-US" sz="5000" dirty="0"/>
              <a:t>They overcame him [Satan] by the blood of the Lamb and by the word of their testimony; they did not love their lives so much as to shrink from death.</a:t>
            </a:r>
          </a:p>
          <a:p>
            <a:pPr marL="0" indent="0">
              <a:buNone/>
            </a:pPr>
            <a:endParaRPr lang="en-US" sz="4000" dirty="0"/>
          </a:p>
          <a:p>
            <a:pPr marL="0" indent="0">
              <a:buNone/>
            </a:pPr>
            <a:endParaRPr lang="en-US" sz="4000" dirty="0"/>
          </a:p>
          <a:p>
            <a:pPr marL="0" indent="0">
              <a:buNone/>
            </a:pPr>
            <a:endParaRPr lang="en-US" sz="4000" dirty="0"/>
          </a:p>
          <a:p>
            <a:pPr marL="0" indent="0">
              <a:buNone/>
            </a:pPr>
            <a:r>
              <a:rPr lang="en-US" sz="4000" dirty="0"/>
              <a:t>							</a:t>
            </a:r>
            <a:r>
              <a:rPr lang="en-US" sz="4000" i="1" dirty="0"/>
              <a:t>- Revelation 12:11</a:t>
            </a:r>
          </a:p>
          <a:p>
            <a:pPr marL="0" indent="0">
              <a:buNone/>
            </a:pPr>
            <a:endParaRPr lang="en-US" dirty="0"/>
          </a:p>
        </p:txBody>
      </p:sp>
    </p:spTree>
    <p:extLst>
      <p:ext uri="{BB962C8B-B14F-4D97-AF65-F5344CB8AC3E}">
        <p14:creationId xmlns:p14="http://schemas.microsoft.com/office/powerpoint/2010/main" val="3700636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43467" y="1837055"/>
            <a:ext cx="10934814" cy="4351338"/>
          </a:xfrm>
        </p:spPr>
        <p:txBody>
          <a:bodyPr>
            <a:noAutofit/>
          </a:bodyPr>
          <a:lstStyle/>
          <a:p>
            <a:pPr marL="0" indent="0">
              <a:buNone/>
            </a:pPr>
            <a:r>
              <a:rPr lang="en-US" sz="5000" dirty="0"/>
              <a:t>Bind (pray) and loose (sacrifice) so people will see the grace and truth of Jesus and then </a:t>
            </a:r>
            <a:r>
              <a:rPr lang="en-US" sz="5000" dirty="0">
                <a:solidFill>
                  <a:srgbClr val="FFFF00"/>
                </a:solidFill>
              </a:rPr>
              <a:t>choose to die to live with Him</a:t>
            </a:r>
            <a:r>
              <a:rPr lang="en-US" sz="5000" dirty="0"/>
              <a:t>.</a:t>
            </a:r>
          </a:p>
          <a:p>
            <a:pPr marL="0" indent="0">
              <a:buNone/>
            </a:pP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643467" y="377482"/>
            <a:ext cx="10515600" cy="1325563"/>
          </a:xfrm>
        </p:spPr>
        <p:txBody>
          <a:bodyPr>
            <a:normAutofit/>
          </a:bodyPr>
          <a:lstStyle/>
          <a:p>
            <a:r>
              <a:rPr lang="en-US" sz="6000" b="1" dirty="0">
                <a:latin typeface="+mn-lt"/>
              </a:rPr>
              <a:t>When we intercede, we must</a:t>
            </a:r>
          </a:p>
        </p:txBody>
      </p:sp>
    </p:spTree>
    <p:extLst>
      <p:ext uri="{BB962C8B-B14F-4D97-AF65-F5344CB8AC3E}">
        <p14:creationId xmlns:p14="http://schemas.microsoft.com/office/powerpoint/2010/main" val="3583960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0" y="642551"/>
            <a:ext cx="10515600" cy="5545841"/>
          </a:xfrm>
        </p:spPr>
        <p:txBody>
          <a:bodyPr>
            <a:normAutofit/>
          </a:bodyPr>
          <a:lstStyle/>
          <a:p>
            <a:pPr marL="0" indent="0">
              <a:spcAft>
                <a:spcPts val="1200"/>
              </a:spcAft>
              <a:buNone/>
            </a:pPr>
            <a:r>
              <a:rPr lang="en-US" sz="5000" b="1" dirty="0"/>
              <a:t>There is no salvation without . . .</a:t>
            </a:r>
          </a:p>
          <a:p>
            <a:pPr marL="0" indent="0">
              <a:spcAft>
                <a:spcPts val="1200"/>
              </a:spcAft>
              <a:buNone/>
            </a:pPr>
            <a:r>
              <a:rPr lang="en-US" sz="5000" dirty="0">
                <a:sym typeface="Wingdings" panose="05000000000000000000" pitchFamily="2" charset="2"/>
              </a:rPr>
              <a:t>    •</a:t>
            </a:r>
            <a:r>
              <a:rPr lang="en-US" sz="5000" dirty="0"/>
              <a:t> Crucifying the sinful nature</a:t>
            </a:r>
          </a:p>
          <a:p>
            <a:pPr marL="0" indent="0">
              <a:spcAft>
                <a:spcPts val="1200"/>
              </a:spcAft>
              <a:buNone/>
            </a:pPr>
            <a:r>
              <a:rPr lang="en-US" sz="5000" dirty="0">
                <a:sym typeface="Wingdings" panose="05000000000000000000" pitchFamily="2" charset="2"/>
              </a:rPr>
              <a:t>    •</a:t>
            </a:r>
            <a:r>
              <a:rPr lang="en-US" sz="5000" dirty="0"/>
              <a:t> Trusting in God’s Word</a:t>
            </a:r>
          </a:p>
          <a:p>
            <a:pPr marL="0" indent="0">
              <a:spcAft>
                <a:spcPts val="1200"/>
              </a:spcAft>
              <a:buNone/>
            </a:pPr>
            <a:r>
              <a:rPr lang="en-US" sz="5000" dirty="0">
                <a:sym typeface="Wingdings" panose="05000000000000000000" pitchFamily="2" charset="2"/>
              </a:rPr>
              <a:t>    •</a:t>
            </a:r>
            <a:r>
              <a:rPr lang="en-US" sz="5000" dirty="0"/>
              <a:t> Being filled with the Holy Spirit</a:t>
            </a:r>
          </a:p>
        </p:txBody>
      </p:sp>
    </p:spTree>
    <p:extLst>
      <p:ext uri="{BB962C8B-B14F-4D97-AF65-F5344CB8AC3E}">
        <p14:creationId xmlns:p14="http://schemas.microsoft.com/office/powerpoint/2010/main" val="991260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591671" y="308920"/>
            <a:ext cx="10762129" cy="5879474"/>
          </a:xfrm>
        </p:spPr>
        <p:txBody>
          <a:bodyPr>
            <a:noAutofit/>
          </a:bodyPr>
          <a:lstStyle/>
          <a:p>
            <a:pPr marL="0" indent="0">
              <a:buNone/>
            </a:pPr>
            <a:r>
              <a:rPr lang="en-US" sz="5000" dirty="0"/>
              <a:t>Then Jesus said: “If anyone would come after Me, he must deny himself and take up his cross daily and follow Me.  For whoever wants to save his life will lose it, but whoever loses his life for me will save it. What good is it for a man to gain the whole world, and yet lose or forfeit his very self?</a:t>
            </a:r>
          </a:p>
          <a:p>
            <a:pPr marL="0" indent="0">
              <a:buNone/>
            </a:pPr>
            <a:r>
              <a:rPr lang="en-US" sz="4000" i="1" dirty="0"/>
              <a:t>							     - Luke 9:23-24</a:t>
            </a:r>
          </a:p>
          <a:p>
            <a:pPr marL="0" indent="0">
              <a:buNone/>
            </a:pPr>
            <a:endParaRPr lang="en-US" dirty="0"/>
          </a:p>
        </p:txBody>
      </p:sp>
    </p:spTree>
    <p:extLst>
      <p:ext uri="{BB962C8B-B14F-4D97-AF65-F5344CB8AC3E}">
        <p14:creationId xmlns:p14="http://schemas.microsoft.com/office/powerpoint/2010/main" val="3454136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0" y="806824"/>
            <a:ext cx="10515600" cy="5381569"/>
          </a:xfrm>
        </p:spPr>
        <p:txBody>
          <a:bodyPr>
            <a:noAutofit/>
          </a:bodyPr>
          <a:lstStyle/>
          <a:p>
            <a:pPr marL="0" indent="0">
              <a:buNone/>
            </a:pPr>
            <a:r>
              <a:rPr lang="en-US" sz="5000" b="1" dirty="0">
                <a:solidFill>
                  <a:srgbClr val="FFFF00"/>
                </a:solidFill>
              </a:rPr>
              <a:t>INTERCEDE THIS WEEK!</a:t>
            </a:r>
          </a:p>
          <a:p>
            <a:pPr marL="0" indent="0">
              <a:buNone/>
            </a:pPr>
            <a:r>
              <a:rPr lang="en-US" sz="5000" b="1" dirty="0">
                <a:solidFill>
                  <a:srgbClr val="FFFF00"/>
                </a:solidFill>
              </a:rPr>
              <a:t>SEVEN DAYS OF PRAYER</a:t>
            </a:r>
          </a:p>
          <a:p>
            <a:pPr marL="0" indent="0">
              <a:buNone/>
            </a:pPr>
            <a:endParaRPr lang="en-US" sz="5000" b="1" dirty="0"/>
          </a:p>
          <a:p>
            <a:pPr marL="0" indent="0">
              <a:buNone/>
            </a:pPr>
            <a:r>
              <a:rPr lang="en-US" sz="5000" dirty="0">
                <a:sym typeface="Wingdings" panose="05000000000000000000" pitchFamily="2" charset="2"/>
              </a:rPr>
              <a:t>• </a:t>
            </a:r>
            <a:r>
              <a:rPr lang="en-US" sz="5000" dirty="0"/>
              <a:t>Your Friends, Family, Marriage</a:t>
            </a:r>
          </a:p>
          <a:p>
            <a:pPr marL="0" indent="0">
              <a:buNone/>
            </a:pPr>
            <a:r>
              <a:rPr lang="en-US" sz="5000" dirty="0">
                <a:sym typeface="Wingdings" panose="05000000000000000000" pitchFamily="2" charset="2"/>
              </a:rPr>
              <a:t>•</a:t>
            </a:r>
            <a:r>
              <a:rPr lang="en-US" sz="5000" dirty="0"/>
              <a:t> Those You Invite To Football Sunday</a:t>
            </a:r>
          </a:p>
          <a:p>
            <a:pPr marL="0" indent="0">
              <a:buNone/>
            </a:pPr>
            <a:endParaRPr lang="en-US" sz="5000" dirty="0"/>
          </a:p>
          <a:p>
            <a:pPr marL="0" indent="0">
              <a:buNone/>
            </a:pPr>
            <a:endParaRPr lang="en-US" dirty="0"/>
          </a:p>
        </p:txBody>
      </p:sp>
    </p:spTree>
    <p:extLst>
      <p:ext uri="{BB962C8B-B14F-4D97-AF65-F5344CB8AC3E}">
        <p14:creationId xmlns:p14="http://schemas.microsoft.com/office/powerpoint/2010/main" val="133390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440FB-E262-4AEC-8634-1AD13B7EC57A}"/>
              </a:ext>
            </a:extLst>
          </p:cNvPr>
          <p:cNvSpPr>
            <a:spLocks noGrp="1"/>
          </p:cNvSpPr>
          <p:nvPr>
            <p:ph type="title"/>
          </p:nvPr>
        </p:nvSpPr>
        <p:spPr>
          <a:xfrm>
            <a:off x="704335" y="2910616"/>
            <a:ext cx="10797746" cy="1325563"/>
          </a:xfrm>
        </p:spPr>
        <p:txBody>
          <a:bodyPr>
            <a:normAutofit fontScale="90000"/>
          </a:bodyPr>
          <a:lstStyle/>
          <a:p>
            <a:r>
              <a:rPr lang="en-US" sz="5800" dirty="0">
                <a:latin typeface="+mn-lt"/>
              </a:rPr>
              <a:t>To persistently pray </a:t>
            </a:r>
            <a:br>
              <a:rPr lang="en-US" sz="5800" dirty="0">
                <a:latin typeface="+mn-lt"/>
              </a:rPr>
            </a:br>
            <a:r>
              <a:rPr lang="en-US" sz="5800" dirty="0">
                <a:latin typeface="+mn-lt"/>
              </a:rPr>
              <a:t>and personally sacrifice </a:t>
            </a:r>
            <a:br>
              <a:rPr lang="en-US" sz="5800" dirty="0">
                <a:latin typeface="+mn-lt"/>
              </a:rPr>
            </a:br>
            <a:r>
              <a:rPr lang="en-US" sz="5800" dirty="0">
                <a:latin typeface="+mn-lt"/>
              </a:rPr>
              <a:t>in the power of the Holy Spirit</a:t>
            </a:r>
            <a:br>
              <a:rPr lang="en-US" sz="5800" dirty="0">
                <a:latin typeface="+mn-lt"/>
              </a:rPr>
            </a:br>
            <a:r>
              <a:rPr lang="en-US" sz="5800" dirty="0">
                <a:solidFill>
                  <a:srgbClr val="FFFF00"/>
                </a:solidFill>
                <a:latin typeface="+mn-lt"/>
              </a:rPr>
              <a:t>for someone else’s freedom </a:t>
            </a:r>
            <a:br>
              <a:rPr lang="en-US" sz="5800" dirty="0">
                <a:solidFill>
                  <a:srgbClr val="FFFF00"/>
                </a:solidFill>
                <a:latin typeface="+mn-lt"/>
              </a:rPr>
            </a:br>
            <a:r>
              <a:rPr lang="en-US" sz="5800" dirty="0">
                <a:solidFill>
                  <a:srgbClr val="FFFF00"/>
                </a:solidFill>
                <a:latin typeface="+mn-lt"/>
              </a:rPr>
              <a:t>and blessing in Christ</a:t>
            </a:r>
            <a:br>
              <a:rPr lang="en-US" dirty="0"/>
            </a:br>
            <a:br>
              <a:rPr lang="en-US" dirty="0"/>
            </a:br>
            <a:r>
              <a:rPr lang="en-US" dirty="0"/>
              <a:t> </a:t>
            </a:r>
            <a:br>
              <a:rPr lang="en-US" dirty="0"/>
            </a:br>
            <a:endParaRPr lang="en-US" dirty="0"/>
          </a:p>
        </p:txBody>
      </p:sp>
    </p:spTree>
    <p:extLst>
      <p:ext uri="{BB962C8B-B14F-4D97-AF65-F5344CB8AC3E}">
        <p14:creationId xmlns:p14="http://schemas.microsoft.com/office/powerpoint/2010/main" val="1995861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E420A158-BFAC-4829-ABA6-81779DDBB882}"/>
              </a:ext>
            </a:extLst>
          </p:cNvPr>
          <p:cNvSpPr/>
          <p:nvPr/>
        </p:nvSpPr>
        <p:spPr>
          <a:xfrm>
            <a:off x="2726725" y="469556"/>
            <a:ext cx="6441988" cy="6257492"/>
          </a:xfrm>
          <a:prstGeom prst="ellipse">
            <a:avLst/>
          </a:prstGeom>
          <a:noFill/>
          <a:ln w="3810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40954B7D-46AE-451B-95C6-4AE0CF37117A}"/>
              </a:ext>
            </a:extLst>
          </p:cNvPr>
          <p:cNvGrpSpPr/>
          <p:nvPr/>
        </p:nvGrpSpPr>
        <p:grpSpPr>
          <a:xfrm>
            <a:off x="3272727" y="691064"/>
            <a:ext cx="5992243" cy="5217160"/>
            <a:chOff x="3340100" y="662988"/>
            <a:chExt cx="5992243" cy="5217160"/>
          </a:xfrm>
        </p:grpSpPr>
        <p:grpSp>
          <p:nvGrpSpPr>
            <p:cNvPr id="23" name="Group 22">
              <a:extLst>
                <a:ext uri="{FF2B5EF4-FFF2-40B4-BE49-F238E27FC236}">
                  <a16:creationId xmlns:a16="http://schemas.microsoft.com/office/drawing/2014/main" id="{E1EBD47D-3EE4-4383-8269-AE986C063E5D}"/>
                </a:ext>
              </a:extLst>
            </p:cNvPr>
            <p:cNvGrpSpPr/>
            <p:nvPr/>
          </p:nvGrpSpPr>
          <p:grpSpPr>
            <a:xfrm>
              <a:off x="3340100" y="662988"/>
              <a:ext cx="5992243" cy="5217160"/>
              <a:chOff x="3340100" y="662988"/>
              <a:chExt cx="5992243" cy="5217160"/>
            </a:xfrm>
          </p:grpSpPr>
          <p:grpSp>
            <p:nvGrpSpPr>
              <p:cNvPr id="25" name="Group 24">
                <a:extLst>
                  <a:ext uri="{FF2B5EF4-FFF2-40B4-BE49-F238E27FC236}">
                    <a16:creationId xmlns:a16="http://schemas.microsoft.com/office/drawing/2014/main" id="{5B039917-110C-4C04-AE54-C567F2242AB0}"/>
                  </a:ext>
                </a:extLst>
              </p:cNvPr>
              <p:cNvGrpSpPr/>
              <p:nvPr/>
            </p:nvGrpSpPr>
            <p:grpSpPr>
              <a:xfrm>
                <a:off x="3340100" y="662988"/>
                <a:ext cx="5511800" cy="5217160"/>
                <a:chOff x="2656840" y="447040"/>
                <a:chExt cx="6771640" cy="6035040"/>
              </a:xfrm>
            </p:grpSpPr>
            <p:sp>
              <p:nvSpPr>
                <p:cNvPr id="29" name="Oval 28">
                  <a:extLst>
                    <a:ext uri="{FF2B5EF4-FFF2-40B4-BE49-F238E27FC236}">
                      <a16:creationId xmlns:a16="http://schemas.microsoft.com/office/drawing/2014/main" id="{EE501D0F-7D36-481B-887F-95D25882CA3D}"/>
                    </a:ext>
                  </a:extLst>
                </p:cNvPr>
                <p:cNvSpPr/>
                <p:nvPr/>
              </p:nvSpPr>
              <p:spPr>
                <a:xfrm>
                  <a:off x="2656840" y="251968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14E4BAC-A296-4FF7-88E7-8F77B9DDAFA0}"/>
                    </a:ext>
                  </a:extLst>
                </p:cNvPr>
                <p:cNvSpPr/>
                <p:nvPr/>
              </p:nvSpPr>
              <p:spPr>
                <a:xfrm>
                  <a:off x="5135880" y="251968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57010B8-EF4C-440E-9A3B-F944C4929B12}"/>
                    </a:ext>
                  </a:extLst>
                </p:cNvPr>
                <p:cNvSpPr/>
                <p:nvPr/>
              </p:nvSpPr>
              <p:spPr>
                <a:xfrm>
                  <a:off x="3949700" y="44704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3AF4338B-D152-408D-AE1F-93082A6F136A}"/>
                    </a:ext>
                  </a:extLst>
                </p:cNvPr>
                <p:cNvSpPr txBox="1"/>
                <p:nvPr/>
              </p:nvSpPr>
              <p:spPr>
                <a:xfrm>
                  <a:off x="7282180" y="4388505"/>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SOUL</a:t>
                  </a:r>
                </a:p>
              </p:txBody>
            </p:sp>
            <p:sp>
              <p:nvSpPr>
                <p:cNvPr id="45" name="TextBox 44">
                  <a:extLst>
                    <a:ext uri="{FF2B5EF4-FFF2-40B4-BE49-F238E27FC236}">
                      <a16:creationId xmlns:a16="http://schemas.microsoft.com/office/drawing/2014/main" id="{8ECA2F84-44F3-441E-BCA6-1D4B15D2AEB5}"/>
                    </a:ext>
                  </a:extLst>
                </p:cNvPr>
                <p:cNvSpPr txBox="1"/>
                <p:nvPr/>
              </p:nvSpPr>
              <p:spPr>
                <a:xfrm>
                  <a:off x="5110139" y="1256895"/>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SPIRIT</a:t>
                  </a:r>
                </a:p>
              </p:txBody>
            </p:sp>
            <p:sp>
              <p:nvSpPr>
                <p:cNvPr id="46" name="TextBox 45">
                  <a:extLst>
                    <a:ext uri="{FF2B5EF4-FFF2-40B4-BE49-F238E27FC236}">
                      <a16:creationId xmlns:a16="http://schemas.microsoft.com/office/drawing/2014/main" id="{6F94D0F8-B914-4D67-B444-F483928D9557}"/>
                    </a:ext>
                  </a:extLst>
                </p:cNvPr>
                <p:cNvSpPr txBox="1"/>
                <p:nvPr/>
              </p:nvSpPr>
              <p:spPr>
                <a:xfrm>
                  <a:off x="3063240" y="4266178"/>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BODY</a:t>
                  </a:r>
                </a:p>
              </p:txBody>
            </p:sp>
          </p:grpSp>
          <p:sp>
            <p:nvSpPr>
              <p:cNvPr id="26" name="TextBox 25">
                <a:extLst>
                  <a:ext uri="{FF2B5EF4-FFF2-40B4-BE49-F238E27FC236}">
                    <a16:creationId xmlns:a16="http://schemas.microsoft.com/office/drawing/2014/main" id="{42108796-7A26-4FDE-92BA-CF9939022909}"/>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chemeClr val="bg1"/>
                    </a:solidFill>
                  </a:rPr>
                  <a:t>LIVE FOR</a:t>
                </a:r>
              </a:p>
            </p:txBody>
          </p:sp>
          <p:sp>
            <p:nvSpPr>
              <p:cNvPr id="27" name="TextBox 26">
                <a:extLst>
                  <a:ext uri="{FF2B5EF4-FFF2-40B4-BE49-F238E27FC236}">
                    <a16:creationId xmlns:a16="http://schemas.microsoft.com/office/drawing/2014/main" id="{92187DF3-8FB7-4B7C-9C95-9415C8EFB309}"/>
                  </a:ext>
                </a:extLst>
              </p:cNvPr>
              <p:cNvSpPr txBox="1"/>
              <p:nvPr/>
            </p:nvSpPr>
            <p:spPr>
              <a:xfrm>
                <a:off x="5027133" y="1836568"/>
                <a:ext cx="2017823" cy="477054"/>
              </a:xfrm>
              <a:prstGeom prst="rect">
                <a:avLst/>
              </a:prstGeom>
              <a:noFill/>
            </p:spPr>
            <p:txBody>
              <a:bodyPr wrap="square" rtlCol="0">
                <a:spAutoFit/>
              </a:bodyPr>
              <a:lstStyle/>
              <a:p>
                <a:pPr algn="ctr"/>
                <a:r>
                  <a:rPr lang="en-US" sz="2500" b="1" dirty="0">
                    <a:solidFill>
                      <a:schemeClr val="bg1"/>
                    </a:solidFill>
                  </a:rPr>
                  <a:t>LIVE ON</a:t>
                </a:r>
              </a:p>
            </p:txBody>
          </p:sp>
          <p:sp>
            <p:nvSpPr>
              <p:cNvPr id="28" name="TextBox 27">
                <a:extLst>
                  <a:ext uri="{FF2B5EF4-FFF2-40B4-BE49-F238E27FC236}">
                    <a16:creationId xmlns:a16="http://schemas.microsoft.com/office/drawing/2014/main" id="{F745CCE2-CC28-4E61-A5FF-4BE0D7AC3AAB}"/>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chemeClr val="bg1"/>
                    </a:solidFill>
                  </a:rPr>
                  <a:t>LIVE OUT</a:t>
                </a:r>
              </a:p>
            </p:txBody>
          </p:sp>
        </p:grpSp>
        <p:sp>
          <p:nvSpPr>
            <p:cNvPr id="24" name="TextBox 23">
              <a:extLst>
                <a:ext uri="{FF2B5EF4-FFF2-40B4-BE49-F238E27FC236}">
                  <a16:creationId xmlns:a16="http://schemas.microsoft.com/office/drawing/2014/main" id="{50E7EE24-0E75-46F4-BE5C-7E5C073A549B}"/>
                </a:ext>
              </a:extLst>
            </p:cNvPr>
            <p:cNvSpPr txBox="1"/>
            <p:nvPr/>
          </p:nvSpPr>
          <p:spPr>
            <a:xfrm>
              <a:off x="4547588" y="3205258"/>
              <a:ext cx="3098623" cy="861774"/>
            </a:xfrm>
            <a:prstGeom prst="rect">
              <a:avLst/>
            </a:prstGeom>
            <a:noFill/>
          </p:spPr>
          <p:txBody>
            <a:bodyPr wrap="square" rtlCol="0">
              <a:spAutoFit/>
            </a:bodyPr>
            <a:lstStyle/>
            <a:p>
              <a:pPr algn="ctr"/>
              <a:r>
                <a:rPr lang="en-US" sz="2500" b="1" dirty="0">
                  <a:solidFill>
                    <a:schemeClr val="bg1"/>
                  </a:solidFill>
                </a:rPr>
                <a:t>Eternal</a:t>
              </a:r>
            </a:p>
            <a:p>
              <a:pPr algn="ctr"/>
              <a:r>
                <a:rPr lang="en-US" sz="2500" b="1" dirty="0">
                  <a:solidFill>
                    <a:schemeClr val="bg1"/>
                  </a:solidFill>
                </a:rPr>
                <a:t>Life</a:t>
              </a:r>
            </a:p>
          </p:txBody>
        </p:sp>
      </p:grpSp>
      <p:sp>
        <p:nvSpPr>
          <p:cNvPr id="20" name="TextBox 19">
            <a:extLst>
              <a:ext uri="{FF2B5EF4-FFF2-40B4-BE49-F238E27FC236}">
                <a16:creationId xmlns:a16="http://schemas.microsoft.com/office/drawing/2014/main" id="{3A113429-C3C6-43BE-8641-61432A47492F}"/>
              </a:ext>
            </a:extLst>
          </p:cNvPr>
          <p:cNvSpPr txBox="1"/>
          <p:nvPr/>
        </p:nvSpPr>
        <p:spPr>
          <a:xfrm>
            <a:off x="558622" y="5514993"/>
            <a:ext cx="3162335" cy="630942"/>
          </a:xfrm>
          <a:prstGeom prst="rect">
            <a:avLst/>
          </a:prstGeom>
          <a:solidFill>
            <a:schemeClr val="tx1"/>
          </a:solidFill>
          <a:ln w="76200">
            <a:solidFill>
              <a:schemeClr val="bg1"/>
            </a:solidFill>
          </a:ln>
        </p:spPr>
        <p:txBody>
          <a:bodyPr wrap="square" rtlCol="0">
            <a:spAutoFit/>
          </a:bodyPr>
          <a:lstStyle/>
          <a:p>
            <a:pPr algn="ctr"/>
            <a:r>
              <a:rPr lang="en-US" sz="3500" b="1" dirty="0">
                <a:solidFill>
                  <a:schemeClr val="bg1"/>
                </a:solidFill>
              </a:rPr>
              <a:t>God’s Ways</a:t>
            </a:r>
          </a:p>
        </p:txBody>
      </p:sp>
      <p:sp>
        <p:nvSpPr>
          <p:cNvPr id="19" name="TextBox 18">
            <a:extLst>
              <a:ext uri="{FF2B5EF4-FFF2-40B4-BE49-F238E27FC236}">
                <a16:creationId xmlns:a16="http://schemas.microsoft.com/office/drawing/2014/main" id="{6BC9B358-B7A9-46CF-8EEB-A434B1F7FB8E}"/>
              </a:ext>
            </a:extLst>
          </p:cNvPr>
          <p:cNvSpPr txBox="1"/>
          <p:nvPr/>
        </p:nvSpPr>
        <p:spPr>
          <a:xfrm>
            <a:off x="8362351" y="5543192"/>
            <a:ext cx="3098624" cy="630942"/>
          </a:xfrm>
          <a:prstGeom prst="rect">
            <a:avLst/>
          </a:prstGeom>
          <a:solidFill>
            <a:schemeClr val="tx1"/>
          </a:solidFill>
          <a:ln w="76200">
            <a:solidFill>
              <a:schemeClr val="bg1"/>
            </a:solidFill>
          </a:ln>
        </p:spPr>
        <p:txBody>
          <a:bodyPr wrap="square" rtlCol="0">
            <a:spAutoFit/>
          </a:bodyPr>
          <a:lstStyle/>
          <a:p>
            <a:pPr algn="ctr"/>
            <a:r>
              <a:rPr lang="en-US" sz="3500" b="1" dirty="0">
                <a:solidFill>
                  <a:schemeClr val="bg1"/>
                </a:solidFill>
              </a:rPr>
              <a:t>God’s Love   </a:t>
            </a:r>
          </a:p>
        </p:txBody>
      </p:sp>
      <p:sp>
        <p:nvSpPr>
          <p:cNvPr id="21" name="TextBox 20">
            <a:extLst>
              <a:ext uri="{FF2B5EF4-FFF2-40B4-BE49-F238E27FC236}">
                <a16:creationId xmlns:a16="http://schemas.microsoft.com/office/drawing/2014/main" id="{A2D661F5-4D59-406F-8068-0C508EE8754D}"/>
              </a:ext>
            </a:extLst>
          </p:cNvPr>
          <p:cNvSpPr txBox="1"/>
          <p:nvPr/>
        </p:nvSpPr>
        <p:spPr>
          <a:xfrm>
            <a:off x="3899278" y="101669"/>
            <a:ext cx="4096881" cy="630942"/>
          </a:xfrm>
          <a:prstGeom prst="rect">
            <a:avLst/>
          </a:prstGeom>
          <a:solidFill>
            <a:schemeClr val="tx1"/>
          </a:solidFill>
          <a:ln w="76200">
            <a:solidFill>
              <a:schemeClr val="bg1"/>
            </a:solidFill>
          </a:ln>
        </p:spPr>
        <p:txBody>
          <a:bodyPr wrap="square" rtlCol="0">
            <a:spAutoFit/>
          </a:bodyPr>
          <a:lstStyle/>
          <a:p>
            <a:pPr algn="ctr"/>
            <a:r>
              <a:rPr lang="en-US" sz="3500" b="1" dirty="0">
                <a:solidFill>
                  <a:schemeClr val="bg1"/>
                </a:solidFill>
              </a:rPr>
              <a:t>God’s Presence</a:t>
            </a:r>
          </a:p>
        </p:txBody>
      </p:sp>
    </p:spTree>
    <p:extLst>
      <p:ext uri="{BB962C8B-B14F-4D97-AF65-F5344CB8AC3E}">
        <p14:creationId xmlns:p14="http://schemas.microsoft.com/office/powerpoint/2010/main" val="138715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E420A158-BFAC-4829-ABA6-81779DDBB882}"/>
              </a:ext>
            </a:extLst>
          </p:cNvPr>
          <p:cNvSpPr/>
          <p:nvPr/>
        </p:nvSpPr>
        <p:spPr>
          <a:xfrm>
            <a:off x="2756909" y="441854"/>
            <a:ext cx="6441988" cy="6257492"/>
          </a:xfrm>
          <a:prstGeom prst="ellipse">
            <a:avLst/>
          </a:prstGeom>
          <a:noFill/>
          <a:ln w="76200">
            <a:solidFill>
              <a:srgbClr val="FFFF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40954B7D-46AE-451B-95C6-4AE0CF37117A}"/>
              </a:ext>
            </a:extLst>
          </p:cNvPr>
          <p:cNvGrpSpPr/>
          <p:nvPr/>
        </p:nvGrpSpPr>
        <p:grpSpPr>
          <a:xfrm>
            <a:off x="3248014" y="715778"/>
            <a:ext cx="5992243" cy="5217160"/>
            <a:chOff x="3340100" y="662988"/>
            <a:chExt cx="5992243" cy="5217160"/>
          </a:xfrm>
        </p:grpSpPr>
        <p:grpSp>
          <p:nvGrpSpPr>
            <p:cNvPr id="23" name="Group 22">
              <a:extLst>
                <a:ext uri="{FF2B5EF4-FFF2-40B4-BE49-F238E27FC236}">
                  <a16:creationId xmlns:a16="http://schemas.microsoft.com/office/drawing/2014/main" id="{E1EBD47D-3EE4-4383-8269-AE986C063E5D}"/>
                </a:ext>
              </a:extLst>
            </p:cNvPr>
            <p:cNvGrpSpPr/>
            <p:nvPr/>
          </p:nvGrpSpPr>
          <p:grpSpPr>
            <a:xfrm>
              <a:off x="3340100" y="662988"/>
              <a:ext cx="5992243" cy="5217160"/>
              <a:chOff x="3340100" y="662988"/>
              <a:chExt cx="5992243" cy="5217160"/>
            </a:xfrm>
          </p:grpSpPr>
          <p:grpSp>
            <p:nvGrpSpPr>
              <p:cNvPr id="25" name="Group 24">
                <a:extLst>
                  <a:ext uri="{FF2B5EF4-FFF2-40B4-BE49-F238E27FC236}">
                    <a16:creationId xmlns:a16="http://schemas.microsoft.com/office/drawing/2014/main" id="{5B039917-110C-4C04-AE54-C567F2242AB0}"/>
                  </a:ext>
                </a:extLst>
              </p:cNvPr>
              <p:cNvGrpSpPr/>
              <p:nvPr/>
            </p:nvGrpSpPr>
            <p:grpSpPr>
              <a:xfrm>
                <a:off x="3340100" y="662988"/>
                <a:ext cx="5511800" cy="5217160"/>
                <a:chOff x="2656840" y="447040"/>
                <a:chExt cx="6771640" cy="6035040"/>
              </a:xfrm>
            </p:grpSpPr>
            <p:sp>
              <p:nvSpPr>
                <p:cNvPr id="29" name="Oval 28">
                  <a:extLst>
                    <a:ext uri="{FF2B5EF4-FFF2-40B4-BE49-F238E27FC236}">
                      <a16:creationId xmlns:a16="http://schemas.microsoft.com/office/drawing/2014/main" id="{EE501D0F-7D36-481B-887F-95D25882CA3D}"/>
                    </a:ext>
                  </a:extLst>
                </p:cNvPr>
                <p:cNvSpPr/>
                <p:nvPr/>
              </p:nvSpPr>
              <p:spPr>
                <a:xfrm>
                  <a:off x="2656840" y="251968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14E4BAC-A296-4FF7-88E7-8F77B9DDAFA0}"/>
                    </a:ext>
                  </a:extLst>
                </p:cNvPr>
                <p:cNvSpPr/>
                <p:nvPr/>
              </p:nvSpPr>
              <p:spPr>
                <a:xfrm>
                  <a:off x="5135880" y="251968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57010B8-EF4C-440E-9A3B-F944C4929B12}"/>
                    </a:ext>
                  </a:extLst>
                </p:cNvPr>
                <p:cNvSpPr/>
                <p:nvPr/>
              </p:nvSpPr>
              <p:spPr>
                <a:xfrm>
                  <a:off x="3949700" y="447040"/>
                  <a:ext cx="4292600" cy="39624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3AF4338B-D152-408D-AE1F-93082A6F136A}"/>
                    </a:ext>
                  </a:extLst>
                </p:cNvPr>
                <p:cNvSpPr txBox="1"/>
                <p:nvPr/>
              </p:nvSpPr>
              <p:spPr>
                <a:xfrm>
                  <a:off x="7282180" y="4388505"/>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SOUL</a:t>
                  </a:r>
                </a:p>
              </p:txBody>
            </p:sp>
            <p:sp>
              <p:nvSpPr>
                <p:cNvPr id="45" name="TextBox 44">
                  <a:extLst>
                    <a:ext uri="{FF2B5EF4-FFF2-40B4-BE49-F238E27FC236}">
                      <a16:creationId xmlns:a16="http://schemas.microsoft.com/office/drawing/2014/main" id="{8ECA2F84-44F3-441E-BCA6-1D4B15D2AEB5}"/>
                    </a:ext>
                  </a:extLst>
                </p:cNvPr>
                <p:cNvSpPr txBox="1"/>
                <p:nvPr/>
              </p:nvSpPr>
              <p:spPr>
                <a:xfrm>
                  <a:off x="5177584" y="1179075"/>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SPIRIT</a:t>
                  </a:r>
                </a:p>
              </p:txBody>
            </p:sp>
            <p:sp>
              <p:nvSpPr>
                <p:cNvPr id="46" name="TextBox 45">
                  <a:extLst>
                    <a:ext uri="{FF2B5EF4-FFF2-40B4-BE49-F238E27FC236}">
                      <a16:creationId xmlns:a16="http://schemas.microsoft.com/office/drawing/2014/main" id="{6F94D0F8-B914-4D67-B444-F483928D9557}"/>
                    </a:ext>
                  </a:extLst>
                </p:cNvPr>
                <p:cNvSpPr txBox="1"/>
                <p:nvPr/>
              </p:nvSpPr>
              <p:spPr>
                <a:xfrm>
                  <a:off x="3063240" y="4266178"/>
                  <a:ext cx="1666240" cy="630943"/>
                </a:xfrm>
                <a:prstGeom prst="rect">
                  <a:avLst/>
                </a:prstGeom>
                <a:noFill/>
                <a:ln>
                  <a:solidFill>
                    <a:schemeClr val="bg1"/>
                  </a:solidFill>
                </a:ln>
              </p:spPr>
              <p:txBody>
                <a:bodyPr wrap="square" rtlCol="0">
                  <a:spAutoFit/>
                </a:bodyPr>
                <a:lstStyle/>
                <a:p>
                  <a:pPr algn="ctr"/>
                  <a:r>
                    <a:rPr lang="en-US" sz="3500" b="1" dirty="0">
                      <a:solidFill>
                        <a:schemeClr val="bg1"/>
                      </a:solidFill>
                    </a:rPr>
                    <a:t>BODY</a:t>
                  </a:r>
                </a:p>
              </p:txBody>
            </p:sp>
          </p:grpSp>
          <p:sp>
            <p:nvSpPr>
              <p:cNvPr id="26" name="TextBox 25">
                <a:extLst>
                  <a:ext uri="{FF2B5EF4-FFF2-40B4-BE49-F238E27FC236}">
                    <a16:creationId xmlns:a16="http://schemas.microsoft.com/office/drawing/2014/main" id="{42108796-7A26-4FDE-92BA-CF9939022909}"/>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chemeClr val="bg1"/>
                    </a:solidFill>
                  </a:rPr>
                  <a:t>BLINDED</a:t>
                </a:r>
              </a:p>
            </p:txBody>
          </p:sp>
          <p:sp>
            <p:nvSpPr>
              <p:cNvPr id="27" name="TextBox 26">
                <a:extLst>
                  <a:ext uri="{FF2B5EF4-FFF2-40B4-BE49-F238E27FC236}">
                    <a16:creationId xmlns:a16="http://schemas.microsoft.com/office/drawing/2014/main" id="{92187DF3-8FB7-4B7C-9C95-9415C8EFB309}"/>
                  </a:ext>
                </a:extLst>
              </p:cNvPr>
              <p:cNvSpPr txBox="1"/>
              <p:nvPr/>
            </p:nvSpPr>
            <p:spPr>
              <a:xfrm>
                <a:off x="5130504" y="1810980"/>
                <a:ext cx="2017823" cy="477054"/>
              </a:xfrm>
              <a:prstGeom prst="rect">
                <a:avLst/>
              </a:prstGeom>
              <a:noFill/>
            </p:spPr>
            <p:txBody>
              <a:bodyPr wrap="square" rtlCol="0">
                <a:spAutoFit/>
              </a:bodyPr>
              <a:lstStyle/>
              <a:p>
                <a:pPr algn="ctr"/>
                <a:r>
                  <a:rPr lang="en-US" sz="2500" b="1" dirty="0">
                    <a:solidFill>
                      <a:schemeClr val="bg1"/>
                    </a:solidFill>
                  </a:rPr>
                  <a:t>CONQUERED</a:t>
                </a:r>
              </a:p>
            </p:txBody>
          </p:sp>
          <p:sp>
            <p:nvSpPr>
              <p:cNvPr id="28" name="TextBox 27">
                <a:extLst>
                  <a:ext uri="{FF2B5EF4-FFF2-40B4-BE49-F238E27FC236}">
                    <a16:creationId xmlns:a16="http://schemas.microsoft.com/office/drawing/2014/main" id="{F745CCE2-CC28-4E61-A5FF-4BE0D7AC3AAB}"/>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chemeClr val="bg1"/>
                    </a:solidFill>
                  </a:rPr>
                  <a:t>ENSLAVED</a:t>
                </a:r>
              </a:p>
            </p:txBody>
          </p:sp>
        </p:grpSp>
        <p:sp>
          <p:nvSpPr>
            <p:cNvPr id="24" name="TextBox 23">
              <a:extLst>
                <a:ext uri="{FF2B5EF4-FFF2-40B4-BE49-F238E27FC236}">
                  <a16:creationId xmlns:a16="http://schemas.microsoft.com/office/drawing/2014/main" id="{50E7EE24-0E75-46F4-BE5C-7E5C073A549B}"/>
                </a:ext>
              </a:extLst>
            </p:cNvPr>
            <p:cNvSpPr txBox="1"/>
            <p:nvPr/>
          </p:nvSpPr>
          <p:spPr>
            <a:xfrm>
              <a:off x="4547588" y="3205258"/>
              <a:ext cx="3098623" cy="861774"/>
            </a:xfrm>
            <a:prstGeom prst="rect">
              <a:avLst/>
            </a:prstGeom>
            <a:noFill/>
          </p:spPr>
          <p:txBody>
            <a:bodyPr wrap="square" rtlCol="0">
              <a:spAutoFit/>
            </a:bodyPr>
            <a:lstStyle/>
            <a:p>
              <a:pPr algn="ctr"/>
              <a:r>
                <a:rPr lang="en-US" sz="2500" b="1" dirty="0">
                  <a:solidFill>
                    <a:schemeClr val="bg1"/>
                  </a:solidFill>
                </a:rPr>
                <a:t>Eternal</a:t>
              </a:r>
            </a:p>
            <a:p>
              <a:pPr algn="ctr"/>
              <a:r>
                <a:rPr lang="en-US" sz="2500" b="1" dirty="0">
                  <a:solidFill>
                    <a:schemeClr val="bg1"/>
                  </a:solidFill>
                </a:rPr>
                <a:t>Defeat</a:t>
              </a:r>
            </a:p>
          </p:txBody>
        </p:sp>
      </p:grpSp>
      <p:sp>
        <p:nvSpPr>
          <p:cNvPr id="20" name="TextBox 19">
            <a:extLst>
              <a:ext uri="{FF2B5EF4-FFF2-40B4-BE49-F238E27FC236}">
                <a16:creationId xmlns:a16="http://schemas.microsoft.com/office/drawing/2014/main" id="{3A113429-C3C6-43BE-8641-61432A47492F}"/>
              </a:ext>
            </a:extLst>
          </p:cNvPr>
          <p:cNvSpPr txBox="1"/>
          <p:nvPr/>
        </p:nvSpPr>
        <p:spPr>
          <a:xfrm>
            <a:off x="533909" y="5539707"/>
            <a:ext cx="3162335" cy="630942"/>
          </a:xfrm>
          <a:prstGeom prst="rect">
            <a:avLst/>
          </a:prstGeom>
          <a:solidFill>
            <a:srgbClr val="FFFF00"/>
          </a:solidFill>
          <a:ln w="76200">
            <a:solidFill>
              <a:schemeClr val="bg1"/>
            </a:solidFill>
          </a:ln>
        </p:spPr>
        <p:txBody>
          <a:bodyPr wrap="square" rtlCol="0">
            <a:spAutoFit/>
          </a:bodyPr>
          <a:lstStyle/>
          <a:p>
            <a:pPr algn="ctr"/>
            <a:r>
              <a:rPr lang="en-US" sz="3500" b="1" dirty="0"/>
              <a:t>World’s Ways</a:t>
            </a:r>
          </a:p>
        </p:txBody>
      </p:sp>
      <p:sp>
        <p:nvSpPr>
          <p:cNvPr id="19" name="TextBox 18">
            <a:extLst>
              <a:ext uri="{FF2B5EF4-FFF2-40B4-BE49-F238E27FC236}">
                <a16:creationId xmlns:a16="http://schemas.microsoft.com/office/drawing/2014/main" id="{6BC9B358-B7A9-46CF-8EEB-A434B1F7FB8E}"/>
              </a:ext>
            </a:extLst>
          </p:cNvPr>
          <p:cNvSpPr txBox="1"/>
          <p:nvPr/>
        </p:nvSpPr>
        <p:spPr>
          <a:xfrm>
            <a:off x="8323273" y="5539707"/>
            <a:ext cx="3098624" cy="630942"/>
          </a:xfrm>
          <a:prstGeom prst="rect">
            <a:avLst/>
          </a:prstGeom>
          <a:solidFill>
            <a:srgbClr val="FFFF00"/>
          </a:solidFill>
          <a:ln w="76200">
            <a:solidFill>
              <a:schemeClr val="bg1"/>
            </a:solidFill>
          </a:ln>
        </p:spPr>
        <p:txBody>
          <a:bodyPr wrap="square" rtlCol="0">
            <a:spAutoFit/>
          </a:bodyPr>
          <a:lstStyle/>
          <a:p>
            <a:pPr algn="ctr"/>
            <a:r>
              <a:rPr lang="en-US" sz="3500" b="1" dirty="0"/>
              <a:t>Sinful Nature</a:t>
            </a:r>
          </a:p>
        </p:txBody>
      </p:sp>
      <p:sp>
        <p:nvSpPr>
          <p:cNvPr id="21" name="TextBox 20">
            <a:extLst>
              <a:ext uri="{FF2B5EF4-FFF2-40B4-BE49-F238E27FC236}">
                <a16:creationId xmlns:a16="http://schemas.microsoft.com/office/drawing/2014/main" id="{A2D661F5-4D59-406F-8068-0C508EE8754D}"/>
              </a:ext>
            </a:extLst>
          </p:cNvPr>
          <p:cNvSpPr txBox="1"/>
          <p:nvPr/>
        </p:nvSpPr>
        <p:spPr>
          <a:xfrm>
            <a:off x="3874565" y="126383"/>
            <a:ext cx="4096881" cy="630942"/>
          </a:xfrm>
          <a:prstGeom prst="rect">
            <a:avLst/>
          </a:prstGeom>
          <a:solidFill>
            <a:srgbClr val="FFFF00"/>
          </a:solidFill>
          <a:ln w="76200">
            <a:solidFill>
              <a:schemeClr val="bg1"/>
            </a:solidFill>
          </a:ln>
        </p:spPr>
        <p:txBody>
          <a:bodyPr wrap="square" rtlCol="0">
            <a:spAutoFit/>
          </a:bodyPr>
          <a:lstStyle/>
          <a:p>
            <a:pPr algn="ctr"/>
            <a:r>
              <a:rPr lang="en-US" sz="3500" b="1" dirty="0"/>
              <a:t>Satanic Forces</a:t>
            </a:r>
          </a:p>
        </p:txBody>
      </p:sp>
    </p:spTree>
    <p:extLst>
      <p:ext uri="{BB962C8B-B14F-4D97-AF65-F5344CB8AC3E}">
        <p14:creationId xmlns:p14="http://schemas.microsoft.com/office/powerpoint/2010/main" val="9952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0" y="627530"/>
            <a:ext cx="10515600" cy="5495646"/>
          </a:xfrm>
        </p:spPr>
        <p:txBody>
          <a:bodyPr>
            <a:noAutofit/>
          </a:bodyPr>
          <a:lstStyle/>
          <a:p>
            <a:pPr marL="0" indent="0">
              <a:lnSpc>
                <a:spcPct val="100000"/>
              </a:lnSpc>
              <a:spcBef>
                <a:spcPts val="0"/>
              </a:spcBef>
              <a:buNone/>
            </a:pPr>
            <a:r>
              <a:rPr lang="en-US" sz="5000" dirty="0"/>
              <a:t>The Spirit of The Lord is upon Me . . .</a:t>
            </a:r>
          </a:p>
          <a:p>
            <a:pPr marL="0" indent="0">
              <a:lnSpc>
                <a:spcPct val="100000"/>
              </a:lnSpc>
              <a:spcBef>
                <a:spcPts val="0"/>
              </a:spcBef>
              <a:buNone/>
            </a:pPr>
            <a:r>
              <a:rPr lang="en-US" sz="5000" dirty="0"/>
              <a:t>He has sent Me to proclaim</a:t>
            </a:r>
          </a:p>
          <a:p>
            <a:pPr marL="0" indent="0">
              <a:lnSpc>
                <a:spcPct val="100000"/>
              </a:lnSpc>
              <a:spcBef>
                <a:spcPts val="0"/>
              </a:spcBef>
              <a:buNone/>
            </a:pPr>
            <a:r>
              <a:rPr lang="en-US" sz="5000" dirty="0"/>
              <a:t>freedom for the prisoners </a:t>
            </a:r>
            <a:r>
              <a:rPr lang="en-US" sz="5000" dirty="0">
                <a:solidFill>
                  <a:srgbClr val="FFFF00"/>
                </a:solidFill>
              </a:rPr>
              <a:t>(body) </a:t>
            </a:r>
            <a:r>
              <a:rPr lang="en-US" sz="5000" dirty="0"/>
              <a:t>recovery of sight for the blind </a:t>
            </a:r>
            <a:r>
              <a:rPr lang="en-US" sz="5000" dirty="0">
                <a:solidFill>
                  <a:srgbClr val="FFFF00"/>
                </a:solidFill>
              </a:rPr>
              <a:t>(soul)</a:t>
            </a:r>
          </a:p>
          <a:p>
            <a:pPr marL="0" indent="0">
              <a:lnSpc>
                <a:spcPct val="100000"/>
              </a:lnSpc>
              <a:spcBef>
                <a:spcPts val="0"/>
              </a:spcBef>
              <a:buNone/>
            </a:pPr>
            <a:r>
              <a:rPr lang="en-US" sz="5000" dirty="0"/>
              <a:t>to release the oppressed </a:t>
            </a:r>
            <a:r>
              <a:rPr lang="en-US" sz="5000" dirty="0">
                <a:solidFill>
                  <a:srgbClr val="FFFF00"/>
                </a:solidFill>
              </a:rPr>
              <a:t>(spirit).</a:t>
            </a:r>
          </a:p>
          <a:p>
            <a:endParaRPr lang="en-US" dirty="0"/>
          </a:p>
          <a:p>
            <a:endParaRPr lang="en-US" dirty="0"/>
          </a:p>
          <a:p>
            <a:pPr marL="0" indent="0">
              <a:buNone/>
            </a:pPr>
            <a:r>
              <a:rPr lang="en-US" dirty="0"/>
              <a:t>							         </a:t>
            </a:r>
            <a:r>
              <a:rPr lang="en-US" i="1" dirty="0"/>
              <a:t>- </a:t>
            </a:r>
            <a:r>
              <a:rPr lang="en-US" sz="4500" i="1" dirty="0"/>
              <a:t>Luke 4:18-19</a:t>
            </a:r>
          </a:p>
        </p:txBody>
      </p:sp>
    </p:spTree>
    <p:extLst>
      <p:ext uri="{BB962C8B-B14F-4D97-AF65-F5344CB8AC3E}">
        <p14:creationId xmlns:p14="http://schemas.microsoft.com/office/powerpoint/2010/main" val="152866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713678" y="959005"/>
            <a:ext cx="11039707" cy="5397190"/>
          </a:xfrm>
        </p:spPr>
        <p:txBody>
          <a:bodyPr>
            <a:noAutofit/>
          </a:bodyPr>
          <a:lstStyle/>
          <a:p>
            <a:pPr marL="0" indent="0">
              <a:spcAft>
                <a:spcPts val="1200"/>
              </a:spcAft>
              <a:buNone/>
            </a:pPr>
            <a:r>
              <a:rPr lang="en-US" sz="4700" b="1" dirty="0">
                <a:solidFill>
                  <a:srgbClr val="FFFF00"/>
                </a:solidFill>
              </a:rPr>
              <a:t>Matthew 16:13-20 </a:t>
            </a:r>
          </a:p>
          <a:p>
            <a:pPr marL="0" indent="0">
              <a:spcAft>
                <a:spcPts val="1200"/>
              </a:spcAft>
              <a:buNone/>
            </a:pPr>
            <a:r>
              <a:rPr lang="en-US" sz="4500" dirty="0"/>
              <a:t>1. In Caesarea Philippi (border of Israel)</a:t>
            </a:r>
          </a:p>
          <a:p>
            <a:pPr marL="0" indent="0">
              <a:spcAft>
                <a:spcPts val="1200"/>
              </a:spcAft>
              <a:buNone/>
            </a:pPr>
            <a:r>
              <a:rPr lang="en-US" sz="4500" dirty="0">
                <a:solidFill>
                  <a:srgbClr val="FFFF00"/>
                </a:solidFill>
              </a:rPr>
              <a:t>2. Preparing His disciples to carry on His work</a:t>
            </a:r>
          </a:p>
          <a:p>
            <a:pPr marL="0" indent="0">
              <a:spcAft>
                <a:spcPts val="1200"/>
              </a:spcAft>
              <a:buNone/>
            </a:pPr>
            <a:r>
              <a:rPr lang="en-US" sz="4500" dirty="0"/>
              <a:t>3. </a:t>
            </a:r>
            <a:endParaRPr lang="en-US" sz="4500" b="1" dirty="0"/>
          </a:p>
        </p:txBody>
      </p:sp>
    </p:spTree>
    <p:extLst>
      <p:ext uri="{BB962C8B-B14F-4D97-AF65-F5344CB8AC3E}">
        <p14:creationId xmlns:p14="http://schemas.microsoft.com/office/powerpoint/2010/main" val="695449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713678" y="959005"/>
            <a:ext cx="11039707" cy="5397190"/>
          </a:xfrm>
        </p:spPr>
        <p:txBody>
          <a:bodyPr>
            <a:noAutofit/>
          </a:bodyPr>
          <a:lstStyle/>
          <a:p>
            <a:pPr marL="0" indent="0">
              <a:spcAft>
                <a:spcPts val="1200"/>
              </a:spcAft>
              <a:buNone/>
            </a:pPr>
            <a:r>
              <a:rPr lang="en-US" sz="5000" b="1" dirty="0">
                <a:solidFill>
                  <a:srgbClr val="FFFF00"/>
                </a:solidFill>
              </a:rPr>
              <a:t>Matthew 16:13-20</a:t>
            </a:r>
          </a:p>
          <a:p>
            <a:pPr marL="0" indent="0">
              <a:spcAft>
                <a:spcPts val="1200"/>
              </a:spcAft>
              <a:buNone/>
            </a:pPr>
            <a:r>
              <a:rPr lang="en-US" sz="4500" dirty="0"/>
              <a:t>1. In Caesarea </a:t>
            </a:r>
            <a:r>
              <a:rPr lang="en-US" sz="4500" dirty="0" err="1"/>
              <a:t>Phillipi</a:t>
            </a:r>
            <a:r>
              <a:rPr lang="en-US" sz="4500" dirty="0"/>
              <a:t> (border of Israel)</a:t>
            </a:r>
          </a:p>
          <a:p>
            <a:pPr marL="0" indent="0">
              <a:spcAft>
                <a:spcPts val="1200"/>
              </a:spcAft>
              <a:buNone/>
            </a:pPr>
            <a:r>
              <a:rPr lang="en-US" sz="4500" dirty="0"/>
              <a:t>2. Preparing His disciples to carry on His work</a:t>
            </a:r>
          </a:p>
          <a:p>
            <a:pPr marL="0" indent="0">
              <a:spcAft>
                <a:spcPts val="1200"/>
              </a:spcAft>
              <a:buNone/>
            </a:pPr>
            <a:r>
              <a:rPr lang="en-US" sz="4500" dirty="0">
                <a:solidFill>
                  <a:srgbClr val="FFFF00"/>
                </a:solidFill>
              </a:rPr>
              <a:t>3. The regional “Capital of Sin &amp; Evil”</a:t>
            </a:r>
          </a:p>
          <a:p>
            <a:pPr marL="0" indent="0">
              <a:spcAft>
                <a:spcPts val="1200"/>
              </a:spcAft>
              <a:buNone/>
            </a:pPr>
            <a:endParaRPr lang="en-US" sz="5000" b="1" dirty="0"/>
          </a:p>
        </p:txBody>
      </p:sp>
    </p:spTree>
    <p:extLst>
      <p:ext uri="{BB962C8B-B14F-4D97-AF65-F5344CB8AC3E}">
        <p14:creationId xmlns:p14="http://schemas.microsoft.com/office/powerpoint/2010/main" val="62797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726688" y="939051"/>
            <a:ext cx="10221097" cy="4904187"/>
          </a:xfrm>
        </p:spPr>
        <p:txBody>
          <a:bodyPr>
            <a:noAutofit/>
          </a:bodyPr>
          <a:lstStyle/>
          <a:p>
            <a:pPr marL="0" indent="0">
              <a:spcAft>
                <a:spcPts val="1200"/>
              </a:spcAft>
              <a:buNone/>
            </a:pPr>
            <a:r>
              <a:rPr lang="en-US" sz="5000" b="1" dirty="0"/>
              <a:t>The Key To Intercession</a:t>
            </a:r>
          </a:p>
          <a:p>
            <a:pPr marL="0" indent="0">
              <a:spcAft>
                <a:spcPts val="1200"/>
              </a:spcAft>
              <a:buNone/>
            </a:pPr>
            <a:r>
              <a:rPr lang="en-US" sz="5000" dirty="0">
                <a:sym typeface="Wingdings" panose="05000000000000000000" pitchFamily="2" charset="2"/>
              </a:rPr>
              <a:t>• Knowing w</a:t>
            </a:r>
            <a:r>
              <a:rPr lang="en-US" sz="5000" dirty="0"/>
              <a:t>ho Jesus is</a:t>
            </a:r>
          </a:p>
          <a:p>
            <a:pPr marL="0" indent="0">
              <a:spcAft>
                <a:spcPts val="1200"/>
              </a:spcAft>
              <a:buNone/>
            </a:pPr>
            <a:r>
              <a:rPr lang="en-US" sz="5000" dirty="0">
                <a:sym typeface="Wingdings" panose="05000000000000000000" pitchFamily="2" charset="2"/>
              </a:rPr>
              <a:t>• Knowing w</a:t>
            </a:r>
            <a:r>
              <a:rPr lang="en-US" sz="5000" dirty="0"/>
              <a:t>hat Jesus does</a:t>
            </a:r>
          </a:p>
          <a:p>
            <a:pPr marL="0" indent="0">
              <a:spcAft>
                <a:spcPts val="1200"/>
              </a:spcAft>
              <a:buNone/>
            </a:pPr>
            <a:r>
              <a:rPr lang="en-US" sz="5000" dirty="0">
                <a:sym typeface="Wingdings" panose="05000000000000000000" pitchFamily="2" charset="2"/>
              </a:rPr>
              <a:t>• Knowing h</a:t>
            </a:r>
            <a:r>
              <a:rPr lang="en-US" sz="5000" dirty="0"/>
              <a:t>ow Jesus works</a:t>
            </a:r>
          </a:p>
          <a:p>
            <a:pPr marL="0" indent="0">
              <a:spcAft>
                <a:spcPts val="1200"/>
              </a:spcAft>
              <a:buNone/>
            </a:pPr>
            <a:endParaRPr lang="en-US" sz="5000" dirty="0"/>
          </a:p>
        </p:txBody>
      </p:sp>
    </p:spTree>
    <p:extLst>
      <p:ext uri="{BB962C8B-B14F-4D97-AF65-F5344CB8AC3E}">
        <p14:creationId xmlns:p14="http://schemas.microsoft.com/office/powerpoint/2010/main" val="313442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5311</TotalTime>
  <Words>1689</Words>
  <Application>Microsoft Office PowerPoint</Application>
  <PresentationFormat>Widescreen</PresentationFormat>
  <Paragraphs>242</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PowerPoint Presentation</vt:lpstr>
      <vt:lpstr>To persistently pray  and personally sacrifice  in the power of the Holy Spirit for someone else’s freedom  and blessing in Christ    </vt:lpstr>
      <vt:lpstr>PowerPoint Presentation</vt:lpstr>
      <vt:lpstr>PowerPoint Presentation</vt:lpstr>
      <vt:lpstr>PowerPoint Presentation</vt:lpstr>
      <vt:lpstr>PowerPoint Presentation</vt:lpstr>
      <vt:lpstr>PowerPoint Presentation</vt:lpstr>
      <vt:lpstr>PowerPoint Presentation</vt:lpstr>
      <vt:lpstr>[1] Knowing Who Jesus Is</vt:lpstr>
      <vt:lpstr>PowerPoint Presentation</vt:lpstr>
      <vt:lpstr>PowerPoint Presentation</vt:lpstr>
      <vt:lpstr>As The Christ, Jesus . . .</vt:lpstr>
      <vt:lpstr>PowerPoint Presentation</vt:lpstr>
      <vt:lpstr>When we intercede, we must</vt:lpstr>
      <vt:lpstr>[2] Knowing What Jesus Does</vt:lpstr>
      <vt:lpstr>As The Christ, Jesus . . .</vt:lpstr>
      <vt:lpstr>As intercessors we must . . . </vt:lpstr>
      <vt:lpstr>When we pray, we must</vt:lpstr>
      <vt:lpstr>[3] Knowing How Jesus Works</vt:lpstr>
      <vt:lpstr>As The Christ, Jesus . . .</vt:lpstr>
      <vt:lpstr>PowerPoint Presentation</vt:lpstr>
      <vt:lpstr>PowerPoint Presentation</vt:lpstr>
      <vt:lpstr>PowerPoint Presentation</vt:lpstr>
      <vt:lpstr>PowerPoint Presentation</vt:lpstr>
      <vt:lpstr>When we intercede, we must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Franco</dc:creator>
  <cp:lastModifiedBy>Shawn Franco</cp:lastModifiedBy>
  <cp:revision>244</cp:revision>
  <dcterms:created xsi:type="dcterms:W3CDTF">2019-12-30T14:33:52Z</dcterms:created>
  <dcterms:modified xsi:type="dcterms:W3CDTF">2020-01-25T16:14:57Z</dcterms:modified>
</cp:coreProperties>
</file>