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99" r:id="rId2"/>
    <p:sldId id="260" r:id="rId3"/>
    <p:sldId id="371" r:id="rId4"/>
    <p:sldId id="365" r:id="rId5"/>
    <p:sldId id="375" r:id="rId6"/>
    <p:sldId id="376" r:id="rId7"/>
    <p:sldId id="382" r:id="rId8"/>
    <p:sldId id="383" r:id="rId9"/>
    <p:sldId id="346" r:id="rId10"/>
    <p:sldId id="328" r:id="rId11"/>
    <p:sldId id="372" r:id="rId12"/>
    <p:sldId id="374" r:id="rId13"/>
    <p:sldId id="367" r:id="rId14"/>
    <p:sldId id="368" r:id="rId15"/>
    <p:sldId id="354" r:id="rId16"/>
    <p:sldId id="364" r:id="rId17"/>
    <p:sldId id="355" r:id="rId18"/>
    <p:sldId id="353" r:id="rId19"/>
    <p:sldId id="330" r:id="rId20"/>
    <p:sldId id="384" r:id="rId21"/>
    <p:sldId id="370" r:id="rId22"/>
    <p:sldId id="356" r:id="rId23"/>
    <p:sldId id="345" r:id="rId24"/>
    <p:sldId id="377" r:id="rId25"/>
    <p:sldId id="378" r:id="rId26"/>
    <p:sldId id="380" r:id="rId27"/>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49"/>
    <p:restoredTop sz="75806" autoAdjust="0"/>
  </p:normalViewPr>
  <p:slideViewPr>
    <p:cSldViewPr snapToGrid="0" snapToObjects="1">
      <p:cViewPr varScale="1">
        <p:scale>
          <a:sx n="51" d="100"/>
          <a:sy n="51" d="100"/>
        </p:scale>
        <p:origin x="8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830C88AD-EE5F-C649-8387-979C8CDB5885}" type="datetimeFigureOut">
              <a:rPr lang="en-US" smtClean="0"/>
              <a:t>7/13/2019</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93AD94B1-22CB-EE49-9A13-1FD8B7A8234E}" type="slidenum">
              <a:rPr lang="en-US" smtClean="0"/>
              <a:t>‹#›</a:t>
            </a:fld>
            <a:endParaRPr lang="en-US"/>
          </a:p>
        </p:txBody>
      </p:sp>
    </p:spTree>
    <p:extLst>
      <p:ext uri="{BB962C8B-B14F-4D97-AF65-F5344CB8AC3E}">
        <p14:creationId xmlns:p14="http://schemas.microsoft.com/office/powerpoint/2010/main" val="132695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Series about learning to hear God’s voice</a:t>
            </a:r>
          </a:p>
          <a:p>
            <a:r>
              <a:rPr lang="en-US" dirty="0"/>
              <a:t>Using our prayer journals to focus on hearing god’s voice</a:t>
            </a:r>
          </a:p>
          <a:p>
            <a:r>
              <a:rPr lang="en-US" dirty="0"/>
              <a:t>Today – talk about the one area we have a hard time hearing from God about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1</a:t>
            </a:fld>
            <a:endParaRPr lang="en-US"/>
          </a:p>
        </p:txBody>
      </p:sp>
    </p:spTree>
    <p:extLst>
      <p:ext uri="{BB962C8B-B14F-4D97-AF65-F5344CB8AC3E}">
        <p14:creationId xmlns:p14="http://schemas.microsoft.com/office/powerpoint/2010/main" val="109208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sz="1200" b="1" kern="1200" dirty="0">
                <a:solidFill>
                  <a:schemeClr val="tx1"/>
                </a:solidFill>
                <a:effectLst/>
                <a:latin typeface="+mn-lt"/>
                <a:ea typeface="+mn-ea"/>
                <a:cs typeface="+mn-cs"/>
              </a:rPr>
              <a:t>Give up to go up</a:t>
            </a:r>
          </a:p>
          <a:p>
            <a:pPr defTabSz="929305">
              <a:defRPr/>
            </a:pPr>
            <a:r>
              <a:rPr lang="en-US" sz="1200" b="1" kern="1200" dirty="0">
                <a:solidFill>
                  <a:schemeClr val="tx1"/>
                </a:solidFill>
                <a:effectLst/>
                <a:latin typeface="+mn-lt"/>
                <a:ea typeface="+mn-ea"/>
                <a:cs typeface="+mn-cs"/>
              </a:rPr>
              <a:t>Giving up your life is exactly what Jesus is asking for</a:t>
            </a:r>
          </a:p>
          <a:p>
            <a:pPr defTabSz="929305">
              <a:defRPr/>
            </a:pPr>
            <a:r>
              <a:rPr lang="en-US" sz="1200" b="1" kern="1200" dirty="0">
                <a:solidFill>
                  <a:schemeClr val="tx1"/>
                </a:solidFill>
                <a:effectLst/>
                <a:latin typeface="+mn-lt"/>
                <a:ea typeface="+mn-ea"/>
                <a:cs typeface="+mn-cs"/>
              </a:rPr>
              <a:t>He gave up His</a:t>
            </a:r>
          </a:p>
          <a:p>
            <a:pPr defTabSz="929305">
              <a:defRPr/>
            </a:pPr>
            <a:endParaRPr lang="en-US" sz="1200" b="1" kern="1200" dirty="0">
              <a:solidFill>
                <a:schemeClr val="tx1"/>
              </a:solidFill>
              <a:effectLst/>
              <a:latin typeface="+mn-lt"/>
              <a:ea typeface="+mn-ea"/>
              <a:cs typeface="+mn-cs"/>
            </a:endParaRPr>
          </a:p>
          <a:p>
            <a:pPr defTabSz="929305">
              <a:defRPr/>
            </a:pPr>
            <a:r>
              <a:rPr lang="en-US" sz="1200" b="1" kern="1200" dirty="0">
                <a:solidFill>
                  <a:schemeClr val="tx1"/>
                </a:solidFill>
                <a:effectLst/>
                <a:latin typeface="+mn-lt"/>
                <a:ea typeface="+mn-ea"/>
                <a:cs typeface="+mn-cs"/>
              </a:rPr>
              <a:t>The tough thing about change – is it takes faith</a:t>
            </a:r>
          </a:p>
          <a:p>
            <a:pPr defTabSz="929305">
              <a:defRPr/>
            </a:pPr>
            <a:endParaRPr lang="en-US" sz="1200" b="1" kern="1200" dirty="0">
              <a:solidFill>
                <a:schemeClr val="tx1"/>
              </a:solidFill>
              <a:effectLst/>
              <a:latin typeface="+mn-lt"/>
              <a:ea typeface="+mn-ea"/>
              <a:cs typeface="+mn-cs"/>
            </a:endParaRPr>
          </a:p>
          <a:p>
            <a:pPr defTabSz="929305">
              <a:defRPr/>
            </a:pPr>
            <a:r>
              <a:rPr lang="en-US" sz="1200" b="1" kern="1200" dirty="0">
                <a:solidFill>
                  <a:schemeClr val="tx1"/>
                </a:solidFill>
                <a:effectLst/>
                <a:latin typeface="+mn-lt"/>
                <a:ea typeface="+mn-ea"/>
                <a:cs typeface="+mn-cs"/>
              </a:rPr>
              <a:t>Its hard to give up what you have</a:t>
            </a:r>
          </a:p>
          <a:p>
            <a:pPr defTabSz="929305">
              <a:defRPr/>
            </a:pPr>
            <a:r>
              <a:rPr lang="en-US" sz="1200" b="1" kern="1200" dirty="0">
                <a:solidFill>
                  <a:schemeClr val="tx1"/>
                </a:solidFill>
                <a:effectLst/>
                <a:latin typeface="+mn-lt"/>
                <a:ea typeface="+mn-ea"/>
                <a:cs typeface="+mn-cs"/>
              </a:rPr>
              <a:t>To believe for something that you can’t see</a:t>
            </a: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11</a:t>
            </a:fld>
            <a:endParaRPr lang="en-US"/>
          </a:p>
        </p:txBody>
      </p:sp>
    </p:spTree>
    <p:extLst>
      <p:ext uri="{BB962C8B-B14F-4D97-AF65-F5344CB8AC3E}">
        <p14:creationId xmlns:p14="http://schemas.microsoft.com/office/powerpoint/2010/main" val="2763356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b="1" dirty="0"/>
              <a:t>Reasons we fight ending the season we are in</a:t>
            </a:r>
          </a:p>
          <a:p>
            <a:pPr marL="171450" indent="-171450" defTabSz="929305">
              <a:buFontTx/>
              <a:buChar char="-"/>
              <a:defRPr/>
            </a:pPr>
            <a:r>
              <a:rPr lang="en-US" b="1" dirty="0"/>
              <a:t>Good (talk about this later)</a:t>
            </a:r>
          </a:p>
          <a:p>
            <a:pPr marL="171450" indent="-171450" defTabSz="929305">
              <a:buFontTx/>
              <a:buChar char="-"/>
              <a:defRPr/>
            </a:pPr>
            <a:r>
              <a:rPr lang="en-US" b="1" dirty="0"/>
              <a:t>Comfortable or control</a:t>
            </a:r>
          </a:p>
          <a:p>
            <a:pPr marL="171450" indent="-171450" defTabSz="929305">
              <a:buFontTx/>
              <a:buChar char="-"/>
              <a:defRPr/>
            </a:pPr>
            <a:r>
              <a:rPr lang="en-US" b="1" dirty="0"/>
              <a:t>Real healing makes things worse before they get better</a:t>
            </a:r>
          </a:p>
          <a:p>
            <a:pPr marL="171450" indent="-171450" defTabSz="929305">
              <a:buFontTx/>
              <a:buChar char="-"/>
              <a:defRPr/>
            </a:pPr>
            <a:endParaRPr lang="en-US" b="1" dirty="0"/>
          </a:p>
          <a:p>
            <a:pPr marL="0" indent="0" defTabSz="929305">
              <a:buFontTx/>
              <a:buNone/>
              <a:defRPr/>
            </a:pPr>
            <a:r>
              <a:rPr lang="en-US" b="1" dirty="0"/>
              <a:t>New beginnings are often hard and don’t look as “Nice”</a:t>
            </a:r>
          </a:p>
          <a:p>
            <a:pPr marL="0" indent="0" defTabSz="929305">
              <a:buFontTx/>
              <a:buNone/>
              <a:defRPr/>
            </a:pPr>
            <a:r>
              <a:rPr lang="en-US" b="1" dirty="0"/>
              <a:t>Ethiopia trip cancelled – go serve my brother</a:t>
            </a:r>
          </a:p>
          <a:p>
            <a:pPr marL="0" indent="0" defTabSz="929305">
              <a:buFontTx/>
              <a:buNone/>
              <a:defRPr/>
            </a:pPr>
            <a:r>
              <a:rPr lang="en-US" b="1" dirty="0"/>
              <a:t>Bought a fixer upper –big time / foreclosure and vandalized</a:t>
            </a:r>
          </a:p>
          <a:p>
            <a:pPr marL="0" indent="0" defTabSz="929305">
              <a:buFontTx/>
              <a:buNone/>
              <a:defRPr/>
            </a:pPr>
            <a:r>
              <a:rPr lang="en-US" b="1" dirty="0"/>
              <a:t>First day – wow / everything needs work and repair</a:t>
            </a:r>
          </a:p>
          <a:p>
            <a:pPr marL="0" indent="0" defTabSz="929305">
              <a:buFontTx/>
              <a:buNone/>
              <a:defRPr/>
            </a:pPr>
            <a:r>
              <a:rPr lang="en-US" b="1" dirty="0"/>
              <a:t>Could tell it was overwhelming – new beginning was hard and not nice</a:t>
            </a:r>
          </a:p>
          <a:p>
            <a:pPr marL="0" indent="0" defTabSz="929305">
              <a:buFontTx/>
              <a:buNone/>
              <a:defRPr/>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12</a:t>
            </a:fld>
            <a:endParaRPr lang="en-US"/>
          </a:p>
        </p:txBody>
      </p:sp>
    </p:spTree>
    <p:extLst>
      <p:ext uri="{BB962C8B-B14F-4D97-AF65-F5344CB8AC3E}">
        <p14:creationId xmlns:p14="http://schemas.microsoft.com/office/powerpoint/2010/main" val="44867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Tx/>
              <a:buNone/>
              <a:defRPr/>
            </a:pPr>
            <a:r>
              <a:rPr lang="en-US" b="1" dirty="0"/>
              <a:t>Devotion second day – this is our lives – Jesus comes</a:t>
            </a:r>
          </a:p>
          <a:p>
            <a:pPr marL="0" indent="0" defTabSz="929305">
              <a:buFontTx/>
              <a:buNone/>
              <a:defRPr/>
            </a:pPr>
            <a:r>
              <a:rPr lang="en-US" b="1" dirty="0"/>
              <a:t>Instead of looking at what needs to look better</a:t>
            </a:r>
          </a:p>
          <a:p>
            <a:pPr marL="0" indent="0" defTabSz="929305">
              <a:buFontTx/>
              <a:buNone/>
              <a:defRPr/>
            </a:pPr>
            <a:r>
              <a:rPr lang="en-US" b="1" dirty="0"/>
              <a:t>Fixed our eyes on God’s promises</a:t>
            </a:r>
          </a:p>
          <a:p>
            <a:pPr marL="0" indent="0" defTabSz="929305">
              <a:buFontTx/>
              <a:buNone/>
              <a:defRPr/>
            </a:pPr>
            <a:endParaRPr lang="en-US" b="1" dirty="0"/>
          </a:p>
          <a:p>
            <a:pPr marL="0" indent="0" defTabSz="929305">
              <a:buFontTx/>
              <a:buNone/>
              <a:defRPr/>
            </a:pPr>
            <a:endParaRPr lang="en-US" b="1" dirty="0"/>
          </a:p>
          <a:p>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13</a:t>
            </a:fld>
            <a:endParaRPr lang="en-US"/>
          </a:p>
        </p:txBody>
      </p:sp>
    </p:spTree>
    <p:extLst>
      <p:ext uri="{BB962C8B-B14F-4D97-AF65-F5344CB8AC3E}">
        <p14:creationId xmlns:p14="http://schemas.microsoft.com/office/powerpoint/2010/main" val="84815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need to see </a:t>
            </a:r>
          </a:p>
        </p:txBody>
      </p:sp>
      <p:sp>
        <p:nvSpPr>
          <p:cNvPr id="4" name="Slide Number Placeholder 3"/>
          <p:cNvSpPr>
            <a:spLocks noGrp="1"/>
          </p:cNvSpPr>
          <p:nvPr>
            <p:ph type="sldNum" sz="quarter" idx="5"/>
          </p:nvPr>
        </p:nvSpPr>
        <p:spPr/>
        <p:txBody>
          <a:bodyPr/>
          <a:lstStyle/>
          <a:p>
            <a:fld id="{93AD94B1-22CB-EE49-9A13-1FD8B7A8234E}" type="slidenum">
              <a:rPr lang="en-US" smtClean="0"/>
              <a:t>14</a:t>
            </a:fld>
            <a:endParaRPr lang="en-US"/>
          </a:p>
        </p:txBody>
      </p:sp>
    </p:spTree>
    <p:extLst>
      <p:ext uri="{BB962C8B-B14F-4D97-AF65-F5344CB8AC3E}">
        <p14:creationId xmlns:p14="http://schemas.microsoft.com/office/powerpoint/2010/main" val="214187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b="1" dirty="0"/>
              <a:t>There are good reasons to end and let new things begin</a:t>
            </a:r>
          </a:p>
          <a:p>
            <a:pPr defTabSz="929305">
              <a:defRPr/>
            </a:pPr>
            <a:r>
              <a:rPr lang="en-US" b="1" dirty="0"/>
              <a:t>The power of ending things to get unstuck</a:t>
            </a:r>
          </a:p>
        </p:txBody>
      </p:sp>
      <p:sp>
        <p:nvSpPr>
          <p:cNvPr id="4" name="Slide Number Placeholder 3"/>
          <p:cNvSpPr>
            <a:spLocks noGrp="1"/>
          </p:cNvSpPr>
          <p:nvPr>
            <p:ph type="sldNum" sz="quarter" idx="5"/>
          </p:nvPr>
        </p:nvSpPr>
        <p:spPr/>
        <p:txBody>
          <a:bodyPr/>
          <a:lstStyle/>
          <a:p>
            <a:fld id="{93AD94B1-22CB-EE49-9A13-1FD8B7A8234E}" type="slidenum">
              <a:rPr lang="en-US" smtClean="0"/>
              <a:t>15</a:t>
            </a:fld>
            <a:endParaRPr lang="en-US"/>
          </a:p>
        </p:txBody>
      </p:sp>
    </p:spTree>
    <p:extLst>
      <p:ext uri="{BB962C8B-B14F-4D97-AF65-F5344CB8AC3E}">
        <p14:creationId xmlns:p14="http://schemas.microsoft.com/office/powerpoint/2010/main" val="330260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17</a:t>
            </a:fld>
            <a:endParaRPr lang="en-US"/>
          </a:p>
        </p:txBody>
      </p:sp>
    </p:spTree>
    <p:extLst>
      <p:ext uri="{BB962C8B-B14F-4D97-AF65-F5344CB8AC3E}">
        <p14:creationId xmlns:p14="http://schemas.microsoft.com/office/powerpoint/2010/main" val="4004576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This world needs to see that God is different</a:t>
            </a:r>
          </a:p>
          <a:p>
            <a:pPr defTabSz="929305">
              <a:defRPr/>
            </a:pPr>
            <a:r>
              <a:rPr lang="en-US" dirty="0"/>
              <a:t>This man had an expectation – God did something different. Something better.</a:t>
            </a:r>
          </a:p>
          <a:p>
            <a:pPr defTabSz="929305">
              <a:defRPr/>
            </a:pPr>
            <a:endParaRPr lang="en-US" dirty="0"/>
          </a:p>
          <a:p>
            <a:pPr defTabSz="929305">
              <a:defRPr/>
            </a:pPr>
            <a:r>
              <a:rPr lang="en-US" dirty="0"/>
              <a:t>This world wants God to make its sick broken life better</a:t>
            </a:r>
          </a:p>
          <a:p>
            <a:pPr defTabSz="929305">
              <a:defRPr/>
            </a:pPr>
            <a:r>
              <a:rPr lang="en-US" dirty="0"/>
              <a:t>God wants to give a different life – eternal life</a:t>
            </a:r>
          </a:p>
          <a:p>
            <a:pPr defTabSz="929305">
              <a:defRPr/>
            </a:pPr>
            <a:endParaRPr lang="en-US" dirty="0"/>
          </a:p>
          <a:p>
            <a:pPr defTabSz="929305">
              <a:defRPr/>
            </a:pPr>
            <a:r>
              <a:rPr lang="en-US" dirty="0"/>
              <a:t>In that moment – God turned Peter’s answer into a sign and wonder</a:t>
            </a:r>
          </a:p>
          <a:p>
            <a:pPr defTabSz="929305">
              <a:defRPr/>
            </a:pPr>
            <a:r>
              <a:rPr lang="en-US" dirty="0"/>
              <a:t>Something that made people wonder</a:t>
            </a:r>
          </a:p>
          <a:p>
            <a:pPr defTabSz="929305">
              <a:defRPr/>
            </a:pPr>
            <a:endParaRPr lang="en-US" dirty="0"/>
          </a:p>
          <a:p>
            <a:pPr defTabSz="929305">
              <a:defRPr/>
            </a:pPr>
            <a:r>
              <a:rPr lang="en-US" dirty="0"/>
              <a:t>Your life should make people wonder</a:t>
            </a:r>
          </a:p>
        </p:txBody>
      </p:sp>
      <p:sp>
        <p:nvSpPr>
          <p:cNvPr id="4" name="Slide Number Placeholder 3"/>
          <p:cNvSpPr>
            <a:spLocks noGrp="1"/>
          </p:cNvSpPr>
          <p:nvPr>
            <p:ph type="sldNum" sz="quarter" idx="5"/>
          </p:nvPr>
        </p:nvSpPr>
        <p:spPr/>
        <p:txBody>
          <a:bodyPr/>
          <a:lstStyle/>
          <a:p>
            <a:fld id="{93AD94B1-22CB-EE49-9A13-1FD8B7A8234E}" type="slidenum">
              <a:rPr lang="en-US" smtClean="0"/>
              <a:t>18</a:t>
            </a:fld>
            <a:endParaRPr lang="en-US"/>
          </a:p>
        </p:txBody>
      </p:sp>
    </p:spTree>
    <p:extLst>
      <p:ext uri="{BB962C8B-B14F-4D97-AF65-F5344CB8AC3E}">
        <p14:creationId xmlns:p14="http://schemas.microsoft.com/office/powerpoint/2010/main" val="1577451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19</a:t>
            </a:fld>
            <a:endParaRPr lang="en-US"/>
          </a:p>
        </p:txBody>
      </p:sp>
    </p:spTree>
    <p:extLst>
      <p:ext uri="{BB962C8B-B14F-4D97-AF65-F5344CB8AC3E}">
        <p14:creationId xmlns:p14="http://schemas.microsoft.com/office/powerpoint/2010/main" val="14396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20</a:t>
            </a:fld>
            <a:endParaRPr lang="en-US"/>
          </a:p>
        </p:txBody>
      </p:sp>
    </p:spTree>
    <p:extLst>
      <p:ext uri="{BB962C8B-B14F-4D97-AF65-F5344CB8AC3E}">
        <p14:creationId xmlns:p14="http://schemas.microsoft.com/office/powerpoint/2010/main" val="2728465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15:5</a:t>
            </a:r>
          </a:p>
          <a:p>
            <a:pPr defTabSz="929305">
              <a:defRPr/>
            </a:pPr>
            <a:r>
              <a:rPr lang="en-US" dirty="0"/>
              <a:t>. . . Chop it!</a:t>
            </a:r>
          </a:p>
          <a:p>
            <a:pPr defTabSz="929305">
              <a:defRPr/>
            </a:pPr>
            <a:endParaRPr lang="en-US" dirty="0"/>
          </a:p>
          <a:p>
            <a:pPr defTabSz="929305">
              <a:defRPr/>
            </a:pPr>
            <a:r>
              <a:rPr lang="en-US" dirty="0"/>
              <a:t>Somebody	Environment	Attitude	</a:t>
            </a:r>
          </a:p>
          <a:p>
            <a:pPr defTabSz="929305">
              <a:defRPr/>
            </a:pPr>
            <a:r>
              <a:rPr lang="en-US" dirty="0"/>
              <a:t>Schedule	Objective	Nice</a:t>
            </a:r>
          </a:p>
        </p:txBody>
      </p:sp>
      <p:sp>
        <p:nvSpPr>
          <p:cNvPr id="4" name="Slide Number Placeholder 3"/>
          <p:cNvSpPr>
            <a:spLocks noGrp="1"/>
          </p:cNvSpPr>
          <p:nvPr>
            <p:ph type="sldNum" sz="quarter" idx="5"/>
          </p:nvPr>
        </p:nvSpPr>
        <p:spPr/>
        <p:txBody>
          <a:bodyPr/>
          <a:lstStyle/>
          <a:p>
            <a:fld id="{93AD94B1-22CB-EE49-9A13-1FD8B7A8234E}" type="slidenum">
              <a:rPr lang="en-US" smtClean="0"/>
              <a:t>21</a:t>
            </a:fld>
            <a:endParaRPr lang="en-US"/>
          </a:p>
        </p:txBody>
      </p:sp>
    </p:spTree>
    <p:extLst>
      <p:ext uri="{BB962C8B-B14F-4D97-AF65-F5344CB8AC3E}">
        <p14:creationId xmlns:p14="http://schemas.microsoft.com/office/powerpoint/2010/main" val="330754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resist God’s voice when it comes to having to change</a:t>
            </a:r>
          </a:p>
          <a:p>
            <a:r>
              <a:rPr lang="en-US" dirty="0"/>
              <a:t>It’s not that we don’t want our life to be better or blessed</a:t>
            </a:r>
          </a:p>
          <a:p>
            <a:r>
              <a:rPr lang="en-US" dirty="0"/>
              <a:t>We just want God to make it better without changing</a:t>
            </a:r>
          </a:p>
          <a:p>
            <a:endParaRPr lang="en-US" dirty="0"/>
          </a:p>
          <a:p>
            <a:pPr defTabSz="929305">
              <a:defRPr/>
            </a:pPr>
            <a:r>
              <a:rPr lang="en-US" dirty="0"/>
              <a:t>Jesus is helping the disciples to make a change</a:t>
            </a:r>
          </a:p>
          <a:p>
            <a:pPr defTabSz="929305">
              <a:defRPr/>
            </a:pPr>
            <a:r>
              <a:rPr lang="en-US" dirty="0"/>
              <a:t>For one season to end and another to begin – let’s read</a:t>
            </a:r>
          </a:p>
        </p:txBody>
      </p:sp>
      <p:sp>
        <p:nvSpPr>
          <p:cNvPr id="4" name="Slide Number Placeholder 3"/>
          <p:cNvSpPr>
            <a:spLocks noGrp="1"/>
          </p:cNvSpPr>
          <p:nvPr>
            <p:ph type="sldNum" sz="quarter" idx="5"/>
          </p:nvPr>
        </p:nvSpPr>
        <p:spPr/>
        <p:txBody>
          <a:bodyPr/>
          <a:lstStyle/>
          <a:p>
            <a:fld id="{93AD94B1-22CB-EE49-9A13-1FD8B7A8234E}" type="slidenum">
              <a:rPr lang="en-US" smtClean="0"/>
              <a:t>2</a:t>
            </a:fld>
            <a:endParaRPr lang="en-US"/>
          </a:p>
        </p:txBody>
      </p:sp>
    </p:spTree>
    <p:extLst>
      <p:ext uri="{BB962C8B-B14F-4D97-AF65-F5344CB8AC3E}">
        <p14:creationId xmlns:p14="http://schemas.microsoft.com/office/powerpoint/2010/main" val="468562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b="1" dirty="0"/>
              <a:t>Our faith is all about endings leading to beginnings</a:t>
            </a:r>
          </a:p>
          <a:p>
            <a:pPr defTabSz="929305">
              <a:defRPr/>
            </a:pPr>
            <a:r>
              <a:rPr lang="en-US" b="1" dirty="0"/>
              <a:t>The same God that does this . . .  Calls us to believe in changes</a:t>
            </a:r>
          </a:p>
        </p:txBody>
      </p:sp>
      <p:sp>
        <p:nvSpPr>
          <p:cNvPr id="4" name="Slide Number Placeholder 3"/>
          <p:cNvSpPr>
            <a:spLocks noGrp="1"/>
          </p:cNvSpPr>
          <p:nvPr>
            <p:ph type="sldNum" sz="quarter" idx="5"/>
          </p:nvPr>
        </p:nvSpPr>
        <p:spPr/>
        <p:txBody>
          <a:bodyPr/>
          <a:lstStyle/>
          <a:p>
            <a:fld id="{93AD94B1-22CB-EE49-9A13-1FD8B7A8234E}" type="slidenum">
              <a:rPr lang="en-US" smtClean="0"/>
              <a:t>22</a:t>
            </a:fld>
            <a:endParaRPr lang="en-US"/>
          </a:p>
        </p:txBody>
      </p:sp>
    </p:spTree>
    <p:extLst>
      <p:ext uri="{BB962C8B-B14F-4D97-AF65-F5344CB8AC3E}">
        <p14:creationId xmlns:p14="http://schemas.microsoft.com/office/powerpoint/2010/main" val="4142236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23</a:t>
            </a:fld>
            <a:endParaRPr lang="en-US"/>
          </a:p>
        </p:txBody>
      </p:sp>
    </p:spTree>
    <p:extLst>
      <p:ext uri="{BB962C8B-B14F-4D97-AF65-F5344CB8AC3E}">
        <p14:creationId xmlns:p14="http://schemas.microsoft.com/office/powerpoint/2010/main" val="3352570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let fears end, isolation, unforgiveness, addictions</a:t>
            </a:r>
          </a:p>
          <a:p>
            <a:r>
              <a:rPr lang="en-US" dirty="0"/>
              <a:t>Do it by faith that God will make something beautiful</a:t>
            </a:r>
          </a:p>
          <a:p>
            <a:endParaRPr lang="en-US" dirty="0"/>
          </a:p>
          <a:p>
            <a:r>
              <a:rPr lang="en-US" dirty="0"/>
              <a:t>On the night Jesus was betrayed – he called them to communion</a:t>
            </a:r>
          </a:p>
          <a:p>
            <a:endParaRPr lang="en-US" dirty="0"/>
          </a:p>
          <a:p>
            <a:r>
              <a:rPr lang="en-US" dirty="0"/>
              <a:t>He knew growth meant change. Change meant loss</a:t>
            </a:r>
          </a:p>
          <a:p>
            <a:r>
              <a:rPr lang="en-US" dirty="0"/>
              <a:t>He wanted to assure them of his love and his power</a:t>
            </a:r>
          </a:p>
          <a:p>
            <a:r>
              <a:rPr lang="en-US" dirty="0"/>
              <a:t>Rem</a:t>
            </a:r>
          </a:p>
        </p:txBody>
      </p:sp>
      <p:sp>
        <p:nvSpPr>
          <p:cNvPr id="4" name="Slide Number Placeholder 3"/>
          <p:cNvSpPr>
            <a:spLocks noGrp="1"/>
          </p:cNvSpPr>
          <p:nvPr>
            <p:ph type="sldNum" sz="quarter" idx="5"/>
          </p:nvPr>
        </p:nvSpPr>
        <p:spPr/>
        <p:txBody>
          <a:bodyPr/>
          <a:lstStyle/>
          <a:p>
            <a:fld id="{93AD94B1-22CB-EE49-9A13-1FD8B7A8234E}" type="slidenum">
              <a:rPr lang="en-US" smtClean="0"/>
              <a:t>24</a:t>
            </a:fld>
            <a:endParaRPr lang="en-US"/>
          </a:p>
        </p:txBody>
      </p:sp>
    </p:spTree>
    <p:extLst>
      <p:ext uri="{BB962C8B-B14F-4D97-AF65-F5344CB8AC3E}">
        <p14:creationId xmlns:p14="http://schemas.microsoft.com/office/powerpoint/2010/main" val="3148189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25</a:t>
            </a:fld>
            <a:endParaRPr lang="en-US"/>
          </a:p>
        </p:txBody>
      </p:sp>
    </p:spTree>
    <p:extLst>
      <p:ext uri="{BB962C8B-B14F-4D97-AF65-F5344CB8AC3E}">
        <p14:creationId xmlns:p14="http://schemas.microsoft.com/office/powerpoint/2010/main" val="3442674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26</a:t>
            </a:fld>
            <a:endParaRPr lang="en-US"/>
          </a:p>
        </p:txBody>
      </p:sp>
    </p:spTree>
    <p:extLst>
      <p:ext uri="{BB962C8B-B14F-4D97-AF65-F5344CB8AC3E}">
        <p14:creationId xmlns:p14="http://schemas.microsoft.com/office/powerpoint/2010/main" val="55100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What God wants to change is deeper and different than what we think needs to change</a:t>
            </a:r>
          </a:p>
          <a:p>
            <a:pPr defTabSz="929305">
              <a:defRPr/>
            </a:pPr>
            <a:endParaRPr lang="en-US" dirty="0"/>
          </a:p>
          <a:p>
            <a:pPr defTabSz="929305">
              <a:defRPr/>
            </a:pPr>
            <a:r>
              <a:rPr lang="en-US" dirty="0"/>
              <a:t>For best things to come – good things have to end</a:t>
            </a:r>
          </a:p>
          <a:p>
            <a:pPr defTabSz="929305">
              <a:defRPr/>
            </a:pPr>
            <a:r>
              <a:rPr lang="en-US" dirty="0"/>
              <a:t>You have to be willing to let Jesus lead you to necessary endings</a:t>
            </a:r>
          </a:p>
          <a:p>
            <a:pPr defTabSz="929305">
              <a:defRPr/>
            </a:pPr>
            <a:endParaRPr lang="en-US" dirty="0"/>
          </a:p>
          <a:p>
            <a:pPr defTabSz="929305">
              <a:defRPr/>
            </a:pPr>
            <a:r>
              <a:rPr lang="en-US" dirty="0"/>
              <a:t>In John 14-16 (lord’s supper, upper room)</a:t>
            </a:r>
          </a:p>
          <a:p>
            <a:pPr defTabSz="929305">
              <a:defRPr/>
            </a:pPr>
            <a:endParaRPr lang="en-US" dirty="0"/>
          </a:p>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3</a:t>
            </a:fld>
            <a:endParaRPr lang="en-US"/>
          </a:p>
        </p:txBody>
      </p:sp>
    </p:spTree>
    <p:extLst>
      <p:ext uri="{BB962C8B-B14F-4D97-AF65-F5344CB8AC3E}">
        <p14:creationId xmlns:p14="http://schemas.microsoft.com/office/powerpoint/2010/main" val="387344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4</a:t>
            </a:fld>
            <a:endParaRPr lang="en-US"/>
          </a:p>
        </p:txBody>
      </p:sp>
    </p:spTree>
    <p:extLst>
      <p:ext uri="{BB962C8B-B14F-4D97-AF65-F5344CB8AC3E}">
        <p14:creationId xmlns:p14="http://schemas.microsoft.com/office/powerpoint/2010/main" val="83155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Talks about how gardening and pruning work</a:t>
            </a:r>
          </a:p>
          <a:p>
            <a:r>
              <a:rPr lang="en-US" dirty="0"/>
              <a:t>Before</a:t>
            </a:r>
          </a:p>
          <a:p>
            <a:endParaRPr lang="en-US" dirty="0"/>
          </a:p>
          <a:p>
            <a:r>
              <a:rPr lang="en-US" dirty="0"/>
              <a:t>Never living in peace, prospering</a:t>
            </a:r>
          </a:p>
          <a:p>
            <a:r>
              <a:rPr lang="en-US" dirty="0"/>
              <a:t>Not that you can’t – its that you won’t</a:t>
            </a:r>
          </a:p>
        </p:txBody>
      </p:sp>
      <p:sp>
        <p:nvSpPr>
          <p:cNvPr id="4" name="Slide Number Placeholder 3"/>
          <p:cNvSpPr>
            <a:spLocks noGrp="1"/>
          </p:cNvSpPr>
          <p:nvPr>
            <p:ph type="sldNum" sz="quarter" idx="5"/>
          </p:nvPr>
        </p:nvSpPr>
        <p:spPr/>
        <p:txBody>
          <a:bodyPr/>
          <a:lstStyle/>
          <a:p>
            <a:fld id="{93AD94B1-22CB-EE49-9A13-1FD8B7A8234E}" type="slidenum">
              <a:rPr lang="en-US" smtClean="0"/>
              <a:t>6</a:t>
            </a:fld>
            <a:endParaRPr lang="en-US"/>
          </a:p>
        </p:txBody>
      </p:sp>
    </p:spTree>
    <p:extLst>
      <p:ext uri="{BB962C8B-B14F-4D97-AF65-F5344CB8AC3E}">
        <p14:creationId xmlns:p14="http://schemas.microsoft.com/office/powerpoint/2010/main" val="246083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7</a:t>
            </a:fld>
            <a:endParaRPr lang="en-US"/>
          </a:p>
        </p:txBody>
      </p:sp>
    </p:spTree>
    <p:extLst>
      <p:ext uri="{BB962C8B-B14F-4D97-AF65-F5344CB8AC3E}">
        <p14:creationId xmlns:p14="http://schemas.microsoft.com/office/powerpoint/2010/main" val="209584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dirty="0"/>
              <a:t>Somebody – feed my worst version of myself, feed lies and NO GROWTH MINDSET</a:t>
            </a:r>
          </a:p>
          <a:p>
            <a:pPr defTabSz="929305">
              <a:defRPr/>
            </a:pPr>
            <a:r>
              <a:rPr lang="en-US" dirty="0"/>
              <a:t>	- going a different direction – like Paul and Barnabas</a:t>
            </a:r>
          </a:p>
          <a:p>
            <a:pPr defTabSz="929305">
              <a:defRPr/>
            </a:pPr>
            <a:endParaRPr lang="en-US" dirty="0"/>
          </a:p>
          <a:p>
            <a:pPr defTabSz="929305">
              <a:defRPr/>
            </a:pPr>
            <a:r>
              <a:rPr lang="en-US" dirty="0"/>
              <a:t>Environment – travel sports needs to end</a:t>
            </a:r>
          </a:p>
          <a:p>
            <a:pPr defTabSz="929305">
              <a:defRPr/>
            </a:pPr>
            <a:r>
              <a:rPr lang="en-US" dirty="0"/>
              <a:t>	- watching fox news or </a:t>
            </a:r>
            <a:r>
              <a:rPr lang="en-US" dirty="0" err="1"/>
              <a:t>cnn</a:t>
            </a:r>
            <a:r>
              <a:rPr lang="en-US" dirty="0"/>
              <a:t> more than your bible</a:t>
            </a:r>
          </a:p>
          <a:p>
            <a:pPr defTabSz="929305">
              <a:defRPr/>
            </a:pPr>
            <a:r>
              <a:rPr lang="en-US" dirty="0"/>
              <a:t>	- politics or weekend parties</a:t>
            </a:r>
          </a:p>
          <a:p>
            <a:pPr defTabSz="929305">
              <a:defRPr/>
            </a:pPr>
            <a:r>
              <a:rPr lang="en-US" dirty="0"/>
              <a:t>	- kids in school – struggling –send them to help elementary</a:t>
            </a:r>
          </a:p>
          <a:p>
            <a:pPr defTabSz="929305">
              <a:defRPr/>
            </a:pPr>
            <a:r>
              <a:rPr lang="en-US" dirty="0"/>
              <a:t>	whatever you feed will lead – place not </a:t>
            </a:r>
            <a:r>
              <a:rPr lang="en-US" dirty="0" err="1"/>
              <a:t>jesus</a:t>
            </a:r>
            <a:r>
              <a:rPr lang="en-US" dirty="0"/>
              <a:t> centered</a:t>
            </a:r>
          </a:p>
          <a:p>
            <a:pPr defTabSz="929305">
              <a:defRPr/>
            </a:pPr>
            <a:endParaRPr lang="en-US" dirty="0"/>
          </a:p>
          <a:p>
            <a:pPr defTabSz="929305">
              <a:defRPr/>
            </a:pPr>
            <a:r>
              <a:rPr lang="en-US" dirty="0"/>
              <a:t>Attitude – towards someone</a:t>
            </a:r>
          </a:p>
          <a:p>
            <a:pPr marL="171450" indent="-171450" defTabSz="929305">
              <a:buFontTx/>
              <a:buChar char="-"/>
              <a:defRPr/>
            </a:pPr>
            <a:r>
              <a:rPr lang="en-US" dirty="0"/>
              <a:t>Unforgiveness &amp; Entitlement</a:t>
            </a:r>
          </a:p>
          <a:p>
            <a:pPr marL="171450" indent="-171450" defTabSz="929305">
              <a:buFontTx/>
              <a:buChar char="-"/>
              <a:defRPr/>
            </a:pPr>
            <a:r>
              <a:rPr lang="en-US" dirty="0"/>
              <a:t>Victim mentality</a:t>
            </a:r>
          </a:p>
          <a:p>
            <a:pPr marL="171450" indent="-171450" defTabSz="929305">
              <a:buFontTx/>
              <a:buChar char="-"/>
              <a:defRPr/>
            </a:pPr>
            <a:r>
              <a:rPr lang="en-US" b="1" dirty="0"/>
              <a:t>Servanthood – my brother and sisters – I have to go first</a:t>
            </a:r>
          </a:p>
          <a:p>
            <a:pPr marL="171450" indent="-171450" defTabSz="929305">
              <a:buFontTx/>
              <a:buChar char="-"/>
              <a:defRPr/>
            </a:pPr>
            <a:r>
              <a:rPr lang="en-US" dirty="0"/>
              <a:t>Preference on how things get done</a:t>
            </a:r>
          </a:p>
          <a:p>
            <a:pPr marL="171450" indent="-171450" defTabSz="929305">
              <a:buFontTx/>
              <a:buChar char="-"/>
              <a:defRPr/>
            </a:pPr>
            <a:endParaRPr lang="en-US" dirty="0"/>
          </a:p>
          <a:p>
            <a:pPr marL="0" indent="0" defTabSz="929305">
              <a:buFontTx/>
              <a:buNone/>
              <a:defRPr/>
            </a:pPr>
            <a:r>
              <a:rPr lang="en-US" dirty="0"/>
              <a:t>Schedule </a:t>
            </a:r>
          </a:p>
          <a:p>
            <a:pPr marL="0" indent="0" defTabSz="929305">
              <a:buFontTx/>
              <a:buNone/>
              <a:defRPr/>
            </a:pPr>
            <a:r>
              <a:rPr lang="en-US" b="1" dirty="0"/>
              <a:t>– summer no basketball, Kaleb home – explore Richmond</a:t>
            </a:r>
          </a:p>
          <a:p>
            <a:pPr marL="0" indent="0" defTabSz="929305">
              <a:buFontTx/>
              <a:buNone/>
              <a:defRPr/>
            </a:pPr>
            <a:endParaRPr lang="en-US" dirty="0"/>
          </a:p>
          <a:p>
            <a:pPr marL="0" indent="0" defTabSz="929305">
              <a:buFontTx/>
              <a:buNone/>
              <a:defRPr/>
            </a:pPr>
            <a:r>
              <a:rPr lang="en-US" dirty="0"/>
              <a:t>Objective </a:t>
            </a:r>
          </a:p>
          <a:p>
            <a:pPr marL="0" indent="0" defTabSz="929305">
              <a:buFontTx/>
              <a:buNone/>
              <a:defRPr/>
            </a:pPr>
            <a:r>
              <a:rPr lang="en-US" dirty="0"/>
              <a:t>– to make it like the good old days</a:t>
            </a:r>
          </a:p>
          <a:p>
            <a:pPr marL="0" indent="0" defTabSz="929305">
              <a:buFontTx/>
              <a:buNone/>
              <a:defRPr/>
            </a:pPr>
            <a:r>
              <a:rPr lang="en-US" dirty="0"/>
              <a:t>	</a:t>
            </a:r>
            <a:r>
              <a:rPr lang="en-US" b="1" dirty="0"/>
              <a:t>- to survive (when its time to believe for more)</a:t>
            </a:r>
          </a:p>
          <a:p>
            <a:pPr marL="0" indent="0" defTabSz="929305">
              <a:buFontTx/>
              <a:buNone/>
              <a:defRPr/>
            </a:pPr>
            <a:r>
              <a:rPr lang="en-US" dirty="0"/>
              <a:t>	- money – God first (feels like loss be gain)</a:t>
            </a:r>
          </a:p>
          <a:p>
            <a:pPr marL="0" indent="0" defTabSz="929305">
              <a:buFontTx/>
              <a:buNone/>
              <a:defRPr/>
            </a:pPr>
            <a:r>
              <a:rPr lang="en-US" dirty="0"/>
              <a:t>	- yard or the kids – we want the kids to look good</a:t>
            </a:r>
          </a:p>
          <a:p>
            <a:pPr marL="0" indent="0" defTabSz="929305">
              <a:buFontTx/>
              <a:buNone/>
              <a:defRPr/>
            </a:pPr>
            <a:endParaRPr lang="en-US" dirty="0"/>
          </a:p>
          <a:p>
            <a:pPr marL="0" indent="0" defTabSz="929305">
              <a:buFontTx/>
              <a:buNone/>
              <a:defRPr/>
            </a:pPr>
            <a:r>
              <a:rPr lang="en-US" dirty="0"/>
              <a:t>Nice </a:t>
            </a:r>
          </a:p>
          <a:p>
            <a:pPr marL="0" indent="0" defTabSz="929305">
              <a:buFontTx/>
              <a:buNone/>
              <a:defRPr/>
            </a:pPr>
            <a:r>
              <a:rPr lang="en-US" dirty="0"/>
              <a:t>– didn’t feel nice to go to the gym and workout / not have ice cream</a:t>
            </a:r>
          </a:p>
          <a:p>
            <a:pPr marL="171450" indent="-171450" defTabSz="929305">
              <a:buFontTx/>
              <a:buChar char="-"/>
              <a:defRPr/>
            </a:pPr>
            <a:r>
              <a:rPr lang="en-US" dirty="0"/>
              <a:t>start learning a language</a:t>
            </a:r>
          </a:p>
          <a:p>
            <a:pPr marL="171450" indent="-171450" defTabSz="929305">
              <a:buFontTx/>
              <a:buChar char="-"/>
              <a:defRPr/>
            </a:pPr>
            <a:r>
              <a:rPr lang="en-US" dirty="0"/>
              <a:t>Our church learning </a:t>
            </a:r>
            <a:r>
              <a:rPr lang="en-US" dirty="0" err="1"/>
              <a:t>spanish</a:t>
            </a:r>
            <a:endParaRPr lang="en-US" dirty="0"/>
          </a:p>
          <a:p>
            <a:pPr marL="0" indent="0" defTabSz="929305">
              <a:buFontTx/>
              <a:buNone/>
              <a:defRPr/>
            </a:pPr>
            <a:r>
              <a:rPr lang="en-US" dirty="0"/>
              <a:t>	 </a:t>
            </a:r>
          </a:p>
        </p:txBody>
      </p:sp>
      <p:sp>
        <p:nvSpPr>
          <p:cNvPr id="4" name="Slide Number Placeholder 3"/>
          <p:cNvSpPr>
            <a:spLocks noGrp="1"/>
          </p:cNvSpPr>
          <p:nvPr>
            <p:ph type="sldNum" sz="quarter" idx="5"/>
          </p:nvPr>
        </p:nvSpPr>
        <p:spPr/>
        <p:txBody>
          <a:bodyPr/>
          <a:lstStyle/>
          <a:p>
            <a:fld id="{93AD94B1-22CB-EE49-9A13-1FD8B7A8234E}" type="slidenum">
              <a:rPr lang="en-US" smtClean="0"/>
              <a:t>8</a:t>
            </a:fld>
            <a:endParaRPr lang="en-US"/>
          </a:p>
        </p:txBody>
      </p:sp>
    </p:spTree>
    <p:extLst>
      <p:ext uri="{BB962C8B-B14F-4D97-AF65-F5344CB8AC3E}">
        <p14:creationId xmlns:p14="http://schemas.microsoft.com/office/powerpoint/2010/main" val="1782783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9</a:t>
            </a:fld>
            <a:endParaRPr lang="en-US"/>
          </a:p>
        </p:txBody>
      </p:sp>
    </p:spTree>
    <p:extLst>
      <p:ext uri="{BB962C8B-B14F-4D97-AF65-F5344CB8AC3E}">
        <p14:creationId xmlns:p14="http://schemas.microsoft.com/office/powerpoint/2010/main" val="352321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contrary to Hollywood, love songs and plastic surgery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nothing of this world lasts forever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want life to be like a movie where one big fight leads to happily ever after</a:t>
            </a:r>
          </a:p>
          <a:p>
            <a:r>
              <a:rPr lang="en-US" sz="1200" kern="1200" dirty="0">
                <a:solidFill>
                  <a:schemeClr val="tx1"/>
                </a:solidFill>
                <a:effectLst/>
                <a:latin typeface="+mn-lt"/>
                <a:ea typeface="+mn-ea"/>
                <a:cs typeface="+mn-cs"/>
              </a:rPr>
              <a:t>We want to always look like we are in our 20’s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Yet everything in our culture says – its always spring time or harvest time </a:t>
            </a:r>
          </a:p>
          <a:p>
            <a:r>
              <a:rPr lang="en-US" sz="1200" kern="1200" dirty="0">
                <a:solidFill>
                  <a:schemeClr val="tx1"/>
                </a:solidFill>
                <a:effectLst/>
                <a:latin typeface="+mn-lt"/>
                <a:ea typeface="+mn-ea"/>
                <a:cs typeface="+mn-cs"/>
              </a:rPr>
              <a:t>-we all want an endless summer.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of us believe it will always be winter because of our disappointments and pain.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try to have relationships and marriages that are always spring time – give up in winter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Finances, churches, communities, your relationships -including God</a:t>
            </a:r>
          </a:p>
          <a:p>
            <a:pPr defTabSz="929305">
              <a:defRPr/>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10</a:t>
            </a:fld>
            <a:endParaRPr lang="en-US"/>
          </a:p>
        </p:txBody>
      </p:sp>
    </p:spTree>
    <p:extLst>
      <p:ext uri="{BB962C8B-B14F-4D97-AF65-F5344CB8AC3E}">
        <p14:creationId xmlns:p14="http://schemas.microsoft.com/office/powerpoint/2010/main" val="382552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050193-CCFC-0846-9C2E-50632C350906}"/>
              </a:ext>
            </a:extLst>
          </p:cNvPr>
          <p:cNvSpPr>
            <a:spLocks noGrp="1"/>
          </p:cNvSpPr>
          <p:nvPr>
            <p:ph type="title"/>
          </p:nvPr>
        </p:nvSpPr>
        <p:spPr>
          <a:xfrm>
            <a:off x="482048" y="361467"/>
            <a:ext cx="11227904" cy="6135066"/>
          </a:xfrm>
        </p:spPr>
        <p:txBody>
          <a:bodyPr anchor="ctr">
            <a:normAutofit/>
          </a:bodyPr>
          <a:lstStyle>
            <a:lvl1pPr algn="ctr">
              <a:defRPr sz="5400" b="1">
                <a:solidFill>
                  <a:schemeClr val="bg1"/>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126403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criptur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19E9-CA39-7D4B-88C2-93908657755B}"/>
              </a:ext>
            </a:extLst>
          </p:cNvPr>
          <p:cNvSpPr>
            <a:spLocks noGrp="1"/>
          </p:cNvSpPr>
          <p:nvPr>
            <p:ph type="title"/>
          </p:nvPr>
        </p:nvSpPr>
        <p:spPr>
          <a:xfrm>
            <a:off x="480391" y="430420"/>
            <a:ext cx="11231217" cy="5105676"/>
          </a:xfrm>
        </p:spPr>
        <p:txBody>
          <a:bodyPr anchor="ctr">
            <a:normAutofit/>
          </a:bodyPr>
          <a:lstStyle>
            <a:lvl1pPr algn="l">
              <a:defRPr sz="4800">
                <a:solidFill>
                  <a:schemeClr val="bg1"/>
                </a:solidFill>
                <a:latin typeface="Helvetica"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DA3E7B9-F620-D64B-829D-B8456BE05D46}"/>
              </a:ext>
            </a:extLst>
          </p:cNvPr>
          <p:cNvSpPr>
            <a:spLocks noGrp="1"/>
          </p:cNvSpPr>
          <p:nvPr>
            <p:ph type="body" idx="1"/>
          </p:nvPr>
        </p:nvSpPr>
        <p:spPr>
          <a:xfrm>
            <a:off x="480391" y="5874025"/>
            <a:ext cx="11231217" cy="553555"/>
          </a:xfrm>
          <a:prstGeom prst="rect">
            <a:avLst/>
          </a:prstGeom>
        </p:spPr>
        <p:txBody>
          <a:bodyPr anchor="b">
            <a:normAutofit/>
          </a:bodyPr>
          <a:lstStyle>
            <a:lvl1pPr marL="0" indent="0" algn="r">
              <a:buNone/>
              <a:defRPr sz="2800" b="1">
                <a:solidFill>
                  <a:schemeClr val="bg1">
                    <a:lumMod val="75000"/>
                  </a:schemeClr>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190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int">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050193-CCFC-0846-9C2E-50632C350906}"/>
              </a:ext>
            </a:extLst>
          </p:cNvPr>
          <p:cNvSpPr>
            <a:spLocks noGrp="1"/>
          </p:cNvSpPr>
          <p:nvPr>
            <p:ph type="title"/>
          </p:nvPr>
        </p:nvSpPr>
        <p:spPr>
          <a:xfrm>
            <a:off x="482048" y="361467"/>
            <a:ext cx="11227904" cy="6135066"/>
          </a:xfrm>
        </p:spPr>
        <p:txBody>
          <a:bodyPr anchor="ctr">
            <a:normAutofit/>
          </a:bodyPr>
          <a:lstStyle>
            <a:lvl1pPr algn="ctr">
              <a:defRPr sz="5400" b="1">
                <a:solidFill>
                  <a:schemeClr val="bg1"/>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312724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0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ine Poi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3BB4A-D3B4-9C47-8A02-E3B30846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096" y="183970"/>
            <a:ext cx="1371600" cy="1371600"/>
          </a:xfrm>
          <a:prstGeom prst="rect">
            <a:avLst/>
          </a:prstGeom>
        </p:spPr>
      </p:pic>
      <p:sp>
        <p:nvSpPr>
          <p:cNvPr id="4" name="TextBox 3">
            <a:extLst>
              <a:ext uri="{FF2B5EF4-FFF2-40B4-BE49-F238E27FC236}">
                <a16:creationId xmlns:a16="http://schemas.microsoft.com/office/drawing/2014/main" id="{C7807845-0004-D54A-BC76-27391ED53061}"/>
              </a:ext>
            </a:extLst>
          </p:cNvPr>
          <p:cNvSpPr txBox="1"/>
          <p:nvPr userDrawn="1"/>
        </p:nvSpPr>
        <p:spPr>
          <a:xfrm>
            <a:off x="1573696" y="454271"/>
            <a:ext cx="4750904" cy="830997"/>
          </a:xfrm>
          <a:prstGeom prst="rect">
            <a:avLst/>
          </a:prstGeom>
          <a:noFill/>
        </p:spPr>
        <p:txBody>
          <a:bodyPr wrap="square" rtlCol="0">
            <a:spAutoFit/>
          </a:bodyPr>
          <a:lstStyle/>
          <a:p>
            <a:pPr algn="l"/>
            <a:r>
              <a:rPr lang="en-US" sz="2400" b="1" i="0" dirty="0">
                <a:solidFill>
                  <a:schemeClr val="bg1"/>
                </a:solidFill>
                <a:latin typeface="Hypatia Sans Pro" panose="020B0502020204020303" pitchFamily="34" charset="0"/>
              </a:rPr>
              <a:t>SHINE TODAY</a:t>
            </a:r>
          </a:p>
          <a:p>
            <a:pPr algn="l"/>
            <a:r>
              <a:rPr lang="en-US" sz="2400" b="1" i="0" dirty="0">
                <a:solidFill>
                  <a:schemeClr val="bg1"/>
                </a:solidFill>
                <a:latin typeface="Hypatia Sans Pro" panose="020B0502020204020303" pitchFamily="34" charset="0"/>
              </a:rPr>
              <a:t>CHANGE TOMORROW</a:t>
            </a:r>
          </a:p>
        </p:txBody>
      </p:sp>
    </p:spTree>
    <p:extLst>
      <p:ext uri="{BB962C8B-B14F-4D97-AF65-F5344CB8AC3E}">
        <p14:creationId xmlns:p14="http://schemas.microsoft.com/office/powerpoint/2010/main" val="142943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Corn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3BB4A-D3B4-9C47-8A02-E3B30846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096" y="183970"/>
            <a:ext cx="1371600" cy="1371600"/>
          </a:xfrm>
          <a:prstGeom prst="rect">
            <a:avLst/>
          </a:prstGeom>
        </p:spPr>
      </p:pic>
    </p:spTree>
    <p:extLst>
      <p:ext uri="{BB962C8B-B14F-4D97-AF65-F5344CB8AC3E}">
        <p14:creationId xmlns:p14="http://schemas.microsoft.com/office/powerpoint/2010/main" val="13415059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5AF3A-0B8A-A74D-A14C-16F93B8F3F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E4D647-61D2-D640-86FB-43F671747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21699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black background&#10;&#10;Description automatically generated">
            <a:extLst>
              <a:ext uri="{FF2B5EF4-FFF2-40B4-BE49-F238E27FC236}">
                <a16:creationId xmlns:a16="http://schemas.microsoft.com/office/drawing/2014/main" id="{41C20C53-839C-415B-9F95-E1A19420B61C}"/>
              </a:ext>
            </a:extLst>
          </p:cNvPr>
          <p:cNvPicPr>
            <a:picLocks noChangeAspect="1"/>
          </p:cNvPicPr>
          <p:nvPr/>
        </p:nvPicPr>
        <p:blipFill>
          <a:blip r:embed="rId3"/>
          <a:stretch>
            <a:fillRect/>
          </a:stretch>
        </p:blipFill>
        <p:spPr>
          <a:xfrm>
            <a:off x="-1208313" y="0"/>
            <a:ext cx="15523104" cy="8731746"/>
          </a:xfrm>
          <a:prstGeom prst="rect">
            <a:avLst/>
          </a:prstGeom>
        </p:spPr>
      </p:pic>
    </p:spTree>
    <p:extLst>
      <p:ext uri="{BB962C8B-B14F-4D97-AF65-F5344CB8AC3E}">
        <p14:creationId xmlns:p14="http://schemas.microsoft.com/office/powerpoint/2010/main" val="404647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1007389"/>
            <a:ext cx="11227904" cy="5489143"/>
          </a:xfrm>
        </p:spPr>
        <p:txBody>
          <a:bodyPr anchor="t">
            <a:normAutofit/>
          </a:bodyPr>
          <a:lstStyle/>
          <a:p>
            <a:pPr algn="l"/>
            <a:r>
              <a:rPr lang="en-US" sz="5000" dirty="0">
                <a:solidFill>
                  <a:srgbClr val="FFFF00"/>
                </a:solidFill>
              </a:rPr>
              <a:t>1. Growth means change</a:t>
            </a:r>
            <a:br>
              <a:rPr lang="en-US" sz="5000" dirty="0"/>
            </a:br>
            <a:br>
              <a:rPr lang="en-US" sz="5000" dirty="0"/>
            </a:br>
            <a:r>
              <a:rPr lang="en-US" sz="4800" b="0" i="1" dirty="0"/>
              <a:t>But I tell you the truth: It is to </a:t>
            </a:r>
            <a:r>
              <a:rPr lang="en-US" sz="4800" b="0" i="1" dirty="0">
                <a:solidFill>
                  <a:srgbClr val="FFFF00"/>
                </a:solidFill>
              </a:rPr>
              <a:t>your advantage </a:t>
            </a:r>
            <a:r>
              <a:rPr lang="en-US" sz="4800" b="0" i="1" dirty="0"/>
              <a:t>that I am going away. (16:7)</a:t>
            </a:r>
            <a:br>
              <a:rPr lang="en-US" sz="5000" b="0" i="1" dirty="0"/>
            </a:br>
            <a:br>
              <a:rPr lang="en-US" sz="5000" dirty="0"/>
            </a:br>
            <a:endParaRPr lang="en-US" sz="5000" dirty="0"/>
          </a:p>
        </p:txBody>
      </p:sp>
    </p:spTree>
    <p:extLst>
      <p:ext uri="{BB962C8B-B14F-4D97-AF65-F5344CB8AC3E}">
        <p14:creationId xmlns:p14="http://schemas.microsoft.com/office/powerpoint/2010/main" val="369613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684428"/>
            <a:ext cx="11227904" cy="5489143"/>
          </a:xfrm>
        </p:spPr>
        <p:txBody>
          <a:bodyPr anchor="t">
            <a:normAutofit/>
          </a:bodyPr>
          <a:lstStyle/>
          <a:p>
            <a:pPr algn="l"/>
            <a:r>
              <a:rPr lang="en-US" sz="4800" b="0" i="1" dirty="0"/>
              <a:t>Then Jesus said to them all: “If anyone would come after me, he must deny himself and take up his cross daily and follow me. For whoever wants to save his life will lose it, but </a:t>
            </a:r>
            <a:r>
              <a:rPr lang="en-US" sz="4800" b="0" i="1" dirty="0">
                <a:solidFill>
                  <a:srgbClr val="FFFF00"/>
                </a:solidFill>
              </a:rPr>
              <a:t>whoever loses his life for me will save it</a:t>
            </a:r>
            <a:r>
              <a:rPr lang="en-US" sz="4800" b="0" i="1" dirty="0"/>
              <a:t>.</a:t>
            </a:r>
            <a:br>
              <a:rPr lang="en-US" sz="4800" b="0" i="1" dirty="0"/>
            </a:br>
            <a:br>
              <a:rPr lang="en-US" sz="4800" b="0" i="1" dirty="0"/>
            </a:br>
            <a:r>
              <a:rPr lang="en-US" sz="4800" b="0" i="1" dirty="0"/>
              <a:t>							- Luke 9:23-24</a:t>
            </a:r>
          </a:p>
        </p:txBody>
      </p:sp>
    </p:spTree>
    <p:extLst>
      <p:ext uri="{BB962C8B-B14F-4D97-AF65-F5344CB8AC3E}">
        <p14:creationId xmlns:p14="http://schemas.microsoft.com/office/powerpoint/2010/main" val="4067487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459839"/>
            <a:ext cx="11227904" cy="5489143"/>
          </a:xfrm>
        </p:spPr>
        <p:txBody>
          <a:bodyPr anchor="t">
            <a:normAutofit fontScale="90000"/>
          </a:bodyPr>
          <a:lstStyle/>
          <a:p>
            <a:pPr algn="l"/>
            <a:r>
              <a:rPr lang="en-US" sz="5600" b="0" i="1" dirty="0"/>
              <a:t>Now faith is being sure of what we hope for and certain of what we do not see . . And without faith it is impossible to please God, because anyone who comes to him must believe that he exists and that </a:t>
            </a:r>
            <a:r>
              <a:rPr lang="en-US" sz="5600" b="0" i="1" dirty="0">
                <a:solidFill>
                  <a:srgbClr val="FFFF00"/>
                </a:solidFill>
              </a:rPr>
              <a:t>he rewards those who earnestly seek him</a:t>
            </a:r>
            <a:r>
              <a:rPr lang="en-US" sz="5600" b="0" i="1" dirty="0"/>
              <a:t>.</a:t>
            </a:r>
            <a:br>
              <a:rPr lang="en-US" sz="5600" b="0" i="1" dirty="0"/>
            </a:br>
            <a:br>
              <a:rPr lang="en-US" sz="5600" b="0" i="1" dirty="0"/>
            </a:br>
            <a:r>
              <a:rPr lang="en-US" sz="4800" b="0" i="1" dirty="0"/>
              <a:t>							- Hebrews 11:1,6</a:t>
            </a:r>
          </a:p>
        </p:txBody>
      </p:sp>
    </p:spTree>
    <p:extLst>
      <p:ext uri="{BB962C8B-B14F-4D97-AF65-F5344CB8AC3E}">
        <p14:creationId xmlns:p14="http://schemas.microsoft.com/office/powerpoint/2010/main" val="1402681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94729525407382826133283">
            <a:extLst>
              <a:ext uri="{FF2B5EF4-FFF2-40B4-BE49-F238E27FC236}">
                <a16:creationId xmlns:a16="http://schemas.microsoft.com/office/drawing/2014/main" id="{546F63B7-0965-4E2D-8EEC-016B4443F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53131" y="-163922"/>
            <a:ext cx="8196695" cy="589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535589525336583409509923">
            <a:extLst>
              <a:ext uri="{FF2B5EF4-FFF2-40B4-BE49-F238E27FC236}">
                <a16:creationId xmlns:a16="http://schemas.microsoft.com/office/drawing/2014/main" id="{D57AFBC9-3DC5-4E4A-A273-DA4C70C24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315" y="933684"/>
            <a:ext cx="796337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34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40429525337136529952293">
            <a:extLst>
              <a:ext uri="{FF2B5EF4-FFF2-40B4-BE49-F238E27FC236}">
                <a16:creationId xmlns:a16="http://schemas.microsoft.com/office/drawing/2014/main" id="{F93BC45F-2DAE-472A-AC0D-AB932FEF9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7345" y="454455"/>
            <a:ext cx="8591619" cy="65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666679525336859969731108">
            <a:extLst>
              <a:ext uri="{FF2B5EF4-FFF2-40B4-BE49-F238E27FC236}">
                <a16:creationId xmlns:a16="http://schemas.microsoft.com/office/drawing/2014/main" id="{FF5A3DA6-002F-4208-A5A0-76C736248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702" y="-224863"/>
            <a:ext cx="6051550" cy="821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5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1007389"/>
            <a:ext cx="11227904" cy="5489143"/>
          </a:xfrm>
        </p:spPr>
        <p:txBody>
          <a:bodyPr anchor="t">
            <a:normAutofit/>
          </a:bodyPr>
          <a:lstStyle/>
          <a:p>
            <a:pPr algn="l"/>
            <a:r>
              <a:rPr lang="en-US" sz="5000" dirty="0">
                <a:solidFill>
                  <a:srgbClr val="FFFF00"/>
                </a:solidFill>
              </a:rPr>
              <a:t>2. Change means loss (pruning)</a:t>
            </a:r>
            <a:br>
              <a:rPr lang="en-US" sz="5000" dirty="0"/>
            </a:br>
            <a:br>
              <a:rPr lang="en-US" sz="5000" dirty="0"/>
            </a:br>
            <a:r>
              <a:rPr lang="en-US" sz="5000" b="0" i="1" dirty="0"/>
              <a:t>He cuts off every branch in Me that bears no fruit, while every branch that does bear fruit </a:t>
            </a:r>
            <a:r>
              <a:rPr lang="en-US" sz="5000" b="0" i="1" dirty="0">
                <a:solidFill>
                  <a:srgbClr val="FFFF00"/>
                </a:solidFill>
              </a:rPr>
              <a:t>He prunes </a:t>
            </a:r>
            <a:r>
              <a:rPr lang="en-US" sz="5000" b="0" i="1" dirty="0"/>
              <a:t>so that it will be even more fruitful. (15:2)</a:t>
            </a:r>
            <a:br>
              <a:rPr lang="en-US" sz="5000" dirty="0"/>
            </a:br>
            <a:endParaRPr lang="en-US" sz="5000" dirty="0"/>
          </a:p>
        </p:txBody>
      </p:sp>
    </p:spTree>
    <p:extLst>
      <p:ext uri="{BB962C8B-B14F-4D97-AF65-F5344CB8AC3E}">
        <p14:creationId xmlns:p14="http://schemas.microsoft.com/office/powerpoint/2010/main" val="3125740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3FFBD4-3385-44CA-A637-0AE3F079CAF1}"/>
              </a:ext>
            </a:extLst>
          </p:cNvPr>
          <p:cNvPicPr>
            <a:picLocks noChangeAspect="1"/>
          </p:cNvPicPr>
          <p:nvPr/>
        </p:nvPicPr>
        <p:blipFill>
          <a:blip r:embed="rId2"/>
          <a:stretch>
            <a:fillRect/>
          </a:stretch>
        </p:blipFill>
        <p:spPr>
          <a:xfrm>
            <a:off x="641684" y="691575"/>
            <a:ext cx="11069053" cy="7748337"/>
          </a:xfrm>
          <a:prstGeom prst="rect">
            <a:avLst/>
          </a:prstGeom>
        </p:spPr>
      </p:pic>
    </p:spTree>
    <p:extLst>
      <p:ext uri="{BB962C8B-B14F-4D97-AF65-F5344CB8AC3E}">
        <p14:creationId xmlns:p14="http://schemas.microsoft.com/office/powerpoint/2010/main" val="1214740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flower pot&#10;&#10;Description automatically generated">
            <a:extLst>
              <a:ext uri="{FF2B5EF4-FFF2-40B4-BE49-F238E27FC236}">
                <a16:creationId xmlns:a16="http://schemas.microsoft.com/office/drawing/2014/main" id="{CA697430-F7ED-422E-A090-FF6F0BF612F8}"/>
              </a:ext>
            </a:extLst>
          </p:cNvPr>
          <p:cNvPicPr>
            <a:picLocks noChangeAspect="1"/>
          </p:cNvPicPr>
          <p:nvPr/>
        </p:nvPicPr>
        <p:blipFill>
          <a:blip r:embed="rId3"/>
          <a:stretch>
            <a:fillRect/>
          </a:stretch>
        </p:blipFill>
        <p:spPr>
          <a:xfrm>
            <a:off x="0" y="-3517"/>
            <a:ext cx="12185754" cy="6861517"/>
          </a:xfrm>
          <a:prstGeom prst="rect">
            <a:avLst/>
          </a:prstGeom>
        </p:spPr>
      </p:pic>
    </p:spTree>
    <p:extLst>
      <p:ext uri="{BB962C8B-B14F-4D97-AF65-F5344CB8AC3E}">
        <p14:creationId xmlns:p14="http://schemas.microsoft.com/office/powerpoint/2010/main" val="547837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867905"/>
            <a:ext cx="11227904" cy="5628628"/>
          </a:xfrm>
        </p:spPr>
        <p:txBody>
          <a:bodyPr anchor="t">
            <a:normAutofit/>
          </a:bodyPr>
          <a:lstStyle/>
          <a:p>
            <a:pPr algn="l"/>
            <a:r>
              <a:rPr lang="en-US" sz="5500" dirty="0"/>
              <a:t>Reasons to Prune (15:2-)</a:t>
            </a:r>
            <a:br>
              <a:rPr lang="en-US" sz="5500" dirty="0"/>
            </a:br>
            <a:br>
              <a:rPr lang="en-US" sz="5500" dirty="0"/>
            </a:br>
            <a:r>
              <a:rPr lang="en-US" sz="5500" dirty="0"/>
              <a:t>1. Good but not best</a:t>
            </a:r>
            <a:br>
              <a:rPr lang="en-US" sz="5500" dirty="0"/>
            </a:br>
            <a:r>
              <a:rPr lang="en-US" sz="5500" dirty="0"/>
              <a:t>2. Sick and not growing (fruitful)</a:t>
            </a:r>
            <a:br>
              <a:rPr lang="en-US" sz="5500" dirty="0"/>
            </a:br>
            <a:r>
              <a:rPr lang="en-US" sz="5500" dirty="0"/>
              <a:t>3. Dead and in the way</a:t>
            </a:r>
            <a:endParaRPr lang="en-US" sz="5000" b="0" dirty="0">
              <a:solidFill>
                <a:srgbClr val="FFFF00"/>
              </a:solidFill>
            </a:endParaRPr>
          </a:p>
        </p:txBody>
      </p:sp>
    </p:spTree>
    <p:extLst>
      <p:ext uri="{BB962C8B-B14F-4D97-AF65-F5344CB8AC3E}">
        <p14:creationId xmlns:p14="http://schemas.microsoft.com/office/powerpoint/2010/main" val="1861239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883403"/>
            <a:ext cx="11227904" cy="5613130"/>
          </a:xfrm>
        </p:spPr>
        <p:txBody>
          <a:bodyPr anchor="t">
            <a:normAutofit/>
          </a:bodyPr>
          <a:lstStyle/>
          <a:p>
            <a:pPr algn="l"/>
            <a:r>
              <a:rPr lang="en-US" sz="5500" dirty="0">
                <a:solidFill>
                  <a:srgbClr val="FFFF00"/>
                </a:solidFill>
              </a:rPr>
              <a:t>How do I know what God</a:t>
            </a:r>
            <a:br>
              <a:rPr lang="en-US" sz="5500" dirty="0">
                <a:solidFill>
                  <a:srgbClr val="FFFF00"/>
                </a:solidFill>
              </a:rPr>
            </a:br>
            <a:r>
              <a:rPr lang="en-US" sz="5500" dirty="0">
                <a:solidFill>
                  <a:srgbClr val="FFFF00"/>
                </a:solidFill>
              </a:rPr>
              <a:t>wants to prune?</a:t>
            </a:r>
            <a:br>
              <a:rPr lang="en-US" sz="5500" dirty="0"/>
            </a:br>
            <a:br>
              <a:rPr lang="en-US" sz="5500" dirty="0"/>
            </a:br>
            <a:endParaRPr lang="en-US" sz="5000" b="0" dirty="0">
              <a:solidFill>
                <a:srgbClr val="FFFF00"/>
              </a:solidFill>
            </a:endParaRPr>
          </a:p>
        </p:txBody>
      </p:sp>
    </p:spTree>
    <p:extLst>
      <p:ext uri="{BB962C8B-B14F-4D97-AF65-F5344CB8AC3E}">
        <p14:creationId xmlns:p14="http://schemas.microsoft.com/office/powerpoint/2010/main" val="110166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p:txBody>
          <a:bodyPr/>
          <a:lstStyle/>
          <a:p>
            <a:r>
              <a:rPr lang="en-US" sz="7500" dirty="0"/>
              <a:t>“Necessary Endings”</a:t>
            </a:r>
            <a:br>
              <a:rPr lang="en-US" sz="7500" dirty="0"/>
            </a:br>
            <a:br>
              <a:rPr lang="en-US" sz="3000" dirty="0"/>
            </a:br>
            <a:r>
              <a:rPr lang="en-US" sz="5000" b="0" dirty="0"/>
              <a:t>When Jesus tells us to</a:t>
            </a:r>
            <a:br>
              <a:rPr lang="en-US" sz="5000" b="0" dirty="0"/>
            </a:br>
            <a:r>
              <a:rPr lang="en-US" sz="5000" b="0" dirty="0"/>
              <a:t>let go so we can get started</a:t>
            </a:r>
            <a:br>
              <a:rPr lang="en-US" sz="4700" b="0" dirty="0"/>
            </a:br>
            <a:br>
              <a:rPr lang="en-US" sz="4700" b="0" dirty="0"/>
            </a:br>
            <a:r>
              <a:rPr lang="en-US" sz="4800" b="0" dirty="0">
                <a:solidFill>
                  <a:srgbClr val="FFFF00"/>
                </a:solidFill>
              </a:rPr>
              <a:t>John 15:1-8 &amp; 16:7,13-14</a:t>
            </a:r>
            <a:endParaRPr lang="en-US" sz="4700" b="0" dirty="0"/>
          </a:p>
        </p:txBody>
      </p:sp>
    </p:spTree>
    <p:extLst>
      <p:ext uri="{BB962C8B-B14F-4D97-AF65-F5344CB8AC3E}">
        <p14:creationId xmlns:p14="http://schemas.microsoft.com/office/powerpoint/2010/main" val="1207225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883403"/>
            <a:ext cx="11227904" cy="5613130"/>
          </a:xfrm>
        </p:spPr>
        <p:txBody>
          <a:bodyPr anchor="t">
            <a:normAutofit/>
          </a:bodyPr>
          <a:lstStyle/>
          <a:p>
            <a:pPr algn="l"/>
            <a:r>
              <a:rPr lang="en-US" sz="4000" dirty="0">
                <a:solidFill>
                  <a:srgbClr val="FFFF00"/>
                </a:solidFill>
              </a:rPr>
              <a:t>How do I know what God</a:t>
            </a:r>
            <a:br>
              <a:rPr lang="en-US" sz="4000" dirty="0">
                <a:solidFill>
                  <a:srgbClr val="FFFF00"/>
                </a:solidFill>
              </a:rPr>
            </a:br>
            <a:r>
              <a:rPr lang="en-US" sz="4000" dirty="0">
                <a:solidFill>
                  <a:srgbClr val="FFFF00"/>
                </a:solidFill>
              </a:rPr>
              <a:t>wants to prune?</a:t>
            </a:r>
            <a:br>
              <a:rPr lang="en-US" sz="4000" dirty="0"/>
            </a:br>
            <a:br>
              <a:rPr lang="en-US" sz="2200" dirty="0"/>
            </a:br>
            <a:r>
              <a:rPr lang="en-US" sz="5500" b="0" dirty="0"/>
              <a:t>Before you change anything:</a:t>
            </a:r>
            <a:br>
              <a:rPr lang="en-US" sz="5500" b="0" dirty="0"/>
            </a:br>
            <a:br>
              <a:rPr lang="en-US" sz="2000" b="0" dirty="0"/>
            </a:br>
            <a:r>
              <a:rPr lang="en-US" sz="5500" b="0" dirty="0"/>
              <a:t>Get In His Word</a:t>
            </a:r>
            <a:br>
              <a:rPr lang="en-US" sz="5500" b="0" dirty="0"/>
            </a:br>
            <a:r>
              <a:rPr lang="en-US" sz="5500" b="0" dirty="0"/>
              <a:t>Open To His Spirit</a:t>
            </a:r>
            <a:br>
              <a:rPr lang="en-US" sz="5500" b="0" dirty="0"/>
            </a:br>
            <a:r>
              <a:rPr lang="en-US" sz="5500" b="0" dirty="0"/>
              <a:t>Connect With His People</a:t>
            </a:r>
            <a:endParaRPr lang="en-US" sz="5000" b="0" dirty="0">
              <a:solidFill>
                <a:srgbClr val="FFFF00"/>
              </a:solidFill>
            </a:endParaRPr>
          </a:p>
        </p:txBody>
      </p:sp>
    </p:spTree>
    <p:extLst>
      <p:ext uri="{BB962C8B-B14F-4D97-AF65-F5344CB8AC3E}">
        <p14:creationId xmlns:p14="http://schemas.microsoft.com/office/powerpoint/2010/main" val="33021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883403"/>
            <a:ext cx="11227904" cy="5613130"/>
          </a:xfrm>
        </p:spPr>
        <p:txBody>
          <a:bodyPr anchor="t">
            <a:normAutofit/>
          </a:bodyPr>
          <a:lstStyle/>
          <a:p>
            <a:pPr algn="l"/>
            <a:r>
              <a:rPr lang="en-US" sz="5500" b="0" dirty="0"/>
              <a:t>If you can’t </a:t>
            </a:r>
            <a:r>
              <a:rPr lang="en-US" sz="5500" b="0" dirty="0">
                <a:solidFill>
                  <a:srgbClr val="FFFF00"/>
                </a:solidFill>
              </a:rPr>
              <a:t>abide in Jesus</a:t>
            </a:r>
            <a:br>
              <a:rPr lang="en-US" sz="5500" b="0" dirty="0"/>
            </a:br>
            <a:r>
              <a:rPr lang="en-US" sz="5500" b="0" dirty="0"/>
              <a:t>(His Word, His Spirit, His Body)</a:t>
            </a:r>
            <a:br>
              <a:rPr lang="en-US" sz="5500" b="0" dirty="0"/>
            </a:br>
            <a:r>
              <a:rPr lang="en-US" sz="5500" b="0" dirty="0"/>
              <a:t>and sustain that season </a:t>
            </a:r>
            <a:r>
              <a:rPr lang="en-US" sz="5500" b="0" dirty="0">
                <a:solidFill>
                  <a:srgbClr val="FFFF00"/>
                </a:solidFill>
              </a:rPr>
              <a:t>at the same time </a:t>
            </a:r>
            <a:r>
              <a:rPr lang="en-US" sz="5500" b="0" dirty="0"/>
              <a:t>…</a:t>
            </a:r>
            <a:br>
              <a:rPr lang="en-US" sz="5500" b="0" dirty="0"/>
            </a:br>
            <a:endParaRPr lang="en-US" sz="5000" b="0" dirty="0">
              <a:solidFill>
                <a:srgbClr val="FFFF00"/>
              </a:solidFill>
            </a:endParaRPr>
          </a:p>
        </p:txBody>
      </p:sp>
    </p:spTree>
    <p:extLst>
      <p:ext uri="{BB962C8B-B14F-4D97-AF65-F5344CB8AC3E}">
        <p14:creationId xmlns:p14="http://schemas.microsoft.com/office/powerpoint/2010/main" val="592034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814884"/>
            <a:ext cx="11227904" cy="5489143"/>
          </a:xfrm>
        </p:spPr>
        <p:txBody>
          <a:bodyPr anchor="t">
            <a:normAutofit fontScale="90000"/>
          </a:bodyPr>
          <a:lstStyle/>
          <a:p>
            <a:pPr algn="l"/>
            <a:r>
              <a:rPr lang="en-US" sz="5100" dirty="0">
                <a:solidFill>
                  <a:srgbClr val="FFFF00"/>
                </a:solidFill>
              </a:rPr>
              <a:t>3. Temporary loss leads to eternal gain</a:t>
            </a:r>
            <a:br>
              <a:rPr lang="en-US" sz="5100" dirty="0">
                <a:solidFill>
                  <a:srgbClr val="FFFF00"/>
                </a:solidFill>
              </a:rPr>
            </a:br>
            <a:br>
              <a:rPr lang="en-US" sz="5100" dirty="0">
                <a:solidFill>
                  <a:srgbClr val="FFFF00"/>
                </a:solidFill>
              </a:rPr>
            </a:br>
            <a:r>
              <a:rPr lang="en-US" sz="5000" b="0" i="1" dirty="0"/>
              <a:t>I tell you the truth, you will weep and mourn while the world rejoices. You will grieve, but your grief will turn to joy … Now is your time of grief, but I will see you again and you will rejoice, and no one will take away your joy.</a:t>
            </a:r>
            <a:br>
              <a:rPr lang="en-US" sz="5000" dirty="0"/>
            </a:br>
            <a:endParaRPr lang="en-US" sz="5000" dirty="0"/>
          </a:p>
        </p:txBody>
      </p:sp>
    </p:spTree>
    <p:extLst>
      <p:ext uri="{BB962C8B-B14F-4D97-AF65-F5344CB8AC3E}">
        <p14:creationId xmlns:p14="http://schemas.microsoft.com/office/powerpoint/2010/main" val="170626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650929"/>
            <a:ext cx="11227904" cy="5845604"/>
          </a:xfrm>
        </p:spPr>
        <p:txBody>
          <a:bodyPr>
            <a:normAutofit fontScale="90000"/>
          </a:bodyPr>
          <a:lstStyle/>
          <a:p>
            <a:pPr algn="l"/>
            <a:r>
              <a:rPr lang="en-US" sz="5600" b="0" dirty="0"/>
              <a:t>For everything there is a season, and a time for every matter under heaven: </a:t>
            </a:r>
            <a:br>
              <a:rPr lang="en-US" sz="5600" b="0" dirty="0"/>
            </a:br>
            <a:r>
              <a:rPr lang="en-US" sz="5600" b="0" dirty="0"/>
              <a:t>a time to be born, and a time to die; </a:t>
            </a:r>
            <a:br>
              <a:rPr lang="en-US" sz="5600" b="0" dirty="0"/>
            </a:br>
            <a:r>
              <a:rPr lang="en-US" sz="5600" b="0" dirty="0"/>
              <a:t>a time to plant . . . a time to weep and a time to laugh . . . He has made everything beautiful in its time</a:t>
            </a:r>
            <a:br>
              <a:rPr lang="en-US" sz="3900" b="0" dirty="0"/>
            </a:br>
            <a:br>
              <a:rPr lang="en-US" sz="3900" b="0" dirty="0"/>
            </a:br>
            <a:r>
              <a:rPr lang="en-US" sz="5000" b="0" dirty="0"/>
              <a:t>						</a:t>
            </a:r>
            <a:r>
              <a:rPr lang="en-US" sz="5000" b="0" dirty="0" err="1"/>
              <a:t>Ecclesiates</a:t>
            </a:r>
            <a:r>
              <a:rPr lang="en-US" sz="5000" b="0" dirty="0"/>
              <a:t> 3:1-2,11</a:t>
            </a:r>
          </a:p>
        </p:txBody>
      </p:sp>
    </p:spTree>
    <p:extLst>
      <p:ext uri="{BB962C8B-B14F-4D97-AF65-F5344CB8AC3E}">
        <p14:creationId xmlns:p14="http://schemas.microsoft.com/office/powerpoint/2010/main" val="3410090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nimal, insect&#10;&#10;Description automatically generated">
            <a:extLst>
              <a:ext uri="{FF2B5EF4-FFF2-40B4-BE49-F238E27FC236}">
                <a16:creationId xmlns:a16="http://schemas.microsoft.com/office/drawing/2014/main" id="{C4A5F797-3922-4F7A-A257-34EFA089065B}"/>
              </a:ext>
            </a:extLst>
          </p:cNvPr>
          <p:cNvPicPr>
            <a:picLocks noChangeAspect="1"/>
          </p:cNvPicPr>
          <p:nvPr/>
        </p:nvPicPr>
        <p:blipFill>
          <a:blip r:embed="rId3"/>
          <a:stretch>
            <a:fillRect/>
          </a:stretch>
        </p:blipFill>
        <p:spPr>
          <a:xfrm>
            <a:off x="0" y="1497330"/>
            <a:ext cx="12192000" cy="3863340"/>
          </a:xfrm>
          <a:prstGeom prst="rect">
            <a:avLst/>
          </a:prstGeom>
        </p:spPr>
      </p:pic>
    </p:spTree>
    <p:extLst>
      <p:ext uri="{BB962C8B-B14F-4D97-AF65-F5344CB8AC3E}">
        <p14:creationId xmlns:p14="http://schemas.microsoft.com/office/powerpoint/2010/main" val="2949310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185356"/>
            <a:ext cx="11227904" cy="5845604"/>
          </a:xfrm>
        </p:spPr>
        <p:txBody>
          <a:bodyPr>
            <a:normAutofit fontScale="90000"/>
          </a:bodyPr>
          <a:lstStyle/>
          <a:p>
            <a:pPr algn="l"/>
            <a:br>
              <a:rPr lang="en-US" sz="5600" b="0" dirty="0"/>
            </a:br>
            <a:r>
              <a:rPr lang="en-US" sz="5300" b="0" dirty="0"/>
              <a:t>Jesus took bread, gave thanks and broke it, and gave it to his disciples, saying, “Take and eat; this is my body.” </a:t>
            </a:r>
            <a:br>
              <a:rPr lang="en-US" sz="5300" b="0" dirty="0"/>
            </a:br>
            <a:br>
              <a:rPr lang="en-US" sz="2200" b="0" dirty="0"/>
            </a:br>
            <a:r>
              <a:rPr lang="en-US" sz="5300" b="0" dirty="0"/>
              <a:t>Then he took the cup, gave thanks and offered it to them, saying, “Drink from it, all of you. This is my blood of the covenant, which is poured out for many for the forgiveness of sins.</a:t>
            </a:r>
            <a:br>
              <a:rPr lang="en-US" sz="5300" b="0" dirty="0"/>
            </a:br>
            <a:br>
              <a:rPr lang="en-US" sz="1300" b="0" dirty="0"/>
            </a:br>
            <a:r>
              <a:rPr lang="en-US" sz="3900" b="0" dirty="0"/>
              <a:t>								[Matthew 26:26]</a:t>
            </a:r>
          </a:p>
        </p:txBody>
      </p:sp>
    </p:spTree>
    <p:extLst>
      <p:ext uri="{BB962C8B-B14F-4D97-AF65-F5344CB8AC3E}">
        <p14:creationId xmlns:p14="http://schemas.microsoft.com/office/powerpoint/2010/main" val="587159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8" y="650929"/>
            <a:ext cx="11227904" cy="5845604"/>
          </a:xfrm>
        </p:spPr>
        <p:txBody>
          <a:bodyPr>
            <a:normAutofit fontScale="90000"/>
          </a:bodyPr>
          <a:lstStyle/>
          <a:p>
            <a:pPr algn="l"/>
            <a:r>
              <a:rPr lang="en-US" sz="5600" b="0" dirty="0"/>
              <a:t>I tell you, I will not drink of this fruit of the vine from now on until that day when I drink it anew with you in my Father’s kingdom.” </a:t>
            </a:r>
            <a:br>
              <a:rPr lang="en-US" sz="5600" b="0" dirty="0"/>
            </a:br>
            <a:br>
              <a:rPr lang="en-US" sz="2200" b="0" dirty="0"/>
            </a:br>
            <a:r>
              <a:rPr lang="en-US" sz="5600" b="0" dirty="0"/>
              <a:t>When they had sung a hymn, they went out to the Mount of Olives.</a:t>
            </a:r>
            <a:br>
              <a:rPr lang="en-US" sz="5600" b="0" dirty="0"/>
            </a:br>
            <a:br>
              <a:rPr lang="en-US" sz="5600" b="0" dirty="0"/>
            </a:br>
            <a:br>
              <a:rPr lang="en-US" sz="3900" b="0" dirty="0"/>
            </a:br>
            <a:r>
              <a:rPr lang="en-US" sz="3900" b="0" dirty="0"/>
              <a:t>								Matthew 26:29-30</a:t>
            </a:r>
          </a:p>
        </p:txBody>
      </p:sp>
    </p:spTree>
    <p:extLst>
      <p:ext uri="{BB962C8B-B14F-4D97-AF65-F5344CB8AC3E}">
        <p14:creationId xmlns:p14="http://schemas.microsoft.com/office/powerpoint/2010/main" val="258331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p:txBody>
          <a:bodyPr/>
          <a:lstStyle/>
          <a:p>
            <a:r>
              <a:rPr lang="en-US" dirty="0"/>
              <a:t>God can change me</a:t>
            </a:r>
            <a:br>
              <a:rPr lang="en-US" dirty="0"/>
            </a:br>
            <a:r>
              <a:rPr lang="en-US" dirty="0"/>
              <a:t>but I have to </a:t>
            </a:r>
            <a:r>
              <a:rPr lang="en-US" dirty="0">
                <a:solidFill>
                  <a:srgbClr val="FFFF00"/>
                </a:solidFill>
              </a:rPr>
              <a:t>be willing</a:t>
            </a:r>
            <a:br>
              <a:rPr lang="en-US" dirty="0"/>
            </a:br>
            <a:r>
              <a:rPr lang="en-US" dirty="0"/>
              <a:t>to make changes</a:t>
            </a:r>
          </a:p>
        </p:txBody>
      </p:sp>
    </p:spTree>
    <p:extLst>
      <p:ext uri="{BB962C8B-B14F-4D97-AF65-F5344CB8AC3E}">
        <p14:creationId xmlns:p14="http://schemas.microsoft.com/office/powerpoint/2010/main" val="405278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oiletry&#10;&#10;Description automatically generated">
            <a:extLst>
              <a:ext uri="{FF2B5EF4-FFF2-40B4-BE49-F238E27FC236}">
                <a16:creationId xmlns:a16="http://schemas.microsoft.com/office/drawing/2014/main" id="{95DABB93-CF42-4029-B60A-9CA2E5E8D5EC}"/>
              </a:ext>
            </a:extLst>
          </p:cNvPr>
          <p:cNvPicPr>
            <a:picLocks noChangeAspect="1"/>
          </p:cNvPicPr>
          <p:nvPr/>
        </p:nvPicPr>
        <p:blipFill rotWithShape="1">
          <a:blip r:embed="rId3"/>
          <a:srcRect l="22163" r="10702"/>
          <a:stretch/>
        </p:blipFill>
        <p:spPr>
          <a:xfrm>
            <a:off x="584294" y="0"/>
            <a:ext cx="4604085" cy="6858000"/>
          </a:xfrm>
          <a:prstGeom prst="rect">
            <a:avLst/>
          </a:prstGeom>
        </p:spPr>
      </p:pic>
      <p:sp>
        <p:nvSpPr>
          <p:cNvPr id="4" name="Title 1">
            <a:extLst>
              <a:ext uri="{FF2B5EF4-FFF2-40B4-BE49-F238E27FC236}">
                <a16:creationId xmlns:a16="http://schemas.microsoft.com/office/drawing/2014/main" id="{3A35B17C-4DCA-4298-ABA8-6C90C49AB019}"/>
              </a:ext>
            </a:extLst>
          </p:cNvPr>
          <p:cNvSpPr>
            <a:spLocks noGrp="1"/>
          </p:cNvSpPr>
          <p:nvPr>
            <p:ph type="title"/>
          </p:nvPr>
        </p:nvSpPr>
        <p:spPr>
          <a:xfrm>
            <a:off x="5993754" y="361467"/>
            <a:ext cx="5613952" cy="6135066"/>
          </a:xfrm>
        </p:spPr>
        <p:txBody>
          <a:bodyPr>
            <a:normAutofit/>
          </a:bodyPr>
          <a:lstStyle/>
          <a:p>
            <a:r>
              <a:rPr lang="en-US" sz="4500" b="0" i="1" dirty="0"/>
              <a:t>“For us to ever get to a next level or new tomorrow something has to end. </a:t>
            </a:r>
            <a:r>
              <a:rPr lang="en-US" sz="4500" b="0" i="1" dirty="0">
                <a:solidFill>
                  <a:srgbClr val="FFFF00"/>
                </a:solidFill>
              </a:rPr>
              <a:t>Life has seasons</a:t>
            </a:r>
            <a:r>
              <a:rPr lang="en-US" sz="4500" b="0" i="1" dirty="0"/>
              <a:t>. And without the ability to end things well, we stay stuck and often we stay miserable.”</a:t>
            </a:r>
          </a:p>
        </p:txBody>
      </p:sp>
    </p:spTree>
    <p:extLst>
      <p:ext uri="{BB962C8B-B14F-4D97-AF65-F5344CB8AC3E}">
        <p14:creationId xmlns:p14="http://schemas.microsoft.com/office/powerpoint/2010/main" val="344444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4DC4F00-3141-4A3A-AB26-194DD8BBCE20}"/>
              </a:ext>
            </a:extLst>
          </p:cNvPr>
          <p:cNvPicPr>
            <a:picLocks noChangeAspect="1"/>
          </p:cNvPicPr>
          <p:nvPr/>
        </p:nvPicPr>
        <p:blipFill rotWithShape="1">
          <a:blip r:embed="rId2"/>
          <a:srcRect t="25330" b="32919"/>
          <a:stretch/>
        </p:blipFill>
        <p:spPr>
          <a:xfrm>
            <a:off x="465221" y="577516"/>
            <a:ext cx="9320463" cy="5021179"/>
          </a:xfrm>
          <a:prstGeom prst="rect">
            <a:avLst/>
          </a:prstGeom>
        </p:spPr>
      </p:pic>
    </p:spTree>
    <p:extLst>
      <p:ext uri="{BB962C8B-B14F-4D97-AF65-F5344CB8AC3E}">
        <p14:creationId xmlns:p14="http://schemas.microsoft.com/office/powerpoint/2010/main" val="72914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051E78CE-9452-4304-BE1C-4690FC9DD75A}"/>
              </a:ext>
            </a:extLst>
          </p:cNvPr>
          <p:cNvPicPr>
            <a:picLocks noChangeAspect="1"/>
          </p:cNvPicPr>
          <p:nvPr/>
        </p:nvPicPr>
        <p:blipFill>
          <a:blip r:embed="rId3"/>
          <a:stretch>
            <a:fillRect/>
          </a:stretch>
        </p:blipFill>
        <p:spPr>
          <a:xfrm>
            <a:off x="1171074" y="-192506"/>
            <a:ext cx="10237347" cy="7674263"/>
          </a:xfrm>
          <a:prstGeom prst="rect">
            <a:avLst/>
          </a:prstGeom>
        </p:spPr>
      </p:pic>
    </p:spTree>
    <p:extLst>
      <p:ext uri="{BB962C8B-B14F-4D97-AF65-F5344CB8AC3E}">
        <p14:creationId xmlns:p14="http://schemas.microsoft.com/office/powerpoint/2010/main" val="295328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p:txBody>
          <a:bodyPr/>
          <a:lstStyle/>
          <a:p>
            <a:pPr algn="l"/>
            <a:r>
              <a:rPr lang="en-US" dirty="0"/>
              <a:t>If we are going to get unstuck</a:t>
            </a:r>
            <a:br>
              <a:rPr lang="en-US" dirty="0"/>
            </a:br>
            <a:r>
              <a:rPr lang="en-US" dirty="0"/>
              <a:t>and become all God has planned, </a:t>
            </a:r>
            <a:br>
              <a:rPr lang="en-US" dirty="0"/>
            </a:br>
            <a:r>
              <a:rPr lang="en-US" dirty="0"/>
              <a:t>we have to realize when a </a:t>
            </a:r>
            <a:r>
              <a:rPr lang="en-US" dirty="0">
                <a:solidFill>
                  <a:srgbClr val="FFFF00"/>
                </a:solidFill>
              </a:rPr>
              <a:t>season</a:t>
            </a:r>
            <a:r>
              <a:rPr lang="en-US" dirty="0"/>
              <a:t> needs to end</a:t>
            </a:r>
          </a:p>
        </p:txBody>
      </p:sp>
    </p:spTree>
    <p:extLst>
      <p:ext uri="{BB962C8B-B14F-4D97-AF65-F5344CB8AC3E}">
        <p14:creationId xmlns:p14="http://schemas.microsoft.com/office/powerpoint/2010/main" val="205066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2663869" y="361467"/>
            <a:ext cx="5613952" cy="6135066"/>
          </a:xfrm>
        </p:spPr>
        <p:txBody>
          <a:bodyPr/>
          <a:lstStyle/>
          <a:p>
            <a:pPr algn="l"/>
            <a:r>
              <a:rPr lang="en-US" sz="6500" dirty="0">
                <a:solidFill>
                  <a:srgbClr val="FFFF00"/>
                </a:solidFill>
              </a:rPr>
              <a:t>S</a:t>
            </a:r>
            <a:r>
              <a:rPr lang="en-US" dirty="0"/>
              <a:t>omebody</a:t>
            </a:r>
            <a:br>
              <a:rPr lang="en-US" dirty="0"/>
            </a:br>
            <a:r>
              <a:rPr lang="en-US" sz="6500" dirty="0">
                <a:solidFill>
                  <a:srgbClr val="FFFF00"/>
                </a:solidFill>
              </a:rPr>
              <a:t>E</a:t>
            </a:r>
            <a:r>
              <a:rPr lang="en-US" dirty="0"/>
              <a:t>nvironment</a:t>
            </a:r>
            <a:br>
              <a:rPr lang="en-US" dirty="0"/>
            </a:br>
            <a:r>
              <a:rPr lang="en-US" sz="6500" dirty="0">
                <a:solidFill>
                  <a:srgbClr val="FFFF00"/>
                </a:solidFill>
              </a:rPr>
              <a:t>A</a:t>
            </a:r>
            <a:r>
              <a:rPr lang="en-US" dirty="0"/>
              <a:t>ttitude</a:t>
            </a:r>
            <a:br>
              <a:rPr lang="en-US" dirty="0"/>
            </a:br>
            <a:r>
              <a:rPr lang="en-US" sz="6500" dirty="0">
                <a:solidFill>
                  <a:srgbClr val="FFFF00"/>
                </a:solidFill>
              </a:rPr>
              <a:t>S</a:t>
            </a:r>
            <a:r>
              <a:rPr lang="en-US" dirty="0"/>
              <a:t>chedule</a:t>
            </a:r>
            <a:br>
              <a:rPr lang="en-US" dirty="0"/>
            </a:br>
            <a:r>
              <a:rPr lang="en-US" sz="6500" dirty="0">
                <a:solidFill>
                  <a:srgbClr val="FFFF00"/>
                </a:solidFill>
              </a:rPr>
              <a:t>O</a:t>
            </a:r>
            <a:r>
              <a:rPr lang="en-US" dirty="0"/>
              <a:t>bjective</a:t>
            </a:r>
            <a:br>
              <a:rPr lang="en-US" dirty="0"/>
            </a:br>
            <a:r>
              <a:rPr lang="en-US" sz="6500" dirty="0">
                <a:solidFill>
                  <a:srgbClr val="FFFF00"/>
                </a:solidFill>
              </a:rPr>
              <a:t>N</a:t>
            </a:r>
            <a:r>
              <a:rPr lang="en-US" dirty="0"/>
              <a:t>ice</a:t>
            </a:r>
          </a:p>
        </p:txBody>
      </p:sp>
    </p:spTree>
    <p:extLst>
      <p:ext uri="{BB962C8B-B14F-4D97-AF65-F5344CB8AC3E}">
        <p14:creationId xmlns:p14="http://schemas.microsoft.com/office/powerpoint/2010/main" val="219056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512244" y="746421"/>
            <a:ext cx="11167511" cy="5365157"/>
          </a:xfrm>
        </p:spPr>
        <p:txBody>
          <a:bodyPr anchor="t">
            <a:noAutofit/>
          </a:bodyPr>
          <a:lstStyle/>
          <a:p>
            <a:pPr algn="l"/>
            <a:r>
              <a:rPr lang="en-US" sz="3500" dirty="0">
                <a:highlight>
                  <a:srgbClr val="C0C0C0"/>
                </a:highlight>
              </a:rPr>
              <a:t> JOHN 15-16 / THREE TRUTHS WE NEED TO HEAR </a:t>
            </a:r>
            <a:r>
              <a:rPr lang="en-US" sz="3500" dirty="0">
                <a:solidFill>
                  <a:schemeClr val="tx1"/>
                </a:solidFill>
              </a:rPr>
              <a:t>.</a:t>
            </a:r>
            <a:r>
              <a:rPr lang="en-US" sz="3500" dirty="0">
                <a:highlight>
                  <a:srgbClr val="C0C0C0"/>
                </a:highlight>
              </a:rPr>
              <a:t>     </a:t>
            </a:r>
            <a:br>
              <a:rPr lang="en-US" sz="5000" dirty="0"/>
            </a:br>
            <a:br>
              <a:rPr lang="en-US" sz="3000" dirty="0"/>
            </a:br>
            <a:r>
              <a:rPr lang="en-US" sz="5500" b="0" dirty="0"/>
              <a:t>In Jesus . . .</a:t>
            </a:r>
            <a:br>
              <a:rPr lang="en-US" sz="5000" b="0" dirty="0"/>
            </a:br>
            <a:br>
              <a:rPr lang="en-US" sz="2000" dirty="0"/>
            </a:br>
            <a:r>
              <a:rPr lang="en-US" sz="5000" b="0" dirty="0"/>
              <a:t>1. Growth means change</a:t>
            </a:r>
            <a:br>
              <a:rPr lang="en-US" sz="5000" b="0" dirty="0"/>
            </a:br>
            <a:br>
              <a:rPr lang="en-US" sz="1500" b="0" dirty="0"/>
            </a:br>
            <a:r>
              <a:rPr lang="en-US" sz="5000" b="0" dirty="0"/>
              <a:t>2. Change means loss (pruning)</a:t>
            </a:r>
            <a:br>
              <a:rPr lang="en-US" sz="5000" b="0" dirty="0"/>
            </a:br>
            <a:br>
              <a:rPr lang="en-US" sz="1500" dirty="0"/>
            </a:br>
            <a:r>
              <a:rPr lang="en-US" sz="5000" b="0" dirty="0"/>
              <a:t>3. Temporary loss leads to eternal gain</a:t>
            </a:r>
          </a:p>
        </p:txBody>
      </p:sp>
    </p:spTree>
    <p:extLst>
      <p:ext uri="{BB962C8B-B14F-4D97-AF65-F5344CB8AC3E}">
        <p14:creationId xmlns:p14="http://schemas.microsoft.com/office/powerpoint/2010/main" val="2313856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4094</TotalTime>
  <Words>907</Words>
  <Application>Microsoft Office PowerPoint</Application>
  <PresentationFormat>Widescreen</PresentationFormat>
  <Paragraphs>156</Paragraphs>
  <Slides>26</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Helvetica</vt:lpstr>
      <vt:lpstr>Hypatia Sans Pro</vt:lpstr>
      <vt:lpstr>Office Theme</vt:lpstr>
      <vt:lpstr>PowerPoint Presentation</vt:lpstr>
      <vt:lpstr>“Necessary Endings”  When Jesus tells us to let go so we can get started  John 15:1-8 &amp; 16:7,13-14</vt:lpstr>
      <vt:lpstr>God can change me but I have to be willing to make changes</vt:lpstr>
      <vt:lpstr>“For us to ever get to a next level or new tomorrow something has to end. Life has seasons. And without the ability to end things well, we stay stuck and often we stay miserable.”</vt:lpstr>
      <vt:lpstr>PowerPoint Presentation</vt:lpstr>
      <vt:lpstr>PowerPoint Presentation</vt:lpstr>
      <vt:lpstr>If we are going to get unstuck and become all God has planned,  we have to realize when a season needs to end</vt:lpstr>
      <vt:lpstr>Somebody Environment Attitude Schedule Objective Nice</vt:lpstr>
      <vt:lpstr> JOHN 15-16 / THREE TRUTHS WE NEED TO HEAR .       In Jesus . . .  1. Growth means change  2. Change means loss (pruning)  3. Temporary loss leads to eternal gain</vt:lpstr>
      <vt:lpstr>1. Growth means change  But I tell you the truth: It is to your advantage that I am going away. (16:7)  </vt:lpstr>
      <vt:lpstr>Then Jesus said to them all: “If anyone would come after me, he must deny himself and take up his cross daily and follow me. For whoever wants to save his life will lose it, but whoever loses his life for me will save it.         - Luke 9:23-24</vt:lpstr>
      <vt:lpstr>Now faith is being sure of what we hope for and certain of what we do not see . . And without faith it is impossible to please God, because anyone who comes to him must believe that he exists and that he rewards those who earnestly seek him.         - Hebrews 11:1,6</vt:lpstr>
      <vt:lpstr>PowerPoint Presentation</vt:lpstr>
      <vt:lpstr>PowerPoint Presentation</vt:lpstr>
      <vt:lpstr>2. Change means loss (pruning)  He cuts off every branch in Me that bears no fruit, while every branch that does bear fruit He prunes so that it will be even more fruitful. (15:2) </vt:lpstr>
      <vt:lpstr>PowerPoint Presentation</vt:lpstr>
      <vt:lpstr>PowerPoint Presentation</vt:lpstr>
      <vt:lpstr>Reasons to Prune (15:2-)  1. Good but not best 2. Sick and not growing (fruitful) 3. Dead and in the way</vt:lpstr>
      <vt:lpstr>How do I know what God wants to prune?  </vt:lpstr>
      <vt:lpstr>How do I know what God wants to prune?  Before you change anything:  Get In His Word Open To His Spirit Connect With His People</vt:lpstr>
      <vt:lpstr>If you can’t abide in Jesus (His Word, His Spirit, His Body) and sustain that season at the same time … </vt:lpstr>
      <vt:lpstr>3. Temporary loss leads to eternal gain  I tell you the truth, you will weep and mourn while the world rejoices. You will grieve, but your grief will turn to joy … Now is your time of grief, but I will see you again and you will rejoice, and no one will take away your joy. </vt:lpstr>
      <vt:lpstr>For everything there is a season, and a time for every matter under heaven:  a time to be born, and a time to die;  a time to plant . . . a time to weep and a time to laugh . . . He has made everything beautiful in its time        Ecclesiates 3:1-2,11</vt:lpstr>
      <vt:lpstr>PowerPoint Presentation</vt:lpstr>
      <vt:lpstr> Jesus took bread, gave thanks and broke it, and gave it to his disciples, saying, “Take and eat; this is my body.”   Then he took the cup, gave thanks and offered it to them, saying, “Drink from it, all of you. This is my blood of the covenant, which is poured out for many for the forgiveness of sins.          [Matthew 26:26]</vt:lpstr>
      <vt:lpstr>I tell you, I will not drink of this fruit of the vine from now on until that day when I drink it anew with you in my Father’s kingdom.”   When they had sung a hymn, they went out to the Mount of Olives.           Matthew 26:29-30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Lee</dc:creator>
  <cp:lastModifiedBy>Shawn Franco</cp:lastModifiedBy>
  <cp:revision>134</cp:revision>
  <cp:lastPrinted>2019-05-02T17:33:00Z</cp:lastPrinted>
  <dcterms:created xsi:type="dcterms:W3CDTF">2019-05-01T20:24:54Z</dcterms:created>
  <dcterms:modified xsi:type="dcterms:W3CDTF">2019-07-14T00:03:32Z</dcterms:modified>
</cp:coreProperties>
</file>