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6"/>
  </p:notesMasterIdLst>
  <p:sldIdLst>
    <p:sldId id="732" r:id="rId5"/>
    <p:sldId id="916" r:id="rId6"/>
    <p:sldId id="948" r:id="rId7"/>
    <p:sldId id="971" r:id="rId8"/>
    <p:sldId id="972" r:id="rId9"/>
    <p:sldId id="970" r:id="rId10"/>
    <p:sldId id="969" r:id="rId11"/>
    <p:sldId id="980" r:id="rId12"/>
    <p:sldId id="949" r:id="rId13"/>
    <p:sldId id="946" r:id="rId14"/>
    <p:sldId id="982" r:id="rId15"/>
    <p:sldId id="981" r:id="rId16"/>
    <p:sldId id="917" r:id="rId17"/>
    <p:sldId id="974" r:id="rId18"/>
    <p:sldId id="943" r:id="rId19"/>
    <p:sldId id="979" r:id="rId20"/>
    <p:sldId id="977" r:id="rId21"/>
    <p:sldId id="978" r:id="rId22"/>
    <p:sldId id="975" r:id="rId23"/>
    <p:sldId id="984" r:id="rId24"/>
    <p:sldId id="983" r:id="rId25"/>
  </p:sldIdLst>
  <p:sldSz cx="12192000" cy="6858000"/>
  <p:notesSz cx="6954838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D78"/>
    <a:srgbClr val="8441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840" autoAdjust="0"/>
    <p:restoredTop sz="63946" autoAdjust="0"/>
  </p:normalViewPr>
  <p:slideViewPr>
    <p:cSldViewPr snapToGrid="0" snapToObjects="1">
      <p:cViewPr varScale="1">
        <p:scale>
          <a:sx n="79" d="100"/>
          <a:sy n="79" d="100"/>
        </p:scale>
        <p:origin x="1552" y="20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0" d="100"/>
          <a:sy n="50" d="100"/>
        </p:scale>
        <p:origin x="2692" y="3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0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fld id="{FD2CDB31-981D-D648-B1AD-A63AD15380D0}" type="datetimeFigureOut">
              <a:rPr lang="en-US" smtClean="0"/>
              <a:pPr/>
              <a:t>4/7/19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47714" y="737494"/>
            <a:ext cx="3291752" cy="1852254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93700" y="2768600"/>
            <a:ext cx="6286500" cy="6223000"/>
          </a:xfrm>
          <a:prstGeom prst="rect">
            <a:avLst/>
          </a:prstGeom>
        </p:spPr>
        <p:txBody>
          <a:bodyPr vert="horz" lIns="92930" tIns="46465" rIns="92930" bIns="46465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-1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500"/>
            </a:lvl1pPr>
          </a:lstStyle>
          <a:p>
            <a:fld id="{B09E300A-8774-2741-B21E-9B1287FD99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214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49288" y="738188"/>
            <a:ext cx="3289300" cy="18510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5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Today we finish up our series never the same</a:t>
            </a:r>
          </a:p>
          <a:p>
            <a:r>
              <a:rPr lang="en-US" sz="15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 many have said – they will never look at their relationships the same</a:t>
            </a:r>
          </a:p>
          <a:p>
            <a:r>
              <a:rPr lang="en-US" sz="15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committed to pray for 3 relationship that need to change</a:t>
            </a:r>
          </a:p>
          <a:p>
            <a:r>
              <a:rPr lang="en-US" sz="15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recognized this verse</a:t>
            </a:r>
          </a:p>
          <a:p>
            <a:endParaRPr lang="en-US" dirty="0"/>
          </a:p>
          <a:p>
            <a:r>
              <a:rPr lang="en-US" dirty="0"/>
              <a:t>If Satan wants to destroy any part of our lives its our relationships – with God and each other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9E300A-8774-2741-B21E-9B1287FD99D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6827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49288" y="738188"/>
            <a:ext cx="3289300" cy="18510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5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Notice what the disciples want – do we win (v6 – do we get to be in charge, do we win and they lose)</a:t>
            </a:r>
          </a:p>
          <a:p>
            <a:endParaRPr lang="en-US" sz="15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5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Jesus says these words – its not about the drama triangle, its not about winning and losing</a:t>
            </a:r>
          </a:p>
          <a:p>
            <a:endParaRPr lang="en-US" sz="15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5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Its about being my witnesses, it’s about the promise that has been made</a:t>
            </a:r>
          </a:p>
          <a:p>
            <a:endParaRPr lang="en-US" sz="15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5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5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9E300A-8774-2741-B21E-9B1287FD99D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0251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49288" y="738188"/>
            <a:ext cx="3289300" cy="18510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5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5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Empowered servant</a:t>
            </a:r>
          </a:p>
          <a:p>
            <a:r>
              <a:rPr lang="en-US" sz="15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(not just the right thing to do / the power to do it)</a:t>
            </a:r>
          </a:p>
          <a:p>
            <a:endParaRPr lang="en-US" sz="15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5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power to do the good</a:t>
            </a:r>
          </a:p>
          <a:p>
            <a:r>
              <a:rPr lang="en-US" sz="15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(not just a little power)</a:t>
            </a:r>
          </a:p>
          <a:p>
            <a:endParaRPr lang="en-US" sz="15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5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9E300A-8774-2741-B21E-9B1287FD99D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2360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49288" y="738188"/>
            <a:ext cx="3289300" cy="18510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5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5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5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9E300A-8774-2741-B21E-9B1287FD99D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7353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49288" y="738188"/>
            <a:ext cx="3289300" cy="18510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5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Baptized in the holy spirit (v5)</a:t>
            </a:r>
          </a:p>
          <a:p>
            <a:endParaRPr lang="en-US" sz="15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5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need to be completely immersed and overflowing</a:t>
            </a:r>
          </a:p>
          <a:p>
            <a:r>
              <a:rPr lang="en-US" sz="15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lang="en-US" sz="15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bapistm</a:t>
            </a:r>
            <a:r>
              <a:rPr lang="en-US" sz="15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holy spirit is one of only five sayings or stories that is repeated in all four gospels</a:t>
            </a:r>
          </a:p>
          <a:p>
            <a:endParaRPr lang="en-US" sz="15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5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(birth, death, resurrection, 5 loaves) then baptism in holy spirit</a:t>
            </a:r>
          </a:p>
          <a:p>
            <a:endParaRPr lang="en-US" sz="15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5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Why? – because it is so key to living out the love and grace of Jesus</a:t>
            </a:r>
          </a:p>
          <a:p>
            <a:r>
              <a:rPr lang="en-US" sz="15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fact it’s the only saying or story that is all four plus Acts</a:t>
            </a:r>
          </a:p>
          <a:p>
            <a:endParaRPr lang="en-US" sz="15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5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it was quoted – John the Baptist – wasn’t speaking to the apostles or some special group</a:t>
            </a:r>
          </a:p>
          <a:p>
            <a:endParaRPr lang="en-US" sz="15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5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 was talking with his disciples about what the coming messiah would do for every person</a:t>
            </a:r>
          </a:p>
          <a:p>
            <a:r>
              <a:rPr lang="en-US" sz="15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5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was connected to this old testament scripture</a:t>
            </a:r>
          </a:p>
          <a:p>
            <a:endParaRPr lang="en-US" sz="15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1000" dirty="0">
              <a:solidFill>
                <a:schemeClr val="bg1"/>
              </a:solidFill>
              <a:latin typeface="Lucida Sans" panose="020B0602030504020204" pitchFamily="34" charset="77"/>
              <a:ea typeface="Lucida Sans" charset="0"/>
              <a:cs typeface="Lucida Sans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9E300A-8774-2741-B21E-9B1287FD99D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8378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49288" y="738188"/>
            <a:ext cx="3289300" cy="18510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5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(not just know the law -power to live it out)</a:t>
            </a:r>
          </a:p>
          <a:p>
            <a:endParaRPr lang="en-US" sz="15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5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we come to Christ, we are born again in the spirit</a:t>
            </a:r>
          </a:p>
          <a:p>
            <a:endParaRPr lang="en-US" sz="15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5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But our sinful nature keeps trying to take control again</a:t>
            </a:r>
          </a:p>
          <a:p>
            <a:r>
              <a:rPr lang="en-US" sz="15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world tells us to live in the drama triangle is the only way</a:t>
            </a:r>
          </a:p>
          <a:p>
            <a:r>
              <a:rPr lang="en-US" sz="15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Satan is trying to steal, kill and destroy</a:t>
            </a:r>
          </a:p>
          <a:p>
            <a:endParaRPr lang="en-US" sz="15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5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keep living in these </a:t>
            </a:r>
            <a:r>
              <a:rPr lang="en-US" sz="15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Villian</a:t>
            </a:r>
            <a:r>
              <a:rPr lang="en-US" sz="15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Victim, Hero tendencies.</a:t>
            </a:r>
          </a:p>
          <a:p>
            <a:r>
              <a:rPr lang="en-US" sz="15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Some of the lies that keep hanging around</a:t>
            </a:r>
          </a:p>
          <a:p>
            <a:r>
              <a:rPr lang="en-US" sz="15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can keep stepping back on them</a:t>
            </a:r>
          </a:p>
          <a:p>
            <a:endParaRPr lang="en-US" sz="15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5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5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5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9E300A-8774-2741-B21E-9B1287FD99D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4981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49288" y="738188"/>
            <a:ext cx="3289300" cy="18510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000" dirty="0">
                <a:solidFill>
                  <a:schemeClr val="bg1"/>
                </a:solidFill>
                <a:latin typeface="Lucida Sans" panose="020B0602030504020204" pitchFamily="34" charset="77"/>
                <a:ea typeface="Lucida Sans" charset="0"/>
                <a:cs typeface="Lucida Sans" charset="0"/>
              </a:rPr>
              <a:t>These lies – like the leaves  in my backyard (not just a few)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000" dirty="0">
                <a:solidFill>
                  <a:schemeClr val="bg1"/>
                </a:solidFill>
                <a:latin typeface="Lucida Sans" panose="020B0602030504020204" pitchFamily="34" charset="77"/>
                <a:ea typeface="Lucida Sans" charset="0"/>
                <a:cs typeface="Lucida Sans" charset="0"/>
              </a:rPr>
              <a:t>Truckloads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1000" dirty="0">
              <a:solidFill>
                <a:schemeClr val="bg1"/>
              </a:solidFill>
              <a:latin typeface="Lucida Sans" panose="020B0602030504020204" pitchFamily="34" charset="77"/>
              <a:ea typeface="Lucida Sans" charset="0"/>
              <a:cs typeface="Lucida Sans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000" dirty="0">
                <a:solidFill>
                  <a:schemeClr val="bg1"/>
                </a:solidFill>
                <a:latin typeface="Lucida Sans" panose="020B0602030504020204" pitchFamily="34" charset="77"/>
                <a:ea typeface="Lucida Sans" charset="0"/>
                <a:cs typeface="Lucida Sans" charset="0"/>
              </a:rPr>
              <a:t>When I first learn about drama triangle – try in my own power</a:t>
            </a:r>
          </a:p>
          <a:p>
            <a:pPr marL="228600" lvl="0" indent="-228600">
              <a:lnSpc>
                <a:spcPct val="100000"/>
              </a:lnSpc>
              <a:spcBef>
                <a:spcPts val="0"/>
              </a:spcBef>
              <a:buAutoNum type="arabicPeriod"/>
              <a:defRPr/>
            </a:pPr>
            <a:r>
              <a:rPr lang="en-US" sz="1000" dirty="0">
                <a:solidFill>
                  <a:schemeClr val="bg1"/>
                </a:solidFill>
                <a:latin typeface="Lucida Sans" panose="020B0602030504020204" pitchFamily="34" charset="77"/>
                <a:ea typeface="Lucida Sans" charset="0"/>
                <a:cs typeface="Lucida Sans" charset="0"/>
              </a:rPr>
              <a:t>LIKE THIS RAKE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000" dirty="0">
                <a:solidFill>
                  <a:schemeClr val="bg1"/>
                </a:solidFill>
                <a:latin typeface="Lucida Sans" panose="020B0602030504020204" pitchFamily="34" charset="77"/>
                <a:ea typeface="Lucida Sans" charset="0"/>
                <a:cs typeface="Lucida Sans" charset="0"/>
              </a:rPr>
              <a:t>Result – don’t get a lot done after tons of time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000" dirty="0">
                <a:solidFill>
                  <a:schemeClr val="bg1"/>
                </a:solidFill>
                <a:latin typeface="Lucida Sans" panose="020B0602030504020204" pitchFamily="34" charset="77"/>
                <a:ea typeface="Lucida Sans" charset="0"/>
                <a:cs typeface="Lucida Sans" charset="0"/>
              </a:rPr>
              <a:t>Can’t blow these lies, habits and hang ups away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1000" dirty="0">
              <a:solidFill>
                <a:schemeClr val="bg1"/>
              </a:solidFill>
              <a:latin typeface="Lucida Sans" panose="020B0602030504020204" pitchFamily="34" charset="77"/>
              <a:ea typeface="Lucida Sans" charset="0"/>
              <a:cs typeface="Lucida Sans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000" dirty="0">
                <a:solidFill>
                  <a:schemeClr val="bg1"/>
                </a:solidFill>
                <a:latin typeface="Lucida Sans" panose="020B0602030504020204" pitchFamily="34" charset="77"/>
                <a:ea typeface="Lucida Sans" charset="0"/>
                <a:cs typeface="Lucida Sans" charset="0"/>
              </a:rPr>
              <a:t>Then my wife introduced me to this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000" dirty="0">
                <a:solidFill>
                  <a:schemeClr val="bg1"/>
                </a:solidFill>
                <a:latin typeface="Lucida Sans" panose="020B0602030504020204" pitchFamily="34" charset="77"/>
                <a:ea typeface="Lucida Sans" charset="0"/>
                <a:cs typeface="Lucida Sans" charset="0"/>
              </a:rPr>
              <a:t>2. ELECTRIC LEAF BLOWER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000" dirty="0">
                <a:solidFill>
                  <a:schemeClr val="bg1"/>
                </a:solidFill>
                <a:latin typeface="Lucida Sans" panose="020B0602030504020204" pitchFamily="34" charset="77"/>
                <a:ea typeface="Lucida Sans" charset="0"/>
                <a:cs typeface="Lucida Sans" charset="0"/>
              </a:rPr>
              <a:t>Finally relying on a power greater than mine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000" dirty="0">
                <a:solidFill>
                  <a:schemeClr val="bg1"/>
                </a:solidFill>
                <a:latin typeface="Lucida Sans" panose="020B0602030504020204" pitchFamily="34" charset="77"/>
                <a:ea typeface="Lucida Sans" charset="0"/>
                <a:cs typeface="Lucida Sans" charset="0"/>
              </a:rPr>
              <a:t>Promises more than it can do. No match for the greatness of the lies.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000" dirty="0">
                <a:solidFill>
                  <a:schemeClr val="bg1"/>
                </a:solidFill>
                <a:latin typeface="Lucida Sans" panose="020B0602030504020204" pitchFamily="34" charset="77"/>
                <a:ea typeface="Lucida Sans" charset="0"/>
                <a:cs typeface="Lucida Sans" charset="0"/>
              </a:rPr>
              <a:t>But I can do more / although I am limited how far I can go.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000" dirty="0">
                <a:solidFill>
                  <a:schemeClr val="bg1"/>
                </a:solidFill>
                <a:latin typeface="Lucida Sans" panose="020B0602030504020204" pitchFamily="34" charset="77"/>
                <a:ea typeface="Lucida Sans" charset="0"/>
                <a:cs typeface="Lucida Sans" charset="0"/>
              </a:rPr>
              <a:t>This is like religion or saying yes to Jesus but never growing in him.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000" dirty="0">
                <a:solidFill>
                  <a:schemeClr val="bg1"/>
                </a:solidFill>
                <a:latin typeface="Lucida Sans" panose="020B0602030504020204" pitchFamily="34" charset="77"/>
                <a:ea typeface="Lucida Sans" charset="0"/>
                <a:cs typeface="Lucida Sans" charset="0"/>
              </a:rPr>
              <a:t>Power source far from me but helping me.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000" dirty="0">
                <a:solidFill>
                  <a:schemeClr val="bg1"/>
                </a:solidFill>
                <a:latin typeface="Lucida Sans" panose="020B0602030504020204" pitchFamily="34" charset="77"/>
                <a:ea typeface="Lucida Sans" charset="0"/>
                <a:cs typeface="Lucida Sans" charset="0"/>
              </a:rPr>
              <a:t>I can blown away some of sinful nature tendencies / VICTIM behavior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1000" dirty="0">
              <a:solidFill>
                <a:schemeClr val="bg1"/>
              </a:solidFill>
              <a:latin typeface="Lucida Sans" panose="020B0602030504020204" pitchFamily="34" charset="77"/>
              <a:ea typeface="Lucida Sans" charset="0"/>
              <a:cs typeface="Lucida Sans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000" dirty="0">
                <a:solidFill>
                  <a:schemeClr val="bg1"/>
                </a:solidFill>
                <a:latin typeface="Lucida Sans" panose="020B0602030504020204" pitchFamily="34" charset="77"/>
                <a:ea typeface="Lucida Sans" charset="0"/>
                <a:cs typeface="Lucida Sans" charset="0"/>
              </a:rPr>
              <a:t>But then someone showed me that is possible for even more power!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000" dirty="0">
                <a:solidFill>
                  <a:schemeClr val="bg1"/>
                </a:solidFill>
                <a:latin typeface="Lucida Sans" panose="020B0602030504020204" pitchFamily="34" charset="77"/>
                <a:ea typeface="Lucida Sans" charset="0"/>
                <a:cs typeface="Lucida Sans" charset="0"/>
              </a:rPr>
              <a:t>(GOING IN BACK, WHEN I SAY “AND HERE IT IS” TURN OFF MICRO)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1000" dirty="0">
              <a:solidFill>
                <a:schemeClr val="bg1"/>
              </a:solidFill>
              <a:latin typeface="Lucida Sans" panose="020B0602030504020204" pitchFamily="34" charset="77"/>
              <a:ea typeface="Lucida Sans" charset="0"/>
              <a:cs typeface="Lucida Sans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000" dirty="0">
                <a:solidFill>
                  <a:schemeClr val="bg1"/>
                </a:solidFill>
                <a:latin typeface="Lucida Sans" panose="020B0602030504020204" pitchFamily="34" charset="77"/>
                <a:ea typeface="Lucida Sans" charset="0"/>
                <a:cs typeface="Lucida Sans" charset="0"/>
              </a:rPr>
              <a:t>3. POWER GAS BLOWER!!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1000" dirty="0">
              <a:solidFill>
                <a:schemeClr val="bg1"/>
              </a:solidFill>
              <a:latin typeface="Lucida Sans" panose="020B0602030504020204" pitchFamily="34" charset="77"/>
              <a:ea typeface="Lucida Sans" charset="0"/>
              <a:cs typeface="Lucida Sans" charset="0"/>
            </a:endParaRPr>
          </a:p>
          <a:p>
            <a:r>
              <a:rPr lang="en-US" sz="15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power that wasn’t at a distance – was going to be in me and be upon me</a:t>
            </a:r>
          </a:p>
          <a:p>
            <a:r>
              <a:rPr lang="en-US" sz="15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power everyone would notice –</a:t>
            </a:r>
          </a:p>
          <a:p>
            <a:r>
              <a:rPr lang="en-US" sz="15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(blows everything away -leaves, rocks, small children, poorly rooted trees)</a:t>
            </a:r>
          </a:p>
          <a:p>
            <a:r>
              <a:rPr lang="en-US" sz="15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took me so long, took me seconds</a:t>
            </a:r>
          </a:p>
          <a:p>
            <a:r>
              <a:rPr lang="en-US" sz="15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tired me out, left me looking for more to do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1000" dirty="0">
              <a:solidFill>
                <a:schemeClr val="bg1"/>
              </a:solidFill>
              <a:latin typeface="Lucida Sans" panose="020B0602030504020204" pitchFamily="34" charset="77"/>
              <a:ea typeface="Lucida Sans" charset="0"/>
              <a:cs typeface="Lucida Sans" charset="0"/>
            </a:endParaRPr>
          </a:p>
          <a:p>
            <a:r>
              <a:rPr lang="en-US" sz="15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That’s what Jesus is promising here</a:t>
            </a:r>
          </a:p>
          <a:p>
            <a:r>
              <a:rPr lang="en-US" sz="15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Something to blow away the fear that drives the drama triangle</a:t>
            </a:r>
          </a:p>
          <a:p>
            <a:r>
              <a:rPr lang="en-US" sz="15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Something that blows away the pride and selfishness</a:t>
            </a:r>
          </a:p>
          <a:p>
            <a:r>
              <a:rPr lang="en-US" sz="15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Jesus didn’t just die to forgive you of your sins and leave you clean but </a:t>
            </a:r>
            <a:r>
              <a:rPr lang="en-US" sz="15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mepty</a:t>
            </a:r>
            <a:r>
              <a:rPr lang="en-US" sz="15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power</a:t>
            </a:r>
          </a:p>
          <a:p>
            <a:r>
              <a:rPr lang="en-US" sz="15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baptism (immersed) of the Holy Spirit is for you today</a:t>
            </a:r>
          </a:p>
          <a:p>
            <a:r>
              <a:rPr lang="en-US" sz="15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look at all those relationships and have the power to blow those sinful nature tendencies </a:t>
            </a:r>
            <a:endParaRPr lang="en-US" sz="1000" dirty="0">
              <a:solidFill>
                <a:schemeClr val="bg1"/>
              </a:solidFill>
              <a:latin typeface="Lucida Sans" panose="020B0602030504020204" pitchFamily="34" charset="77"/>
              <a:ea typeface="Lucida Sans" charset="0"/>
              <a:cs typeface="Lucida Sans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1000" dirty="0">
              <a:solidFill>
                <a:schemeClr val="bg1"/>
              </a:solidFill>
              <a:latin typeface="Lucida Sans" panose="020B0602030504020204" pitchFamily="34" charset="77"/>
              <a:ea typeface="Lucida Sans" charset="0"/>
              <a:cs typeface="Lucida Sans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9E300A-8774-2741-B21E-9B1287FD99D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9510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49288" y="738188"/>
            <a:ext cx="3289300" cy="18510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Now I have the power not only to ask the questions but the power to live out the answers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9E300A-8774-2741-B21E-9B1287FD99D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0053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49288" y="738188"/>
            <a:ext cx="3289300" cy="18510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5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5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5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9E300A-8774-2741-B21E-9B1287FD99D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5074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49288" y="738188"/>
            <a:ext cx="3289300" cy="18510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5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600" b="1" dirty="0"/>
              <a:t>Place of:</a:t>
            </a:r>
            <a:br>
              <a:rPr lang="en-US" sz="1600" b="1" dirty="0"/>
            </a:br>
            <a:r>
              <a:rPr lang="en-US" sz="1600" b="1" dirty="0"/>
              <a:t>[1] Worship</a:t>
            </a:r>
            <a:br>
              <a:rPr lang="en-US" sz="1600" b="1" dirty="0"/>
            </a:br>
            <a:r>
              <a:rPr lang="en-US" sz="1600" b="1" dirty="0"/>
              <a:t>[2] Obedience to God’s Word</a:t>
            </a:r>
            <a:br>
              <a:rPr lang="en-US" sz="1600" b="1" dirty="0"/>
            </a:br>
            <a:r>
              <a:rPr lang="en-US" sz="1600" b="1" dirty="0"/>
              <a:t>[3] The Cross</a:t>
            </a:r>
            <a:endParaRPr lang="en-US" sz="15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5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9E300A-8774-2741-B21E-9B1287FD99D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7798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49288" y="738188"/>
            <a:ext cx="3289300" cy="18510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schemeClr val="bg1"/>
                </a:solidFill>
                <a:latin typeface="Lucida Sans" panose="020B0602030504020204" pitchFamily="34" charset="0"/>
              </a:rPr>
              <a:t>AFTER JESUS TEACHES THE LORD’S PRAYER</a:t>
            </a:r>
          </a:p>
          <a:p>
            <a:endParaRPr lang="en-US" sz="15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5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5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9E300A-8774-2741-B21E-9B1287FD99D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10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49288" y="738188"/>
            <a:ext cx="3289300" cy="18510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Your life is only good as your relationships –a </a:t>
            </a:r>
            <a:r>
              <a:rPr lang="en-US" dirty="0" err="1"/>
              <a:t>nd</a:t>
            </a:r>
            <a:r>
              <a:rPr lang="en-US" dirty="0"/>
              <a:t> Jesus came to give you abundant life</a:t>
            </a:r>
          </a:p>
          <a:p>
            <a:br>
              <a:rPr lang="en-US" dirty="0"/>
            </a:br>
            <a:r>
              <a:rPr lang="en-US" dirty="0"/>
              <a:t>So over the past few weeks we have looked at the drama triangle</a:t>
            </a:r>
          </a:p>
          <a:p>
            <a:r>
              <a:rPr lang="en-US" dirty="0"/>
              <a:t>That our sinful nature is prone to and </a:t>
            </a:r>
            <a:r>
              <a:rPr lang="en-US" dirty="0" err="1"/>
              <a:t>satan</a:t>
            </a:r>
            <a:r>
              <a:rPr lang="en-US" dirty="0"/>
              <a:t> is trying to deceive us into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9E300A-8774-2741-B21E-9B1287FD99D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0032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49288" y="738188"/>
            <a:ext cx="3289300" cy="18510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schemeClr val="bg1"/>
                </a:solidFill>
                <a:latin typeface="Lucida Sans" panose="020B0602030504020204" pitchFamily="34" charset="0"/>
              </a:rPr>
              <a:t>AFTER JESUS TEACHES THE LORD’S PRAYER</a:t>
            </a:r>
          </a:p>
          <a:p>
            <a:endParaRPr lang="en-US" sz="15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5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5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9E300A-8774-2741-B21E-9B1287FD99D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92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49288" y="738188"/>
            <a:ext cx="3289300" cy="18510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schemeClr val="bg1"/>
                </a:solidFill>
                <a:latin typeface="Lucida Sans" panose="020B0602030504020204" pitchFamily="34" charset="0"/>
              </a:rPr>
              <a:t>AFTER JESUS TEACHES THE LORD’S PRAYER</a:t>
            </a:r>
          </a:p>
          <a:p>
            <a:endParaRPr lang="en-US" sz="15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5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5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9E300A-8774-2741-B21E-9B1287FD99D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8130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49288" y="738188"/>
            <a:ext cx="3289300" cy="18510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is the way the world THINKS relationships work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It’s what every Disney and Hollywood movie are based 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And its good drama but a lousy life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When we respond to drama with one of these roles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We make life worse and we feed our sinful nature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And we looked at the life of Jesus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And how he modelled and commanded a new way of relationships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9E300A-8774-2741-B21E-9B1287FD99D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559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49288" y="738188"/>
            <a:ext cx="3289300" cy="18510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5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Jesus commands us to love AS HE DID</a:t>
            </a:r>
          </a:p>
          <a:p>
            <a:endParaRPr lang="en-US" sz="15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5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Jesus didn’t act like a victim –even to the cross</a:t>
            </a:r>
          </a:p>
          <a:p>
            <a:r>
              <a:rPr lang="en-US" sz="15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he won’t let us live as a victim</a:t>
            </a:r>
          </a:p>
          <a:p>
            <a:endParaRPr lang="en-US" sz="15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5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But we tend to fall into this all the time . . 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Grew up with Bad patterns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So busy and consumed with the world’s priorities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Sometimes we just say things we don’t realize . . .  Church last week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9E300A-8774-2741-B21E-9B1287FD99D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7020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49288" y="738188"/>
            <a:ext cx="3289300" cy="18510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of think there is no hope for relationships</a:t>
            </a:r>
          </a:p>
          <a:p>
            <a:r>
              <a:rPr lang="en-US" dirty="0"/>
              <a:t>We’ve prayed and quoted scriptures but we’ve been relating to people as victims</a:t>
            </a:r>
          </a:p>
          <a:p>
            <a:endParaRPr lang="en-US" dirty="0"/>
          </a:p>
          <a:p>
            <a:r>
              <a:rPr lang="en-US" dirty="0"/>
              <a:t>And here is a key truth in this series and for your life . . 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9E300A-8774-2741-B21E-9B1287FD99D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525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49288" y="738188"/>
            <a:ext cx="3289300" cy="18510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5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yet people, go to church and worship and pray</a:t>
            </a:r>
          </a:p>
          <a:p>
            <a:r>
              <a:rPr lang="en-US" sz="15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But they do it all like a victim instead of an empowered servant</a:t>
            </a:r>
          </a:p>
          <a:p>
            <a:endParaRPr lang="en-US" sz="15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5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enemy has deceived people into believing in Jesus who sets us free but still acting like victims in our relationships</a:t>
            </a:r>
          </a:p>
          <a:p>
            <a:endParaRPr lang="en-US" sz="15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5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[next slide] how </a:t>
            </a:r>
            <a:r>
              <a:rPr lang="en-US" sz="15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jesus</a:t>
            </a:r>
            <a:r>
              <a:rPr lang="en-US" sz="15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5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taughts</a:t>
            </a:r>
            <a:r>
              <a:rPr lang="en-US" sz="15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us</a:t>
            </a:r>
          </a:p>
          <a:p>
            <a:endParaRPr lang="en-US" sz="15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9E300A-8774-2741-B21E-9B1287FD99D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9965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49288" y="738188"/>
            <a:ext cx="3289300" cy="18510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5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 in the last two weeks</a:t>
            </a:r>
          </a:p>
          <a:p>
            <a:r>
              <a:rPr lang="en-US" sz="15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Pastor Brandon &amp; Pastor Anedra did a great job teaching us how Jesus showed us how to live as coach and challenger</a:t>
            </a:r>
          </a:p>
          <a:p>
            <a:endParaRPr lang="en-US" dirty="0"/>
          </a:p>
          <a:p>
            <a:r>
              <a:rPr lang="en-US" dirty="0"/>
              <a:t>And yet, if you are like me</a:t>
            </a:r>
          </a:p>
          <a:p>
            <a:r>
              <a:rPr lang="en-US" dirty="0"/>
              <a:t>You still acted in the drama triangle more than divine triangle</a:t>
            </a:r>
          </a:p>
          <a:p>
            <a:endParaRPr lang="en-US" dirty="0"/>
          </a:p>
          <a:p>
            <a:r>
              <a:rPr lang="en-US" dirty="0"/>
              <a:t>Those 3 relationships may have not gotten any better yet?</a:t>
            </a:r>
          </a:p>
          <a:p>
            <a:endParaRPr lang="en-US" dirty="0"/>
          </a:p>
          <a:p>
            <a:r>
              <a:rPr lang="en-US" dirty="0"/>
              <a:t>Why?  We can’t just know the Jesus thing to do</a:t>
            </a:r>
          </a:p>
          <a:p>
            <a:r>
              <a:rPr lang="en-US" dirty="0"/>
              <a:t>We have to have the power of Jesus to do it – the holy Spirit</a:t>
            </a:r>
          </a:p>
          <a:p>
            <a:endParaRPr lang="en-US" dirty="0"/>
          </a:p>
          <a:p>
            <a:r>
              <a:rPr lang="en-US" dirty="0"/>
              <a:t>And that’s what this last story of Jesus and the disciples is about in Acts 1:3-9</a:t>
            </a:r>
          </a:p>
          <a:p>
            <a:endParaRPr lang="en-US" dirty="0"/>
          </a:p>
          <a:p>
            <a:r>
              <a:rPr lang="en-US" dirty="0"/>
              <a:t>Because even when we know what is right</a:t>
            </a:r>
          </a:p>
          <a:p>
            <a:r>
              <a:rPr lang="en-US" dirty="0"/>
              <a:t>There are still so much of our broken and weak sinful nature that breaks the relationships around us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9E300A-8774-2741-B21E-9B1287FD99D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5177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49288" y="738188"/>
            <a:ext cx="3289300" cy="18510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Knowing the right thing to do is not the same as having the power to do the right thing.</a:t>
            </a:r>
          </a:p>
          <a:p>
            <a:endParaRPr lang="en-US" dirty="0"/>
          </a:p>
          <a:p>
            <a:r>
              <a:rPr lang="en-US" dirty="0"/>
              <a:t>Why?  We can’t just know the Jesus thing to do</a:t>
            </a:r>
          </a:p>
          <a:p>
            <a:r>
              <a:rPr lang="en-US" dirty="0"/>
              <a:t>We have to have the power of Jesus to do it – the holy Spirit</a:t>
            </a:r>
          </a:p>
          <a:p>
            <a:endParaRPr lang="en-US" dirty="0"/>
          </a:p>
          <a:p>
            <a:r>
              <a:rPr lang="en-US" dirty="0"/>
              <a:t>And that’s what this last story of Jesus and the disciples is about in Acts 1:3-9</a:t>
            </a:r>
          </a:p>
          <a:p>
            <a:endParaRPr lang="en-US" dirty="0"/>
          </a:p>
          <a:p>
            <a:r>
              <a:rPr lang="en-US" dirty="0"/>
              <a:t>They have the right revelation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9E300A-8774-2741-B21E-9B1287FD99D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9050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49288" y="738188"/>
            <a:ext cx="3289300" cy="18510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5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That’s where Acts 1 – Jesus comes in</a:t>
            </a:r>
          </a:p>
          <a:p>
            <a:r>
              <a:rPr lang="en-US" sz="15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5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disciples have received revelation -Jesus is risen</a:t>
            </a:r>
          </a:p>
          <a:p>
            <a:r>
              <a:rPr lang="en-US" sz="15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But no one around them had changed </a:t>
            </a:r>
          </a:p>
          <a:p>
            <a:r>
              <a:rPr lang="en-US" sz="15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5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rome</a:t>
            </a:r>
            <a:r>
              <a:rPr lang="en-US" sz="15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still rules</a:t>
            </a:r>
          </a:p>
          <a:p>
            <a:r>
              <a:rPr lang="en-US" sz="15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pharisees still lying and could get people killed</a:t>
            </a:r>
          </a:p>
          <a:p>
            <a:r>
              <a:rPr lang="en-US" sz="15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the crowds still were willing to crucify other followers of Jesus</a:t>
            </a:r>
          </a:p>
          <a:p>
            <a:r>
              <a:rPr lang="en-US" sz="15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The disciples are in the middle of drama / threats / cold-hearted people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9E300A-8774-2741-B21E-9B1287FD99D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137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5472F-FB5D-524C-A500-B42243014B95}" type="datetimeFigureOut">
              <a:rPr lang="en-US" smtClean="0"/>
              <a:t>4/7/19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4C0F3-E37E-5D4C-B253-46BF90DFC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776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5472F-FB5D-524C-A500-B42243014B95}" type="datetimeFigureOut">
              <a:rPr lang="en-US" smtClean="0"/>
              <a:t>4/7/19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4C0F3-E37E-5D4C-B253-46BF90DFC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222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5472F-FB5D-524C-A500-B42243014B95}" type="datetimeFigureOut">
              <a:rPr lang="en-US" smtClean="0"/>
              <a:t>4/7/19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4C0F3-E37E-5D4C-B253-46BF90DFC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88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5472F-FB5D-524C-A500-B42243014B95}" type="datetimeFigureOut">
              <a:rPr lang="en-US" smtClean="0"/>
              <a:t>4/7/19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4C0F3-E37E-5D4C-B253-46BF90DFC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86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5472F-FB5D-524C-A500-B42243014B95}" type="datetimeFigureOut">
              <a:rPr lang="en-US" smtClean="0"/>
              <a:t>4/7/19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4C0F3-E37E-5D4C-B253-46BF90DFC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820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5472F-FB5D-524C-A500-B42243014B95}" type="datetimeFigureOut">
              <a:rPr lang="en-US" smtClean="0"/>
              <a:t>4/7/19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4C0F3-E37E-5D4C-B253-46BF90DFC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230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5472F-FB5D-524C-A500-B42243014B95}" type="datetimeFigureOut">
              <a:rPr lang="en-US" smtClean="0"/>
              <a:t>4/7/19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4C0F3-E37E-5D4C-B253-46BF90DFC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21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5472F-FB5D-524C-A500-B42243014B95}" type="datetimeFigureOut">
              <a:rPr lang="en-US" smtClean="0"/>
              <a:t>4/7/19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4C0F3-E37E-5D4C-B253-46BF90DFC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277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5472F-FB5D-524C-A500-B42243014B95}" type="datetimeFigureOut">
              <a:rPr lang="en-US" smtClean="0"/>
              <a:t>4/7/19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4C0F3-E37E-5D4C-B253-46BF90DFC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398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5472F-FB5D-524C-A500-B42243014B95}" type="datetimeFigureOut">
              <a:rPr lang="en-US" smtClean="0"/>
              <a:t>4/7/19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4C0F3-E37E-5D4C-B253-46BF90DFC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28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5472F-FB5D-524C-A500-B42243014B95}" type="datetimeFigureOut">
              <a:rPr lang="en-US" smtClean="0"/>
              <a:t>4/7/19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4C0F3-E37E-5D4C-B253-46BF90DFC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556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45472F-FB5D-524C-A500-B42243014B95}" type="datetimeFigureOut">
              <a:rPr lang="en-US" smtClean="0"/>
              <a:t>4/7/19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4C0F3-E37E-5D4C-B253-46BF90DFC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795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B80B764-8DEA-4DBC-BFC6-3C45E3F89E62}"/>
              </a:ext>
            </a:extLst>
          </p:cNvPr>
          <p:cNvSpPr/>
          <p:nvPr/>
        </p:nvSpPr>
        <p:spPr>
          <a:xfrm>
            <a:off x="329184" y="764278"/>
            <a:ext cx="11533632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000" b="1" dirty="0">
                <a:solidFill>
                  <a:schemeClr val="bg1"/>
                </a:solidFill>
                <a:latin typeface="Lucida Sans" panose="020B0602030504020204" pitchFamily="34" charset="0"/>
              </a:rPr>
              <a:t>And Jesus said, “The thief comes only to steal and kill and </a:t>
            </a:r>
            <a:r>
              <a:rPr lang="en-US" sz="5000" b="1" dirty="0">
                <a:solidFill>
                  <a:srgbClr val="FF0000"/>
                </a:solidFill>
                <a:latin typeface="Lucida Sans" panose="020B0602030504020204" pitchFamily="34" charset="0"/>
              </a:rPr>
              <a:t>destroy. </a:t>
            </a:r>
            <a:r>
              <a:rPr lang="en-US" sz="5000" b="1" dirty="0">
                <a:solidFill>
                  <a:schemeClr val="bg1"/>
                </a:solidFill>
                <a:latin typeface="Lucida Sans" panose="020B0602030504020204" pitchFamily="34" charset="0"/>
              </a:rPr>
              <a:t>I have come that they may have </a:t>
            </a:r>
            <a:r>
              <a:rPr lang="en-US" sz="5000" b="1" dirty="0">
                <a:solidFill>
                  <a:srgbClr val="92D050"/>
                </a:solidFill>
                <a:latin typeface="Lucida Sans" panose="020B0602030504020204" pitchFamily="34" charset="0"/>
              </a:rPr>
              <a:t>life </a:t>
            </a:r>
            <a:r>
              <a:rPr lang="en-US" sz="5000" b="1" dirty="0">
                <a:solidFill>
                  <a:schemeClr val="bg1"/>
                </a:solidFill>
                <a:latin typeface="Lucida Sans" panose="020B0602030504020204" pitchFamily="34" charset="0"/>
              </a:rPr>
              <a:t>and have it abundantly.”</a:t>
            </a:r>
          </a:p>
          <a:p>
            <a:endParaRPr lang="en-US" sz="5000" dirty="0">
              <a:solidFill>
                <a:schemeClr val="bg1"/>
              </a:solidFill>
            </a:endParaRPr>
          </a:p>
          <a:p>
            <a:pPr algn="r"/>
            <a:r>
              <a:rPr lang="en-US" sz="5200" dirty="0">
                <a:solidFill>
                  <a:schemeClr val="bg1"/>
                </a:solidFill>
              </a:rPr>
              <a:t>John 10:10</a:t>
            </a:r>
          </a:p>
          <a:p>
            <a:endParaRPr lang="en-US" sz="5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414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B80B764-8DEA-4DBC-BFC6-3C45E3F89E62}"/>
              </a:ext>
            </a:extLst>
          </p:cNvPr>
          <p:cNvSpPr/>
          <p:nvPr/>
        </p:nvSpPr>
        <p:spPr>
          <a:xfrm>
            <a:off x="667406" y="479714"/>
            <a:ext cx="11287494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Lucida Sans" panose="020B0602030504020204" pitchFamily="34" charset="0"/>
              </a:rPr>
              <a:t>the disciples asked Jesus, “Lord, are you at this time going to restore the kingdom to Israel?” </a:t>
            </a:r>
          </a:p>
          <a:p>
            <a:r>
              <a:rPr lang="en-US" sz="4800" b="1" dirty="0">
                <a:solidFill>
                  <a:schemeClr val="bg1"/>
                </a:solidFill>
                <a:latin typeface="Lucida Sans" panose="020B0602030504020204" pitchFamily="34" charset="0"/>
              </a:rPr>
              <a:t>He said to them: “It is not for you to know the times or dates the Father has set by his own authority. </a:t>
            </a:r>
          </a:p>
          <a:p>
            <a:r>
              <a:rPr lang="en-US" sz="4800" b="1" dirty="0">
                <a:solidFill>
                  <a:schemeClr val="bg1"/>
                </a:solidFill>
                <a:latin typeface="Lucida Sans" panose="020B0602030504020204" pitchFamily="34" charset="0"/>
              </a:rPr>
              <a:t>								</a:t>
            </a:r>
            <a:r>
              <a:rPr lang="en-US" sz="5200" dirty="0">
                <a:solidFill>
                  <a:schemeClr val="bg1"/>
                </a:solidFill>
              </a:rPr>
              <a:t>(Acts 1:6-7)</a:t>
            </a:r>
          </a:p>
          <a:p>
            <a:endParaRPr lang="en-US" sz="5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6594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B80B764-8DEA-4DBC-BFC6-3C45E3F89E62}"/>
              </a:ext>
            </a:extLst>
          </p:cNvPr>
          <p:cNvSpPr/>
          <p:nvPr/>
        </p:nvSpPr>
        <p:spPr>
          <a:xfrm>
            <a:off x="452253" y="479714"/>
            <a:ext cx="11287494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Lucida Sans" panose="020B0602030504020204" pitchFamily="34" charset="0"/>
              </a:rPr>
              <a:t>But you will receive </a:t>
            </a:r>
            <a:r>
              <a:rPr lang="en-US" sz="4800" b="1" dirty="0">
                <a:solidFill>
                  <a:srgbClr val="FFFF00"/>
                </a:solidFill>
                <a:latin typeface="Lucida Sans" panose="020B0602030504020204" pitchFamily="34" charset="0"/>
              </a:rPr>
              <a:t>power</a:t>
            </a:r>
            <a:r>
              <a:rPr lang="en-US" sz="4800" b="1" dirty="0">
                <a:solidFill>
                  <a:schemeClr val="bg1"/>
                </a:solidFill>
                <a:latin typeface="Lucida Sans" panose="020B0602030504020204" pitchFamily="34" charset="0"/>
              </a:rPr>
              <a:t> when </a:t>
            </a:r>
            <a:r>
              <a:rPr lang="en-US" sz="4800" b="1" dirty="0">
                <a:solidFill>
                  <a:srgbClr val="FFFF00"/>
                </a:solidFill>
                <a:latin typeface="Lucida Sans" panose="020B0602030504020204" pitchFamily="34" charset="0"/>
              </a:rPr>
              <a:t>the Holy Spirit comes on you</a:t>
            </a:r>
            <a:r>
              <a:rPr lang="en-US" sz="4800" b="1" dirty="0">
                <a:solidFill>
                  <a:schemeClr val="bg1"/>
                </a:solidFill>
                <a:latin typeface="Lucida Sans" panose="020B0602030504020204" pitchFamily="34" charset="0"/>
              </a:rPr>
              <a:t>; and you will be </a:t>
            </a:r>
            <a:r>
              <a:rPr lang="en-US" sz="4800" b="1" dirty="0">
                <a:solidFill>
                  <a:srgbClr val="FFFF00"/>
                </a:solidFill>
                <a:latin typeface="Lucida Sans" panose="020B0602030504020204" pitchFamily="34" charset="0"/>
              </a:rPr>
              <a:t>my witnesses </a:t>
            </a:r>
            <a:r>
              <a:rPr lang="en-US" sz="4800" b="1" dirty="0">
                <a:solidFill>
                  <a:schemeClr val="bg1"/>
                </a:solidFill>
                <a:latin typeface="Lucida Sans" panose="020B0602030504020204" pitchFamily="34" charset="0"/>
              </a:rPr>
              <a:t>in Jerusalem, and in all Judea and Samaria, and to the ends of the earth.”</a:t>
            </a:r>
          </a:p>
          <a:p>
            <a:endParaRPr lang="en-US" sz="5200" dirty="0">
              <a:solidFill>
                <a:schemeClr val="bg1"/>
              </a:solidFill>
            </a:endParaRPr>
          </a:p>
          <a:p>
            <a:pPr algn="r"/>
            <a:r>
              <a:rPr lang="en-US" sz="5200" dirty="0">
                <a:solidFill>
                  <a:schemeClr val="bg1"/>
                </a:solidFill>
              </a:rPr>
              <a:t>(Acts 1:8)</a:t>
            </a:r>
          </a:p>
          <a:p>
            <a:endParaRPr lang="en-US" sz="5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6261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B80B764-8DEA-4DBC-BFC6-3C45E3F89E62}"/>
              </a:ext>
            </a:extLst>
          </p:cNvPr>
          <p:cNvSpPr/>
          <p:nvPr/>
        </p:nvSpPr>
        <p:spPr>
          <a:xfrm>
            <a:off x="452253" y="479714"/>
            <a:ext cx="11287494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Lucida Sans" panose="020B0602030504020204" pitchFamily="34" charset="0"/>
              </a:rPr>
              <a:t>“Do not leave Jerusalem, but wait for the gift my Father promised, which you have heard me speak about. For John baptized with water, but in a few days you will be </a:t>
            </a:r>
            <a:r>
              <a:rPr lang="en-US" sz="4800" b="1" dirty="0">
                <a:solidFill>
                  <a:srgbClr val="FFFF00"/>
                </a:solidFill>
                <a:latin typeface="Lucida Sans" panose="020B0602030504020204" pitchFamily="34" charset="0"/>
              </a:rPr>
              <a:t>baptized</a:t>
            </a:r>
            <a:r>
              <a:rPr lang="en-US" sz="4800" b="1" dirty="0">
                <a:solidFill>
                  <a:schemeClr val="bg1"/>
                </a:solidFill>
                <a:latin typeface="Lucida Sans" panose="020B0602030504020204" pitchFamily="34" charset="0"/>
              </a:rPr>
              <a:t> with </a:t>
            </a:r>
            <a:r>
              <a:rPr lang="en-US" sz="4800" b="1" dirty="0">
                <a:solidFill>
                  <a:srgbClr val="FFFF00"/>
                </a:solidFill>
                <a:latin typeface="Lucida Sans" panose="020B0602030504020204" pitchFamily="34" charset="0"/>
              </a:rPr>
              <a:t>the Holy Spirit</a:t>
            </a:r>
            <a:r>
              <a:rPr lang="en-US" sz="4800" b="1" dirty="0">
                <a:solidFill>
                  <a:schemeClr val="bg1"/>
                </a:solidFill>
                <a:latin typeface="Lucida Sans" panose="020B0602030504020204" pitchFamily="34" charset="0"/>
              </a:rPr>
              <a:t>.</a:t>
            </a:r>
          </a:p>
          <a:p>
            <a:endParaRPr lang="en-US" sz="5200" dirty="0">
              <a:solidFill>
                <a:schemeClr val="bg1"/>
              </a:solidFill>
            </a:endParaRPr>
          </a:p>
          <a:p>
            <a:pPr algn="r"/>
            <a:r>
              <a:rPr lang="en-US" sz="5200" dirty="0">
                <a:solidFill>
                  <a:schemeClr val="bg1"/>
                </a:solidFill>
              </a:rPr>
              <a:t>(Acts 1:4-5)</a:t>
            </a:r>
          </a:p>
          <a:p>
            <a:endParaRPr lang="en-US" sz="5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3363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257" y="475689"/>
            <a:ext cx="11572406" cy="557496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5000" b="1" dirty="0">
                <a:solidFill>
                  <a:srgbClr val="FFFF00"/>
                </a:solidFill>
                <a:latin typeface="Lucida Sans" panose="020B0602030504020204" pitchFamily="34" charset="77"/>
                <a:ea typeface="Lucida Sans" charset="0"/>
                <a:cs typeface="Lucida Sans" charset="0"/>
              </a:rPr>
              <a:t>(“baptized” / “</a:t>
            </a:r>
            <a:r>
              <a:rPr lang="en-US" sz="5000" b="1" i="1" dirty="0" err="1">
                <a:solidFill>
                  <a:srgbClr val="FFFF00"/>
                </a:solidFill>
                <a:latin typeface="Lucida Sans" panose="020B0602030504020204" pitchFamily="34" charset="77"/>
                <a:ea typeface="Lucida Sans" charset="0"/>
                <a:cs typeface="Lucida Sans" charset="0"/>
              </a:rPr>
              <a:t>baptizo</a:t>
            </a:r>
            <a:r>
              <a:rPr lang="en-US" sz="5000" b="1" dirty="0">
                <a:solidFill>
                  <a:srgbClr val="FFFF00"/>
                </a:solidFill>
                <a:latin typeface="Lucida Sans" panose="020B0602030504020204" pitchFamily="34" charset="77"/>
                <a:ea typeface="Lucida Sans" charset="0"/>
                <a:cs typeface="Lucida Sans" charset="0"/>
              </a:rPr>
              <a:t>”)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5000" b="1" dirty="0">
              <a:solidFill>
                <a:schemeClr val="bg1"/>
              </a:solidFill>
              <a:latin typeface="Lucida Sans" panose="020B0602030504020204" pitchFamily="34" charset="77"/>
              <a:ea typeface="Lucida Sans" charset="0"/>
              <a:cs typeface="Lucida Sans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5000" b="1" dirty="0">
                <a:solidFill>
                  <a:schemeClr val="bg1"/>
                </a:solidFill>
                <a:latin typeface="Lucida Sans" panose="020B0602030504020204" pitchFamily="34" charset="77"/>
                <a:ea typeface="Lucida Sans" charset="0"/>
                <a:cs typeface="Lucida Sans" charset="0"/>
              </a:rPr>
              <a:t>To dye a clothe, to be completely immersed, to be overflowing with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5000" b="1" dirty="0">
              <a:solidFill>
                <a:schemeClr val="bg1"/>
              </a:solidFill>
              <a:latin typeface="Lucida Sans" panose="020B0602030504020204" pitchFamily="34" charset="77"/>
              <a:ea typeface="Lucida Sans" charset="0"/>
              <a:cs typeface="Lucida Sans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5000" b="1" dirty="0">
              <a:solidFill>
                <a:schemeClr val="bg1"/>
              </a:solidFill>
              <a:latin typeface="Lucida Sans" panose="020B0602030504020204" pitchFamily="34" charset="77"/>
              <a:ea typeface="Lucida Sans" charset="0"/>
              <a:cs typeface="Lucida Sans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400" dirty="0">
                <a:solidFill>
                  <a:schemeClr val="bg1"/>
                </a:solidFill>
                <a:latin typeface="Lucida Sans" panose="020B0602030504020204" pitchFamily="34" charset="77"/>
                <a:ea typeface="Lucida Sans" charset="0"/>
                <a:cs typeface="Lucida Sans" charset="0"/>
              </a:rPr>
              <a:t>(Matt. 3:11, Mk 10:39, Lk 6:13, Jn 1:33)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5000" b="1" dirty="0">
              <a:solidFill>
                <a:srgbClr val="FFFF00"/>
              </a:solidFill>
              <a:latin typeface="Lucida Sans" panose="020B0602030504020204" pitchFamily="34" charset="77"/>
              <a:ea typeface="Lucida Sans" charset="0"/>
              <a:cs typeface="Lucida Sans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3500" b="1" dirty="0">
              <a:solidFill>
                <a:schemeClr val="bg1"/>
              </a:solidFill>
              <a:latin typeface="Lucida Sans" panose="020B0602030504020204" pitchFamily="34" charset="77"/>
              <a:ea typeface="Lucida Sans" charset="0"/>
              <a:cs typeface="Lucida Sans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3500" b="1" dirty="0">
              <a:solidFill>
                <a:schemeClr val="bg1"/>
              </a:solidFill>
              <a:latin typeface="Lucida Sans" panose="020B0602030504020204" pitchFamily="34" charset="77"/>
              <a:ea typeface="Lucida Sans" charset="0"/>
              <a:cs typeface="Lucida Sans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3500" b="1" dirty="0">
              <a:solidFill>
                <a:schemeClr val="bg1"/>
              </a:solidFill>
              <a:latin typeface="Lucida Sans" panose="020B0602030504020204" pitchFamily="34" charset="77"/>
              <a:ea typeface="Lucida Sans" charset="0"/>
              <a:cs typeface="Lucida Sans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5500" dirty="0">
              <a:solidFill>
                <a:srgbClr val="FFFF00"/>
              </a:solidFill>
              <a:latin typeface="Lucida Sans" panose="020B0602030504020204" pitchFamily="34" charset="77"/>
              <a:ea typeface="Lucida Sans" charset="0"/>
              <a:cs typeface="Lucida Sans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5134706"/>
            <a:ext cx="10515600" cy="661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en-US" sz="3200" dirty="0">
              <a:latin typeface="Lucida Sans" charset="0"/>
              <a:ea typeface="Lucida Sans" charset="0"/>
              <a:cs typeface="Lucida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004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B80B764-8DEA-4DBC-BFC6-3C45E3F89E62}"/>
              </a:ext>
            </a:extLst>
          </p:cNvPr>
          <p:cNvSpPr/>
          <p:nvPr/>
        </p:nvSpPr>
        <p:spPr>
          <a:xfrm>
            <a:off x="452253" y="479714"/>
            <a:ext cx="11287494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Lucida Sans" panose="020B0602030504020204" pitchFamily="34" charset="0"/>
              </a:rPr>
              <a:t>I will give you a new heart and put a new spirit in you . . .﻿﻿ </a:t>
            </a:r>
            <a:r>
              <a:rPr lang="en-US" sz="4800" b="1" dirty="0">
                <a:solidFill>
                  <a:srgbClr val="FFFF00"/>
                </a:solidFill>
                <a:latin typeface="Lucida Sans" panose="020B0602030504020204" pitchFamily="34" charset="0"/>
              </a:rPr>
              <a:t>And I will put my Spirit in you</a:t>
            </a:r>
            <a:r>
              <a:rPr lang="en-US" sz="4800" b="1" dirty="0">
                <a:solidFill>
                  <a:schemeClr val="bg1"/>
                </a:solidFill>
                <a:latin typeface="Lucida Sans" panose="020B0602030504020204" pitchFamily="34" charset="0"/>
              </a:rPr>
              <a:t> and </a:t>
            </a:r>
            <a:r>
              <a:rPr lang="en-US" sz="4800" b="1" dirty="0">
                <a:solidFill>
                  <a:srgbClr val="FFFF00"/>
                </a:solidFill>
                <a:latin typeface="Lucida Sans" panose="020B0602030504020204" pitchFamily="34" charset="0"/>
              </a:rPr>
              <a:t>move</a:t>
            </a:r>
            <a:r>
              <a:rPr lang="en-US" sz="4800" b="1" dirty="0">
                <a:solidFill>
                  <a:schemeClr val="bg1"/>
                </a:solidFill>
                <a:latin typeface="Lucida Sans" panose="020B0602030504020204" pitchFamily="34" charset="0"/>
              </a:rPr>
              <a:t> you to follow my decrees and be careful to keep my laws.  </a:t>
            </a:r>
          </a:p>
          <a:p>
            <a:endParaRPr lang="en-US" sz="4800" b="1" dirty="0">
              <a:solidFill>
                <a:schemeClr val="bg1"/>
              </a:solidFill>
              <a:latin typeface="Lucida Sans" panose="020B0602030504020204" pitchFamily="34" charset="0"/>
            </a:endParaRPr>
          </a:p>
          <a:p>
            <a:r>
              <a:rPr lang="en-US" sz="4800" b="1" dirty="0">
                <a:solidFill>
                  <a:schemeClr val="bg1"/>
                </a:solidFill>
                <a:latin typeface="Lucida Sans" panose="020B0602030504020204" pitchFamily="34" charset="0"/>
              </a:rPr>
              <a:t>					[Ezekiel 36:24-27]</a:t>
            </a:r>
            <a:endParaRPr lang="en-US" sz="5200" dirty="0">
              <a:solidFill>
                <a:schemeClr val="bg1"/>
              </a:solidFill>
            </a:endParaRPr>
          </a:p>
          <a:p>
            <a:endParaRPr lang="en-US" sz="5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3397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024" y="670561"/>
            <a:ext cx="11475117" cy="557496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4300" b="1" dirty="0">
                <a:solidFill>
                  <a:schemeClr val="bg1"/>
                </a:solidFill>
                <a:latin typeface="Lucida Sans" panose="020B0602030504020204" pitchFamily="34" charset="77"/>
                <a:ea typeface="Lucida Sans" charset="0"/>
                <a:cs typeface="Lucida Sans" charset="0"/>
              </a:rPr>
              <a:t>LIES WE NEED THE POWER TO </a:t>
            </a:r>
            <a:r>
              <a:rPr lang="en-US" sz="4300" b="1" dirty="0">
                <a:solidFill>
                  <a:srgbClr val="FFFF00"/>
                </a:solidFill>
                <a:latin typeface="Lucida Sans" panose="020B0602030504020204" pitchFamily="34" charset="77"/>
                <a:ea typeface="Lucida Sans" charset="0"/>
                <a:cs typeface="Lucida Sans" charset="0"/>
              </a:rPr>
              <a:t>“LEAVES”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endParaRPr lang="en-US" sz="1000" dirty="0">
              <a:solidFill>
                <a:schemeClr val="bg1"/>
              </a:solidFill>
              <a:latin typeface="Lucida Sans" panose="020B0602030504020204" pitchFamily="34" charset="77"/>
              <a:ea typeface="Lucida Sans" charset="0"/>
              <a:cs typeface="Lucida Sans" charset="0"/>
            </a:endParaRPr>
          </a:p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en-US" sz="4900" dirty="0">
                <a:solidFill>
                  <a:schemeClr val="bg1"/>
                </a:solidFill>
                <a:latin typeface="Lucida Sans" panose="020B0602030504020204" pitchFamily="34" charset="77"/>
                <a:ea typeface="Lucida Sans" charset="0"/>
                <a:cs typeface="Lucida Sans" charset="0"/>
              </a:rPr>
              <a:t>“My life is so unfair. Poor me”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4900" dirty="0">
                <a:solidFill>
                  <a:schemeClr val="bg1"/>
                </a:solidFill>
                <a:latin typeface="Lucida Sans" panose="020B0602030504020204" pitchFamily="34" charset="77"/>
                <a:ea typeface="Lucida Sans" charset="0"/>
                <a:cs typeface="Lucida Sans" charset="0"/>
              </a:rPr>
              <a:t>“It’s not my fault. You fix it”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4900" dirty="0">
                <a:solidFill>
                  <a:schemeClr val="bg1"/>
                </a:solidFill>
                <a:latin typeface="Lucida Sans" panose="020B0602030504020204" pitchFamily="34" charset="77"/>
                <a:ea typeface="Lucida Sans" charset="0"/>
                <a:cs typeface="Lucida Sans" charset="0"/>
              </a:rPr>
              <a:t>“I need a hero to do it for me”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4900" dirty="0">
                <a:solidFill>
                  <a:schemeClr val="bg1"/>
                </a:solidFill>
                <a:latin typeface="Lucida Sans" panose="020B0602030504020204" pitchFamily="34" charset="77"/>
                <a:ea typeface="Lucida Sans" charset="0"/>
                <a:cs typeface="Lucida Sans" charset="0"/>
              </a:rPr>
              <a:t>“If other’s don’t change, I’m stuck.”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4900" dirty="0">
                <a:solidFill>
                  <a:schemeClr val="bg1"/>
                </a:solidFill>
                <a:latin typeface="Lucida Sans" panose="020B0602030504020204" pitchFamily="34" charset="77"/>
                <a:ea typeface="Lucida Sans" charset="0"/>
                <a:cs typeface="Lucida Sans" charset="0"/>
              </a:rPr>
              <a:t>“I’m the answer / I need control”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5000" b="1" dirty="0">
              <a:solidFill>
                <a:schemeClr val="bg1"/>
              </a:solidFill>
              <a:latin typeface="Lucida Sans" panose="020B0602030504020204" pitchFamily="34" charset="77"/>
              <a:ea typeface="Lucida Sans" charset="0"/>
              <a:cs typeface="Lucida Sans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5000" b="1" dirty="0">
              <a:solidFill>
                <a:srgbClr val="FFFF00"/>
              </a:solidFill>
              <a:latin typeface="Lucida Sans" panose="020B0602030504020204" pitchFamily="34" charset="77"/>
              <a:ea typeface="Lucida Sans" charset="0"/>
              <a:cs typeface="Lucida Sans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3500" b="1" dirty="0">
              <a:solidFill>
                <a:schemeClr val="bg1"/>
              </a:solidFill>
              <a:latin typeface="Lucida Sans" panose="020B0602030504020204" pitchFamily="34" charset="77"/>
              <a:ea typeface="Lucida Sans" charset="0"/>
              <a:cs typeface="Lucida Sans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3500" b="1" dirty="0">
              <a:solidFill>
                <a:schemeClr val="bg1"/>
              </a:solidFill>
              <a:latin typeface="Lucida Sans" panose="020B0602030504020204" pitchFamily="34" charset="77"/>
              <a:ea typeface="Lucida Sans" charset="0"/>
              <a:cs typeface="Lucida Sans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3500" b="1" dirty="0">
              <a:solidFill>
                <a:schemeClr val="bg1"/>
              </a:solidFill>
              <a:latin typeface="Lucida Sans" panose="020B0602030504020204" pitchFamily="34" charset="77"/>
              <a:ea typeface="Lucida Sans" charset="0"/>
              <a:cs typeface="Lucida Sans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5500" dirty="0">
              <a:solidFill>
                <a:srgbClr val="FFFF00"/>
              </a:solidFill>
              <a:latin typeface="Lucida Sans" panose="020B0602030504020204" pitchFamily="34" charset="77"/>
              <a:ea typeface="Lucida Sans" charset="0"/>
              <a:cs typeface="Lucida Sans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5134706"/>
            <a:ext cx="10515600" cy="661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en-US" sz="3200" dirty="0">
              <a:latin typeface="Lucida Sans" charset="0"/>
              <a:ea typeface="Lucida Sans" charset="0"/>
              <a:cs typeface="Lucida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5597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CC2549C-1094-4327-A503-17651C6334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2973" y="1144707"/>
            <a:ext cx="4436496" cy="44969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DFFF57C-C3A7-4830-BAAB-1B6E0C00969B}"/>
              </a:ext>
            </a:extLst>
          </p:cNvPr>
          <p:cNvSpPr txBox="1"/>
          <p:nvPr/>
        </p:nvSpPr>
        <p:spPr>
          <a:xfrm>
            <a:off x="6678353" y="300360"/>
            <a:ext cx="5025735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" b="1" dirty="0">
                <a:solidFill>
                  <a:schemeClr val="bg2"/>
                </a:solidFill>
              </a:rPr>
              <a:t>Empowered Servant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A939D1-A11E-495E-B5EA-00F94178186D}"/>
              </a:ext>
            </a:extLst>
          </p:cNvPr>
          <p:cNvSpPr txBox="1"/>
          <p:nvPr/>
        </p:nvSpPr>
        <p:spPr>
          <a:xfrm>
            <a:off x="9461573" y="5616438"/>
            <a:ext cx="273042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" b="1" dirty="0">
                <a:solidFill>
                  <a:schemeClr val="bg1"/>
                </a:solidFill>
              </a:rPr>
              <a:t>Challenger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C0CBD9-499D-4D09-A9C8-A34BB7D7D3A7}"/>
              </a:ext>
            </a:extLst>
          </p:cNvPr>
          <p:cNvSpPr txBox="1"/>
          <p:nvPr/>
        </p:nvSpPr>
        <p:spPr>
          <a:xfrm>
            <a:off x="6374288" y="5616438"/>
            <a:ext cx="1638590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" b="1" dirty="0">
                <a:solidFill>
                  <a:schemeClr val="bg1"/>
                </a:solidFill>
              </a:rPr>
              <a:t>Coach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DA45C78-84E1-404F-9417-745B0EA35647}"/>
              </a:ext>
            </a:extLst>
          </p:cNvPr>
          <p:cNvSpPr txBox="1">
            <a:spLocks/>
          </p:cNvSpPr>
          <p:nvPr/>
        </p:nvSpPr>
        <p:spPr>
          <a:xfrm>
            <a:off x="767407" y="1085190"/>
            <a:ext cx="5611603" cy="389989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n-US" sz="4600" b="1" dirty="0">
                <a:solidFill>
                  <a:schemeClr val="bg1"/>
                </a:solidFill>
                <a:latin typeface="Lucida Sans" panose="020B0602030504020204" pitchFamily="34" charset="77"/>
                <a:ea typeface="Lucida Sans" charset="0"/>
                <a:cs typeface="Lucida Sans" charset="0"/>
              </a:rPr>
              <a:t>What good does God want for me and others?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en-US" sz="4600" b="1" dirty="0">
              <a:solidFill>
                <a:schemeClr val="bg1"/>
              </a:solidFill>
              <a:latin typeface="Lucida Sans" panose="020B0602030504020204" pitchFamily="34" charset="77"/>
              <a:ea typeface="Lucida Sans" charset="0"/>
              <a:cs typeface="Lucida Sans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n-US" sz="4600" b="1" dirty="0">
                <a:solidFill>
                  <a:schemeClr val="bg1"/>
                </a:solidFill>
                <a:latin typeface="Lucida Sans" panose="020B0602030504020204" pitchFamily="34" charset="77"/>
                <a:ea typeface="Lucida Sans" charset="0"/>
                <a:cs typeface="Lucida Sans" charset="0"/>
              </a:rPr>
              <a:t>What seeds can be planted for that?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en-US" sz="5500" dirty="0">
              <a:solidFill>
                <a:srgbClr val="FFFF00"/>
              </a:solidFill>
              <a:latin typeface="Lucida Sans" panose="020B0602030504020204" pitchFamily="34" charset="77"/>
              <a:ea typeface="Lucida Sans" charset="0"/>
              <a:cs typeface="Lucida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8377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B80B764-8DEA-4DBC-BFC6-3C45E3F89E62}"/>
              </a:ext>
            </a:extLst>
          </p:cNvPr>
          <p:cNvSpPr/>
          <p:nvPr/>
        </p:nvSpPr>
        <p:spPr>
          <a:xfrm>
            <a:off x="452253" y="479714"/>
            <a:ext cx="1128749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Lucida Sans" panose="020B0602030504020204" pitchFamily="34" charset="0"/>
              </a:rPr>
              <a:t>But you will receive power when the Holy Spirit comes on you; and you will be my witnesses in Jerusalem, and in all Judea and Samaria, and to the ends of the earth.”</a:t>
            </a:r>
          </a:p>
          <a:p>
            <a:endParaRPr lang="en-US" sz="4800" b="1" dirty="0">
              <a:solidFill>
                <a:schemeClr val="bg1"/>
              </a:solidFill>
              <a:latin typeface="Lucida Sans" panose="020B0602030504020204" pitchFamily="34" charset="0"/>
            </a:endParaRPr>
          </a:p>
          <a:p>
            <a:r>
              <a:rPr lang="en-US" sz="4800" b="1" dirty="0">
                <a:solidFill>
                  <a:schemeClr val="bg1"/>
                </a:solidFill>
                <a:latin typeface="Lucida Sans" panose="020B0602030504020204" pitchFamily="34" charset="0"/>
              </a:rPr>
              <a:t>								[Acts 1:8]</a:t>
            </a:r>
            <a:endParaRPr lang="en-US" sz="5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1166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B80B764-8DEA-4DBC-BFC6-3C45E3F89E62}"/>
              </a:ext>
            </a:extLst>
          </p:cNvPr>
          <p:cNvSpPr/>
          <p:nvPr/>
        </p:nvSpPr>
        <p:spPr>
          <a:xfrm>
            <a:off x="452253" y="479714"/>
            <a:ext cx="11287494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Lucida Sans" panose="020B0602030504020204" pitchFamily="34" charset="0"/>
              </a:rPr>
              <a:t>Jesus gave them this command: “</a:t>
            </a:r>
            <a:r>
              <a:rPr lang="en-US" sz="4800" b="1" dirty="0">
                <a:solidFill>
                  <a:srgbClr val="FFFF00"/>
                </a:solidFill>
                <a:latin typeface="Lucida Sans" panose="020B0602030504020204" pitchFamily="34" charset="0"/>
              </a:rPr>
              <a:t>Do not leave Jerusalem</a:t>
            </a:r>
            <a:r>
              <a:rPr lang="en-US" sz="4800" b="1" dirty="0">
                <a:solidFill>
                  <a:schemeClr val="bg1"/>
                </a:solidFill>
                <a:latin typeface="Lucida Sans" panose="020B0602030504020204" pitchFamily="34" charset="0"/>
              </a:rPr>
              <a:t>, but wait for the gift my Father promised, which you have heard me speak about. For John baptized with water, but in a few days you will be baptized with the Holy Spirit.</a:t>
            </a:r>
          </a:p>
          <a:p>
            <a:pPr algn="r"/>
            <a:r>
              <a:rPr lang="en-US" sz="5200" dirty="0">
                <a:solidFill>
                  <a:schemeClr val="bg1"/>
                </a:solidFill>
              </a:rPr>
              <a:t>(Acts 1:4-5)</a:t>
            </a:r>
          </a:p>
          <a:p>
            <a:endParaRPr lang="en-US" sz="5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1360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B80B764-8DEA-4DBC-BFC6-3C45E3F89E62}"/>
              </a:ext>
            </a:extLst>
          </p:cNvPr>
          <p:cNvSpPr/>
          <p:nvPr/>
        </p:nvSpPr>
        <p:spPr>
          <a:xfrm>
            <a:off x="452253" y="479714"/>
            <a:ext cx="1128749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Lucida Sans" panose="020B0602030504020204" pitchFamily="34" charset="0"/>
              </a:rPr>
              <a:t>“So I say to you: Ask and it will be given to you; seek and you will find; knock and the door will be opened to you. ﻿For everyone who asks receives; he who seeks finds; and to him who knocks, the door will be opened. 														[Luke 11:9-10]</a:t>
            </a:r>
            <a:endParaRPr lang="en-US" sz="5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72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C954230-7A03-46E3-B7A9-980A243B8E3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0F79FC-56EA-4921-83A2-C11BC9A10F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760" y="507929"/>
            <a:ext cx="11394480" cy="5842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8845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B80B764-8DEA-4DBC-BFC6-3C45E3F89E62}"/>
              </a:ext>
            </a:extLst>
          </p:cNvPr>
          <p:cNvSpPr/>
          <p:nvPr/>
        </p:nvSpPr>
        <p:spPr>
          <a:xfrm>
            <a:off x="452253" y="479714"/>
            <a:ext cx="1128749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Lucida Sans" panose="020B0602030504020204" pitchFamily="34" charset="0"/>
              </a:rPr>
              <a:t>“Which of you fathers, if your son asks for a fish, will give him a snake instead? Or if he asks for an egg, will give him a scorpion? </a:t>
            </a:r>
          </a:p>
          <a:p>
            <a:r>
              <a:rPr lang="en-US" sz="4800" b="1" dirty="0">
                <a:solidFill>
                  <a:schemeClr val="bg1"/>
                </a:solidFill>
                <a:latin typeface="Lucida Sans" panose="020B0602030504020204" pitchFamily="34" charset="0"/>
              </a:rPr>
              <a:t>																		[Luke 11:11-12]</a:t>
            </a:r>
            <a:endParaRPr lang="en-US" sz="5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756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B80B764-8DEA-4DBC-BFC6-3C45E3F89E62}"/>
              </a:ext>
            </a:extLst>
          </p:cNvPr>
          <p:cNvSpPr/>
          <p:nvPr/>
        </p:nvSpPr>
        <p:spPr>
          <a:xfrm>
            <a:off x="452253" y="479714"/>
            <a:ext cx="1128749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Lucida Sans" panose="020B0602030504020204" pitchFamily="34" charset="0"/>
              </a:rPr>
              <a:t>If you then, though you are evil, know how to give good gifts to your children, how much more will your Father in heaven </a:t>
            </a:r>
            <a:r>
              <a:rPr lang="en-US" sz="4800" b="1" dirty="0">
                <a:solidFill>
                  <a:srgbClr val="FFFF00"/>
                </a:solidFill>
                <a:latin typeface="Lucida Sans" panose="020B0602030504020204" pitchFamily="34" charset="0"/>
              </a:rPr>
              <a:t>give the Holy Spirit</a:t>
            </a:r>
            <a:r>
              <a:rPr lang="en-US" sz="4800" b="1" dirty="0">
                <a:solidFill>
                  <a:schemeClr val="bg1"/>
                </a:solidFill>
                <a:latin typeface="Lucida Sans" panose="020B0602030504020204" pitchFamily="34" charset="0"/>
              </a:rPr>
              <a:t> to those </a:t>
            </a:r>
            <a:r>
              <a:rPr lang="en-US" sz="4800" b="1" dirty="0">
                <a:solidFill>
                  <a:srgbClr val="FFFF00"/>
                </a:solidFill>
                <a:latin typeface="Lucida Sans" panose="020B0602030504020204" pitchFamily="34" charset="0"/>
              </a:rPr>
              <a:t>who ask </a:t>
            </a:r>
            <a:r>
              <a:rPr lang="en-US" sz="4800" b="1" dirty="0">
                <a:solidFill>
                  <a:schemeClr val="bg1"/>
                </a:solidFill>
                <a:latin typeface="Lucida Sans" panose="020B0602030504020204" pitchFamily="34" charset="0"/>
              </a:rPr>
              <a:t>him!” 																				[Luke 11:9-13]</a:t>
            </a:r>
            <a:endParaRPr lang="en-US" sz="5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52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991" y="1722425"/>
            <a:ext cx="5197063" cy="389989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800" b="1" dirty="0">
                <a:solidFill>
                  <a:schemeClr val="bg1"/>
                </a:solidFill>
                <a:latin typeface="Lucida Sans" panose="020B0602030504020204" pitchFamily="34" charset="77"/>
                <a:ea typeface="Lucida Sans" charset="0"/>
                <a:cs typeface="Lucida Sans" charset="0"/>
              </a:rPr>
              <a:t>No relationship works right when we relate to others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800" b="1" dirty="0">
                <a:solidFill>
                  <a:schemeClr val="bg1"/>
                </a:solidFill>
                <a:latin typeface="Lucida Sans" panose="020B0602030504020204" pitchFamily="34" charset="77"/>
                <a:ea typeface="Lucida Sans" charset="0"/>
                <a:cs typeface="Lucida Sans" charset="0"/>
              </a:rPr>
              <a:t>as a victim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5500" b="1" dirty="0">
              <a:solidFill>
                <a:schemeClr val="bg1"/>
              </a:solidFill>
              <a:latin typeface="Lucida Sans" panose="020B0602030504020204" pitchFamily="34" charset="77"/>
              <a:ea typeface="Lucida Sans" charset="0"/>
              <a:cs typeface="Lucida Sans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5500" dirty="0">
              <a:solidFill>
                <a:srgbClr val="FFFF00"/>
              </a:solidFill>
              <a:latin typeface="Lucida Sans" panose="020B0602030504020204" pitchFamily="34" charset="77"/>
              <a:ea typeface="Lucida Sans" charset="0"/>
              <a:cs typeface="Lucida Sans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5134706"/>
            <a:ext cx="10515600" cy="661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en-US" sz="3200" dirty="0">
              <a:latin typeface="Lucida Sans" charset="0"/>
              <a:ea typeface="Lucida Sans" charset="0"/>
              <a:cs typeface="Lucida Sans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75EF05-EB99-4151-B8EE-34F57F035425}"/>
              </a:ext>
            </a:extLst>
          </p:cNvPr>
          <p:cNvSpPr txBox="1"/>
          <p:nvPr/>
        </p:nvSpPr>
        <p:spPr>
          <a:xfrm>
            <a:off x="7974643" y="5920686"/>
            <a:ext cx="1720343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" b="1" dirty="0">
                <a:solidFill>
                  <a:schemeClr val="bg1"/>
                </a:solidFill>
              </a:rPr>
              <a:t>Victim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76E3DE-282D-4228-BFD3-0B1475979B40}"/>
              </a:ext>
            </a:extLst>
          </p:cNvPr>
          <p:cNvSpPr txBox="1"/>
          <p:nvPr/>
        </p:nvSpPr>
        <p:spPr>
          <a:xfrm>
            <a:off x="10246303" y="93843"/>
            <a:ext cx="168507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" b="1" dirty="0">
                <a:solidFill>
                  <a:schemeClr val="bg1"/>
                </a:solidFill>
              </a:rPr>
              <a:t>Villain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5EB301-18A6-4CC6-A395-4069180CBED7}"/>
              </a:ext>
            </a:extLst>
          </p:cNvPr>
          <p:cNvSpPr txBox="1"/>
          <p:nvPr/>
        </p:nvSpPr>
        <p:spPr>
          <a:xfrm>
            <a:off x="5612492" y="93842"/>
            <a:ext cx="1347805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" b="1" dirty="0">
                <a:solidFill>
                  <a:schemeClr val="bg1"/>
                </a:solidFill>
              </a:rPr>
              <a:t>Hero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F16360E-F868-4CD1-9618-1AF53E5AD8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396" y="878673"/>
            <a:ext cx="5177642" cy="5157496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9B61D3F-7825-4C4F-8F4F-F157BAF2C127}"/>
              </a:ext>
            </a:extLst>
          </p:cNvPr>
          <p:cNvCxnSpPr/>
          <p:nvPr/>
        </p:nvCxnSpPr>
        <p:spPr>
          <a:xfrm flipV="1">
            <a:off x="9095592" y="1015798"/>
            <a:ext cx="2368446" cy="4826404"/>
          </a:xfrm>
          <a:prstGeom prst="straightConnector1">
            <a:avLst/>
          </a:prstGeom>
          <a:ln w="57150">
            <a:solidFill>
              <a:schemeClr val="bg2">
                <a:lumMod val="9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5A46786-727A-446D-8AC0-1A20471EC280}"/>
              </a:ext>
            </a:extLst>
          </p:cNvPr>
          <p:cNvCxnSpPr>
            <a:cxnSpLocks/>
          </p:cNvCxnSpPr>
          <p:nvPr/>
        </p:nvCxnSpPr>
        <p:spPr>
          <a:xfrm flipH="1" flipV="1">
            <a:off x="6087151" y="937314"/>
            <a:ext cx="2306402" cy="4904888"/>
          </a:xfrm>
          <a:prstGeom prst="straightConnector1">
            <a:avLst/>
          </a:prstGeom>
          <a:ln w="57150">
            <a:solidFill>
              <a:schemeClr val="bg2">
                <a:lumMod val="9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D7A7818-9A0D-4A59-B13E-25EBA27EAE23}"/>
              </a:ext>
            </a:extLst>
          </p:cNvPr>
          <p:cNvCxnSpPr>
            <a:cxnSpLocks/>
          </p:cNvCxnSpPr>
          <p:nvPr/>
        </p:nvCxnSpPr>
        <p:spPr>
          <a:xfrm>
            <a:off x="7240352" y="651149"/>
            <a:ext cx="2987138" cy="0"/>
          </a:xfrm>
          <a:prstGeom prst="straightConnector1">
            <a:avLst/>
          </a:prstGeom>
          <a:ln w="57150">
            <a:solidFill>
              <a:schemeClr val="bg2">
                <a:lumMod val="9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4555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0499" y="1234816"/>
            <a:ext cx="5611603" cy="389989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800" b="1" dirty="0">
                <a:solidFill>
                  <a:schemeClr val="bg1"/>
                </a:solidFill>
                <a:latin typeface="Lucida Sans" panose="020B0602030504020204" pitchFamily="34" charset="77"/>
                <a:ea typeface="Lucida Sans" charset="0"/>
                <a:cs typeface="Lucida Sans" charset="0"/>
              </a:rPr>
              <a:t>“A new command I give you: Love one another. As I have loved you, so you must love one another.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5500" dirty="0">
              <a:solidFill>
                <a:srgbClr val="FFFF00"/>
              </a:solidFill>
              <a:latin typeface="Lucida Sans" panose="020B0602030504020204" pitchFamily="34" charset="77"/>
              <a:ea typeface="Lucida Sans" charset="0"/>
              <a:cs typeface="Lucida Sans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5134706"/>
            <a:ext cx="10515600" cy="661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en-US" sz="3200" dirty="0">
              <a:latin typeface="Lucida Sans" charset="0"/>
              <a:ea typeface="Lucida Sans" charset="0"/>
              <a:cs typeface="Lucida Sans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F0D09B9-B171-4D01-802E-DDC356C6B2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4447" y="715714"/>
            <a:ext cx="2618624" cy="55492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D89DB5D-E3B5-445B-8536-CC459A8C025B}"/>
              </a:ext>
            </a:extLst>
          </p:cNvPr>
          <p:cNvSpPr txBox="1"/>
          <p:nvPr/>
        </p:nvSpPr>
        <p:spPr>
          <a:xfrm>
            <a:off x="7631949" y="5872531"/>
            <a:ext cx="3383619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" b="1" dirty="0">
                <a:solidFill>
                  <a:schemeClr val="bg1"/>
                </a:solidFill>
              </a:rPr>
              <a:t>Empty Victim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C52F0D-0565-4600-AAED-3E1EBFD9780D}"/>
              </a:ext>
            </a:extLst>
          </p:cNvPr>
          <p:cNvSpPr txBox="1"/>
          <p:nvPr/>
        </p:nvSpPr>
        <p:spPr>
          <a:xfrm>
            <a:off x="6502575" y="28714"/>
            <a:ext cx="5025735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" b="1" dirty="0">
                <a:solidFill>
                  <a:schemeClr val="bg1"/>
                </a:solidFill>
              </a:rPr>
              <a:t>Empowered Servant</a:t>
            </a:r>
          </a:p>
        </p:txBody>
      </p:sp>
    </p:spTree>
    <p:extLst>
      <p:ext uri="{BB962C8B-B14F-4D97-AF65-F5344CB8AC3E}">
        <p14:creationId xmlns:p14="http://schemas.microsoft.com/office/powerpoint/2010/main" val="4172403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7639814882322081197696296">
            <a:extLst>
              <a:ext uri="{FF2B5EF4-FFF2-40B4-BE49-F238E27FC236}">
                <a16:creationId xmlns:a16="http://schemas.microsoft.com/office/drawing/2014/main" id="{77F09578-63F2-4D4E-BD29-74B7349EAF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63" b="11081"/>
          <a:stretch/>
        </p:blipFill>
        <p:spPr bwMode="auto">
          <a:xfrm>
            <a:off x="4279526" y="-412074"/>
            <a:ext cx="5912224" cy="8756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1450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0499" y="1234816"/>
            <a:ext cx="5611603" cy="389989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800" b="1" dirty="0">
                <a:solidFill>
                  <a:schemeClr val="bg1"/>
                </a:solidFill>
                <a:latin typeface="Lucida Sans" panose="020B0602030504020204" pitchFamily="34" charset="77"/>
                <a:ea typeface="Lucida Sans" charset="0"/>
                <a:cs typeface="Lucida Sans" charset="0"/>
              </a:rPr>
              <a:t>Jesus will never bless or help you live like a victim because He dies to free you from ever being one!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5500" dirty="0">
              <a:solidFill>
                <a:srgbClr val="FFFF00"/>
              </a:solidFill>
              <a:latin typeface="Lucida Sans" panose="020B0602030504020204" pitchFamily="34" charset="77"/>
              <a:ea typeface="Lucida Sans" charset="0"/>
              <a:cs typeface="Lucida Sans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5134706"/>
            <a:ext cx="10515600" cy="661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en-US" sz="3200" dirty="0">
              <a:latin typeface="Lucida Sans" charset="0"/>
              <a:ea typeface="Lucida Sans" charset="0"/>
              <a:cs typeface="Lucida Sans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F0D09B9-B171-4D01-802E-DDC356C6B2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4447" y="715714"/>
            <a:ext cx="2618624" cy="55492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D89DB5D-E3B5-445B-8536-CC459A8C025B}"/>
              </a:ext>
            </a:extLst>
          </p:cNvPr>
          <p:cNvSpPr txBox="1"/>
          <p:nvPr/>
        </p:nvSpPr>
        <p:spPr>
          <a:xfrm>
            <a:off x="7631949" y="5872531"/>
            <a:ext cx="3383619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" b="1" dirty="0">
                <a:solidFill>
                  <a:schemeClr val="bg1"/>
                </a:solidFill>
              </a:rPr>
              <a:t>Empty Victim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C52F0D-0565-4600-AAED-3E1EBFD9780D}"/>
              </a:ext>
            </a:extLst>
          </p:cNvPr>
          <p:cNvSpPr txBox="1"/>
          <p:nvPr/>
        </p:nvSpPr>
        <p:spPr>
          <a:xfrm>
            <a:off x="6502575" y="28714"/>
            <a:ext cx="5025735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" b="1" dirty="0">
                <a:solidFill>
                  <a:schemeClr val="bg1"/>
                </a:solidFill>
              </a:rPr>
              <a:t>Empowered Servant</a:t>
            </a:r>
          </a:p>
        </p:txBody>
      </p:sp>
    </p:spTree>
    <p:extLst>
      <p:ext uri="{BB962C8B-B14F-4D97-AF65-F5344CB8AC3E}">
        <p14:creationId xmlns:p14="http://schemas.microsoft.com/office/powerpoint/2010/main" val="2355552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CC2549C-1094-4327-A503-17651C6334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2973" y="1144707"/>
            <a:ext cx="4436496" cy="44969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DFFF57C-C3A7-4830-BAAB-1B6E0C00969B}"/>
              </a:ext>
            </a:extLst>
          </p:cNvPr>
          <p:cNvSpPr txBox="1"/>
          <p:nvPr/>
        </p:nvSpPr>
        <p:spPr>
          <a:xfrm>
            <a:off x="6678353" y="300360"/>
            <a:ext cx="5025735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" b="1" dirty="0">
                <a:solidFill>
                  <a:schemeClr val="bg2"/>
                </a:solidFill>
              </a:rPr>
              <a:t>Empowered Servant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A939D1-A11E-495E-B5EA-00F94178186D}"/>
              </a:ext>
            </a:extLst>
          </p:cNvPr>
          <p:cNvSpPr txBox="1"/>
          <p:nvPr/>
        </p:nvSpPr>
        <p:spPr>
          <a:xfrm>
            <a:off x="9461573" y="5616438"/>
            <a:ext cx="273042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" b="1" dirty="0">
                <a:solidFill>
                  <a:schemeClr val="bg1"/>
                </a:solidFill>
              </a:rPr>
              <a:t>Challenger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C0CBD9-499D-4D09-A9C8-A34BB7D7D3A7}"/>
              </a:ext>
            </a:extLst>
          </p:cNvPr>
          <p:cNvSpPr txBox="1"/>
          <p:nvPr/>
        </p:nvSpPr>
        <p:spPr>
          <a:xfrm>
            <a:off x="6374288" y="5616438"/>
            <a:ext cx="1638590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" b="1" dirty="0">
                <a:solidFill>
                  <a:schemeClr val="bg1"/>
                </a:solidFill>
              </a:rPr>
              <a:t>Coach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DA45C78-84E1-404F-9417-745B0EA35647}"/>
              </a:ext>
            </a:extLst>
          </p:cNvPr>
          <p:cNvSpPr txBox="1">
            <a:spLocks/>
          </p:cNvSpPr>
          <p:nvPr/>
        </p:nvSpPr>
        <p:spPr>
          <a:xfrm>
            <a:off x="484397" y="1200036"/>
            <a:ext cx="5889891" cy="389989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en-US" sz="5500" dirty="0">
              <a:solidFill>
                <a:srgbClr val="FFFF00"/>
              </a:solidFill>
              <a:latin typeface="Lucida Sans" panose="020B0602030504020204" pitchFamily="34" charset="77"/>
              <a:ea typeface="Lucida Sans" charset="0"/>
              <a:cs typeface="Lucida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2436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DA45C78-84E1-404F-9417-745B0EA35647}"/>
              </a:ext>
            </a:extLst>
          </p:cNvPr>
          <p:cNvSpPr txBox="1">
            <a:spLocks/>
          </p:cNvSpPr>
          <p:nvPr/>
        </p:nvSpPr>
        <p:spPr>
          <a:xfrm>
            <a:off x="484397" y="1200036"/>
            <a:ext cx="11062144" cy="389989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5000" b="1" dirty="0">
                <a:solidFill>
                  <a:schemeClr val="bg1"/>
                </a:solidFill>
                <a:latin typeface="Lucida Sans" panose="020B0602030504020204" pitchFamily="34" charset="77"/>
                <a:ea typeface="Lucida Sans" charset="0"/>
                <a:cs typeface="Lucida Sans" charset="0"/>
              </a:rPr>
              <a:t>Saber lo que hay que hacer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5000" b="1" dirty="0">
                <a:solidFill>
                  <a:schemeClr val="bg1"/>
                </a:solidFill>
                <a:latin typeface="Lucida Sans" panose="020B0602030504020204" pitchFamily="34" charset="77"/>
                <a:ea typeface="Lucida Sans" charset="0"/>
                <a:cs typeface="Lucida Sans" charset="0"/>
              </a:rPr>
              <a:t>no es lo mismo que tener el poder de hacer lo correcto.</a:t>
            </a:r>
            <a:endParaRPr lang="en-US" sz="5000" dirty="0">
              <a:solidFill>
                <a:srgbClr val="FFFF00"/>
              </a:solidFill>
              <a:latin typeface="Lucida Sans" panose="020B0602030504020204" pitchFamily="34" charset="77"/>
              <a:ea typeface="Lucida Sans" charset="0"/>
              <a:cs typeface="Lucida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7649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629" y="663719"/>
            <a:ext cx="11254740" cy="3899890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5200" b="1" dirty="0">
                <a:solidFill>
                  <a:srgbClr val="FFFF00"/>
                </a:solidFill>
                <a:latin typeface="Lucida Sans" panose="020B0602030504020204" pitchFamily="34" charset="77"/>
                <a:ea typeface="Lucida Sans" charset="0"/>
                <a:cs typeface="Lucida Sans" charset="0"/>
              </a:rPr>
              <a:t>Acts 1:3-9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5200" b="1" dirty="0">
              <a:solidFill>
                <a:schemeClr val="bg1"/>
              </a:solidFill>
              <a:latin typeface="Lucida Sans" panose="020B0602030504020204" pitchFamily="34" charset="77"/>
              <a:ea typeface="Lucida Sans" charset="0"/>
              <a:cs typeface="Lucida Sans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5200" b="1" dirty="0">
                <a:solidFill>
                  <a:schemeClr val="bg1"/>
                </a:solidFill>
                <a:latin typeface="Lucida Sans" panose="020B0602030504020204" pitchFamily="34" charset="77"/>
                <a:ea typeface="Lucida Sans" charset="0"/>
                <a:cs typeface="Lucida Sans" charset="0"/>
              </a:rPr>
              <a:t>Becoming An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5200" b="1" dirty="0">
                <a:solidFill>
                  <a:srgbClr val="FFFF00"/>
                </a:solidFill>
                <a:latin typeface="Lucida Sans" panose="020B0602030504020204" pitchFamily="34" charset="77"/>
                <a:ea typeface="Lucida Sans" charset="0"/>
                <a:cs typeface="Lucida Sans" charset="0"/>
              </a:rPr>
              <a:t>Empowered</a:t>
            </a:r>
            <a:r>
              <a:rPr lang="en-US" sz="5200" b="1" dirty="0">
                <a:solidFill>
                  <a:schemeClr val="bg1"/>
                </a:solidFill>
                <a:latin typeface="Lucida Sans" panose="020B0602030504020204" pitchFamily="34" charset="77"/>
                <a:ea typeface="Lucida Sans" charset="0"/>
                <a:cs typeface="Lucida Sans" charset="0"/>
              </a:rPr>
              <a:t> Servant</a:t>
            </a:r>
            <a:endParaRPr lang="en-US" sz="5500" b="1" dirty="0">
              <a:solidFill>
                <a:schemeClr val="bg1"/>
              </a:solidFill>
              <a:latin typeface="Lucida Sans" panose="020B0602030504020204" pitchFamily="34" charset="77"/>
              <a:ea typeface="Lucida Sans" charset="0"/>
              <a:cs typeface="Lucida Sans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5500" dirty="0">
              <a:solidFill>
                <a:srgbClr val="FFFF00"/>
              </a:solidFill>
              <a:latin typeface="Lucida Sans" panose="020B0602030504020204" pitchFamily="34" charset="77"/>
              <a:ea typeface="Lucida Sans" charset="0"/>
              <a:cs typeface="Lucida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5189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B22375F3EB1F4A825DABC4A7847FA7" ma:contentTypeVersion="7" ma:contentTypeDescription="Create a new document." ma:contentTypeScope="" ma:versionID="37d62007a8a22b7f558c73c4d33bc6c7">
  <xsd:schema xmlns:xsd="http://www.w3.org/2001/XMLSchema" xmlns:xs="http://www.w3.org/2001/XMLSchema" xmlns:p="http://schemas.microsoft.com/office/2006/metadata/properties" xmlns:ns2="3a85afba-d20d-487f-bde6-c183aa55f0e0" xmlns:ns3="8f79db2b-1417-4e8f-bdbe-2b42f3b2e54d" targetNamespace="http://schemas.microsoft.com/office/2006/metadata/properties" ma:root="true" ma:fieldsID="dc80ed3716e435482c72ecbca70994e6" ns2:_="" ns3:_="">
    <xsd:import namespace="3a85afba-d20d-487f-bde6-c183aa55f0e0"/>
    <xsd:import namespace="8f79db2b-1417-4e8f-bdbe-2b42f3b2e54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85afba-d20d-487f-bde6-c183aa55f0e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79db2b-1417-4e8f-bdbe-2b42f3b2e54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D3A0564-6A85-48EC-9A9A-32246ED4D3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a85afba-d20d-487f-bde6-c183aa55f0e0"/>
    <ds:schemaRef ds:uri="8f79db2b-1417-4e8f-bdbe-2b42f3b2e5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97A667E-A949-44E8-AF78-A747296B2CD7}">
  <ds:schemaRefs>
    <ds:schemaRef ds:uri="http://purl.org/dc/elements/1.1/"/>
    <ds:schemaRef ds:uri="http://schemas.microsoft.com/office/2006/metadata/properties"/>
    <ds:schemaRef ds:uri="3a85afba-d20d-487f-bde6-c183aa55f0e0"/>
    <ds:schemaRef ds:uri="8f79db2b-1417-4e8f-bdbe-2b42f3b2e54d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272DCD1-318C-46E9-9C42-94BB4FB10C0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29906</TotalTime>
  <Words>1756</Words>
  <Application>Microsoft Macintosh PowerPoint</Application>
  <PresentationFormat>Widescreen</PresentationFormat>
  <Paragraphs>256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Lucida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Brandon Baldwin</dc:creator>
  <cp:lastModifiedBy>BlueUser</cp:lastModifiedBy>
  <cp:revision>464</cp:revision>
  <cp:lastPrinted>2019-04-01T19:27:20Z</cp:lastPrinted>
  <dcterms:created xsi:type="dcterms:W3CDTF">2016-04-21T20:27:07Z</dcterms:created>
  <dcterms:modified xsi:type="dcterms:W3CDTF">2019-04-07T12:27:58Z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uthorIds_UIVersion_512">
    <vt:lpwstr>29</vt:lpwstr>
  </property>
  <property fmtid="{D5CDD505-2E9C-101B-9397-08002B2CF9AE}" pid="3" name="ContentTypeId">
    <vt:lpwstr>0x010100E1B22375F3EB1F4A825DABC4A7847FA7</vt:lpwstr>
  </property>
</Properties>
</file>