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732" r:id="rId2"/>
    <p:sldId id="789" r:id="rId3"/>
    <p:sldId id="787" r:id="rId4"/>
    <p:sldId id="738" r:id="rId5"/>
    <p:sldId id="739" r:id="rId6"/>
    <p:sldId id="791" r:id="rId7"/>
    <p:sldId id="741" r:id="rId8"/>
    <p:sldId id="764" r:id="rId9"/>
    <p:sldId id="751" r:id="rId10"/>
    <p:sldId id="766" r:id="rId11"/>
    <p:sldId id="761" r:id="rId12"/>
    <p:sldId id="767" r:id="rId13"/>
    <p:sldId id="769" r:id="rId14"/>
    <p:sldId id="780" r:id="rId15"/>
    <p:sldId id="772" r:id="rId16"/>
    <p:sldId id="754" r:id="rId17"/>
    <p:sldId id="773" r:id="rId18"/>
    <p:sldId id="774" r:id="rId19"/>
    <p:sldId id="782" r:id="rId20"/>
    <p:sldId id="783" r:id="rId21"/>
    <p:sldId id="778" r:id="rId22"/>
    <p:sldId id="762" r:id="rId23"/>
    <p:sldId id="790" r:id="rId2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413C"/>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07" autoAdjust="0"/>
    <p:restoredTop sz="78032" autoAdjust="0"/>
  </p:normalViewPr>
  <p:slideViewPr>
    <p:cSldViewPr snapToGrid="0" snapToObjects="1">
      <p:cViewPr varScale="1">
        <p:scale>
          <a:sx n="39" d="100"/>
          <a:sy n="39" d="100"/>
        </p:scale>
        <p:origin x="32" y="3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FD2CDB31-981D-D648-B1AD-A63AD15380D0}" type="datetimeFigureOut">
              <a:rPr lang="en-US" smtClean="0"/>
              <a:t>1/5/2019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B09E300A-8774-2741-B21E-9B1287FD99D6}" type="slidenum">
              <a:rPr lang="en-US" smtClean="0"/>
              <a:t>‹#›</a:t>
            </a:fld>
            <a:endParaRPr lang="en-US"/>
          </a:p>
        </p:txBody>
      </p:sp>
    </p:spTree>
    <p:extLst>
      <p:ext uri="{BB962C8B-B14F-4D97-AF65-F5344CB8AC3E}">
        <p14:creationId xmlns:p14="http://schemas.microsoft.com/office/powerpoint/2010/main" val="69921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P10 of </a:t>
            </a:r>
            <a:r>
              <a:rPr lang="en-US" dirty="0" err="1"/>
              <a:t>PrayFirst</a:t>
            </a:r>
            <a:r>
              <a:rPr lang="en-US" dirty="0"/>
              <a:t> Journal</a:t>
            </a:r>
          </a:p>
          <a:p>
            <a:endParaRPr lang="en-US" dirty="0"/>
          </a:p>
          <a:p>
            <a:r>
              <a:rPr lang="en-US" dirty="0"/>
              <a:t>Season of resolutions. A season of recognizing what needs to change.</a:t>
            </a:r>
          </a:p>
          <a:p>
            <a:r>
              <a:rPr lang="en-US" dirty="0"/>
              <a:t>You don’t have to look hard to see how broken our world, nation, our community, our homes are.</a:t>
            </a:r>
          </a:p>
          <a:p>
            <a:endParaRPr lang="en-US" dirty="0"/>
          </a:p>
          <a:p>
            <a:r>
              <a:rPr lang="en-US" dirty="0"/>
              <a:t>But God’s message to us is this:</a:t>
            </a:r>
          </a:p>
          <a:p>
            <a:r>
              <a:rPr lang="en-US" dirty="0"/>
              <a:t>Everything the world is needs is who I am</a:t>
            </a:r>
          </a:p>
          <a:p>
            <a:endParaRPr lang="en-US" dirty="0"/>
          </a:p>
          <a:p>
            <a:r>
              <a:rPr lang="en-US" dirty="0"/>
              <a:t>That is why as a follower of Christ. There is really only resolution.</a:t>
            </a:r>
          </a:p>
          <a:p>
            <a:endParaRPr lang="en-US" dirty="0"/>
          </a:p>
          <a:p>
            <a:r>
              <a:rPr lang="en-US" dirty="0"/>
              <a:t>To know Him – Wednesday we began this year –remembering who God is</a:t>
            </a:r>
          </a:p>
          <a:p>
            <a:endParaRPr lang="en-US" dirty="0"/>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All other resolutions are temporary, but to know God is </a:t>
            </a:r>
            <a:r>
              <a:rPr lang="en-US" sz="1200" b="1" dirty="0">
                <a:solidFill>
                  <a:srgbClr val="FFFF00"/>
                </a:solidFill>
                <a:latin typeface="Lucida Sans" panose="020B0602030504020204" pitchFamily="34" charset="77"/>
                <a:ea typeface="Lucida Sans" charset="0"/>
                <a:cs typeface="Lucida Sans" charset="0"/>
              </a:rPr>
              <a:t>eternal</a:t>
            </a:r>
            <a:r>
              <a:rPr lang="en-US" sz="1200" b="1" dirty="0">
                <a:solidFill>
                  <a:schemeClr val="bg1"/>
                </a:solidFill>
                <a:latin typeface="Lucida Sans" panose="020B0602030504020204" pitchFamily="34" charset="77"/>
                <a:ea typeface="Lucida Sans" charset="0"/>
                <a:cs typeface="Lucida Sans" charset="0"/>
              </a:rPr>
              <a:t> life</a:t>
            </a:r>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[unstoppable, </a:t>
            </a:r>
            <a:r>
              <a:rPr lang="en-US" sz="1200" b="1" dirty="0" err="1">
                <a:solidFill>
                  <a:schemeClr val="bg1"/>
                </a:solidFill>
                <a:latin typeface="Lucida Sans" panose="020B0602030504020204" pitchFamily="34" charset="77"/>
                <a:ea typeface="Lucida Sans" charset="0"/>
                <a:cs typeface="Lucida Sans" charset="0"/>
              </a:rPr>
              <a:t>undefeateable</a:t>
            </a:r>
            <a:r>
              <a:rPr lang="en-US" sz="1200" b="1" dirty="0">
                <a:solidFill>
                  <a:schemeClr val="bg1"/>
                </a:solidFill>
                <a:latin typeface="Lucida Sans" panose="020B0602030504020204" pitchFamily="34" charset="77"/>
                <a:ea typeface="Lucida Sans" charset="0"/>
                <a:cs typeface="Lucida Sans" charset="0"/>
              </a:rPr>
              <a:t>, unlimited, </a:t>
            </a:r>
            <a:r>
              <a:rPr lang="en-US" sz="1200" b="1" dirty="0" err="1">
                <a:solidFill>
                  <a:schemeClr val="bg1"/>
                </a:solidFill>
                <a:latin typeface="Lucida Sans" panose="020B0602030504020204" pitchFamily="34" charset="77"/>
                <a:ea typeface="Lucida Sans" charset="0"/>
                <a:cs typeface="Lucida Sans" charset="0"/>
              </a:rPr>
              <a:t>nevre</a:t>
            </a:r>
            <a:r>
              <a:rPr lang="en-US" sz="1200" b="1" dirty="0">
                <a:solidFill>
                  <a:schemeClr val="bg1"/>
                </a:solidFill>
                <a:latin typeface="Lucida Sans" panose="020B0602030504020204" pitchFamily="34" charset="77"/>
                <a:ea typeface="Lucida Sans" charset="0"/>
                <a:cs typeface="Lucida Sans" charset="0"/>
              </a:rPr>
              <a:t> ending]</a:t>
            </a:r>
          </a:p>
          <a:p>
            <a:endParaRPr lang="en-US" dirty="0"/>
          </a:p>
          <a:p>
            <a:r>
              <a:rPr lang="en-US" dirty="0"/>
              <a:t>One resolution that will change everything else –to know God, not about Him</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a:t>
            </a:fld>
            <a:endParaRPr lang="en-US"/>
          </a:p>
        </p:txBody>
      </p:sp>
    </p:spTree>
    <p:extLst>
      <p:ext uri="{BB962C8B-B14F-4D97-AF65-F5344CB8AC3E}">
        <p14:creationId xmlns:p14="http://schemas.microsoft.com/office/powerpoint/2010/main" val="3319682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The way we receive him is by the spirit – and that’s why we pray</a:t>
            </a: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10</a:t>
            </a:fld>
            <a:endParaRPr lang="en-US"/>
          </a:p>
        </p:txBody>
      </p:sp>
    </p:spTree>
    <p:extLst>
      <p:ext uri="{BB962C8B-B14F-4D97-AF65-F5344CB8AC3E}">
        <p14:creationId xmlns:p14="http://schemas.microsoft.com/office/powerpoint/2010/main" val="950758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Ways to pray – begins today</a:t>
            </a:r>
          </a:p>
        </p:txBody>
      </p:sp>
      <p:sp>
        <p:nvSpPr>
          <p:cNvPr id="4" name="Slide Number Placeholder 3"/>
          <p:cNvSpPr>
            <a:spLocks noGrp="1"/>
          </p:cNvSpPr>
          <p:nvPr>
            <p:ph type="sldNum" sz="quarter" idx="5"/>
          </p:nvPr>
        </p:nvSpPr>
        <p:spPr/>
        <p:txBody>
          <a:bodyPr/>
          <a:lstStyle/>
          <a:p>
            <a:fld id="{B09E300A-8774-2741-B21E-9B1287FD99D6}" type="slidenum">
              <a:rPr lang="en-US" smtClean="0"/>
              <a:t>11</a:t>
            </a:fld>
            <a:endParaRPr lang="en-US"/>
          </a:p>
        </p:txBody>
      </p:sp>
    </p:spTree>
    <p:extLst>
      <p:ext uri="{BB962C8B-B14F-4D97-AF65-F5344CB8AC3E}">
        <p14:creationId xmlns:p14="http://schemas.microsoft.com/office/powerpoint/2010/main" val="297820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Choose to get in the car – as unattractive as it looks to friends</a:t>
            </a:r>
          </a:p>
          <a:p>
            <a:r>
              <a:rPr lang="en-US" dirty="0"/>
              <a:t>Not what I related to – what He uses</a:t>
            </a:r>
          </a:p>
          <a:p>
            <a:endParaRPr lang="en-US" dirty="0"/>
          </a:p>
          <a:p>
            <a:r>
              <a:rPr lang="en-US" dirty="0"/>
              <a:t>He has given us His Word</a:t>
            </a:r>
          </a:p>
          <a:p>
            <a:endParaRPr lang="en-US" dirty="0"/>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12</a:t>
            </a:fld>
            <a:endParaRPr lang="en-US"/>
          </a:p>
        </p:txBody>
      </p:sp>
    </p:spTree>
    <p:extLst>
      <p:ext uri="{BB962C8B-B14F-4D97-AF65-F5344CB8AC3E}">
        <p14:creationId xmlns:p14="http://schemas.microsoft.com/office/powerpoint/2010/main" val="3088879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what the world says</a:t>
            </a:r>
          </a:p>
          <a:p>
            <a:r>
              <a:rPr lang="en-US" dirty="0"/>
              <a:t>Most of us know more about sports teams, tv shows than </a:t>
            </a:r>
            <a:r>
              <a:rPr lang="en-US" dirty="0" err="1"/>
              <a:t>jesus</a:t>
            </a:r>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13</a:t>
            </a:fld>
            <a:endParaRPr lang="en-US"/>
          </a:p>
        </p:txBody>
      </p:sp>
    </p:spTree>
    <p:extLst>
      <p:ext uri="{BB962C8B-B14F-4D97-AF65-F5344CB8AC3E}">
        <p14:creationId xmlns:p14="http://schemas.microsoft.com/office/powerpoint/2010/main" val="1646280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You don’t need someone to “give you a word.” You need to be someone in The Word.</a:t>
            </a:r>
          </a:p>
          <a:p>
            <a:pPr marL="0" indent="0">
              <a:lnSpc>
                <a:spcPct val="100000"/>
              </a:lnSpc>
              <a:spcBef>
                <a:spcPts val="0"/>
              </a:spcBef>
              <a:buNone/>
            </a:pPr>
            <a:endParaRPr lang="en-US" sz="12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“Your hands made me and formed me; give me understanding to learn your commands.”</a:t>
            </a:r>
          </a:p>
          <a:p>
            <a:pPr marL="0" indent="0">
              <a:lnSpc>
                <a:spcPct val="100000"/>
              </a:lnSpc>
              <a:spcBef>
                <a:spcPts val="0"/>
              </a:spcBef>
              <a:buNone/>
            </a:pPr>
            <a:endParaRPr lang="en-US" sz="12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‭‭Psalm‬ ‭119:73‬ </a:t>
            </a:r>
            <a:endParaRPr lang="en-US" sz="12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1200" b="1" dirty="0">
              <a:solidFill>
                <a:schemeClr val="bg1"/>
              </a:solidFill>
              <a:latin typeface="Lucida Sans" panose="020B0602030504020204" pitchFamily="34" charset="77"/>
              <a:ea typeface="Lucida Sans" charset="0"/>
              <a:cs typeface="Lucida Sans" charset="0"/>
            </a:endParaRP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14</a:t>
            </a:fld>
            <a:endParaRPr lang="en-US"/>
          </a:p>
        </p:txBody>
      </p:sp>
    </p:spTree>
    <p:extLst>
      <p:ext uri="{BB962C8B-B14F-4D97-AF65-F5344CB8AC3E}">
        <p14:creationId xmlns:p14="http://schemas.microsoft.com/office/powerpoint/2010/main" val="3640131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is the only one driving</a:t>
            </a:r>
          </a:p>
          <a:p>
            <a:r>
              <a:rPr lang="en-US" dirty="0"/>
              <a:t>If you are driving, its not God in the car with you</a:t>
            </a:r>
          </a:p>
          <a:p>
            <a:r>
              <a:rPr lang="en-US" dirty="0"/>
              <a:t>Listen to what Jesus says</a:t>
            </a: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15</a:t>
            </a:fld>
            <a:endParaRPr lang="en-US"/>
          </a:p>
        </p:txBody>
      </p:sp>
    </p:spTree>
    <p:extLst>
      <p:ext uri="{BB962C8B-B14F-4D97-AF65-F5344CB8AC3E}">
        <p14:creationId xmlns:p14="http://schemas.microsoft.com/office/powerpoint/2010/main" val="2682442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t>
            </a:r>
          </a:p>
        </p:txBody>
      </p:sp>
      <p:sp>
        <p:nvSpPr>
          <p:cNvPr id="4" name="Slide Number Placeholder 3"/>
          <p:cNvSpPr>
            <a:spLocks noGrp="1"/>
          </p:cNvSpPr>
          <p:nvPr>
            <p:ph type="sldNum" sz="quarter" idx="5"/>
          </p:nvPr>
        </p:nvSpPr>
        <p:spPr/>
        <p:txBody>
          <a:bodyPr/>
          <a:lstStyle/>
          <a:p>
            <a:fld id="{B09E300A-8774-2741-B21E-9B1287FD99D6}" type="slidenum">
              <a:rPr lang="en-US" smtClean="0"/>
              <a:t>16</a:t>
            </a:fld>
            <a:endParaRPr lang="en-US"/>
          </a:p>
        </p:txBody>
      </p:sp>
    </p:spTree>
    <p:extLst>
      <p:ext uri="{BB962C8B-B14F-4D97-AF65-F5344CB8AC3E}">
        <p14:creationId xmlns:p14="http://schemas.microsoft.com/office/powerpoint/2010/main" val="745213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why we fast – BACK OF BULLETIN</a:t>
            </a:r>
          </a:p>
          <a:p>
            <a:r>
              <a:rPr lang="en-US" dirty="0"/>
              <a:t>Put him first</a:t>
            </a:r>
          </a:p>
          <a:p>
            <a:r>
              <a:rPr lang="en-US" dirty="0"/>
              <a:t>5.4 hours in front of tv</a:t>
            </a:r>
          </a:p>
          <a:p>
            <a:r>
              <a:rPr lang="en-US" dirty="0"/>
              <a:t>9 hours on your phone</a:t>
            </a:r>
          </a:p>
          <a:p>
            <a:endParaRPr lang="en-US" dirty="0"/>
          </a:p>
          <a:p>
            <a:r>
              <a:rPr lang="en-US" dirty="0"/>
              <a:t>Food – consider health / choose something</a:t>
            </a:r>
          </a:p>
          <a:p>
            <a:pPr marL="171450" indent="-171450">
              <a:buFontTx/>
              <a:buChar char="-"/>
            </a:pPr>
            <a:r>
              <a:rPr lang="en-US" dirty="0"/>
              <a:t>I am hungry for you</a:t>
            </a:r>
          </a:p>
          <a:p>
            <a:pPr marL="171450" indent="-171450">
              <a:buFontTx/>
              <a:buChar char="-"/>
            </a:pPr>
            <a:r>
              <a:rPr lang="en-US" dirty="0"/>
              <a:t>I want health not death</a:t>
            </a:r>
          </a:p>
          <a:p>
            <a:pPr marL="171450" indent="-171450">
              <a:buFontTx/>
              <a:buChar char="-"/>
            </a:pPr>
            <a:endParaRPr lang="en-US" dirty="0"/>
          </a:p>
          <a:p>
            <a:pPr marL="0" indent="0">
              <a:buFontTx/>
              <a:buNone/>
            </a:pPr>
            <a:r>
              <a:rPr lang="en-US" dirty="0"/>
              <a:t>God only you have eternal life –everything else is temporary</a:t>
            </a:r>
          </a:p>
        </p:txBody>
      </p:sp>
      <p:sp>
        <p:nvSpPr>
          <p:cNvPr id="4" name="Slide Number Placeholder 3"/>
          <p:cNvSpPr>
            <a:spLocks noGrp="1"/>
          </p:cNvSpPr>
          <p:nvPr>
            <p:ph type="sldNum" sz="quarter" idx="5"/>
          </p:nvPr>
        </p:nvSpPr>
        <p:spPr/>
        <p:txBody>
          <a:bodyPr/>
          <a:lstStyle/>
          <a:p>
            <a:fld id="{B09E300A-8774-2741-B21E-9B1287FD99D6}" type="slidenum">
              <a:rPr lang="en-US" smtClean="0"/>
              <a:t>17</a:t>
            </a:fld>
            <a:endParaRPr lang="en-US"/>
          </a:p>
        </p:txBody>
      </p:sp>
    </p:spTree>
    <p:extLst>
      <p:ext uri="{BB962C8B-B14F-4D97-AF65-F5344CB8AC3E}">
        <p14:creationId xmlns:p14="http://schemas.microsoft.com/office/powerpoint/2010/main" val="503373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mom wouldn’t go anywhere until I buckled up.</a:t>
            </a:r>
          </a:p>
          <a:p>
            <a:r>
              <a:rPr lang="en-US" dirty="0"/>
              <a:t>Its our faith in </a:t>
            </a:r>
            <a:r>
              <a:rPr lang="en-US" dirty="0" err="1"/>
              <a:t>jesus</a:t>
            </a:r>
            <a:r>
              <a:rPr lang="en-US" dirty="0"/>
              <a:t> that holds us to God</a:t>
            </a:r>
          </a:p>
          <a:p>
            <a:r>
              <a:rPr lang="en-US" dirty="0"/>
              <a:t>You can’t know God outside of Jesus</a:t>
            </a:r>
          </a:p>
        </p:txBody>
      </p:sp>
      <p:sp>
        <p:nvSpPr>
          <p:cNvPr id="4" name="Slide Number Placeholder 3"/>
          <p:cNvSpPr>
            <a:spLocks noGrp="1"/>
          </p:cNvSpPr>
          <p:nvPr>
            <p:ph type="sldNum" sz="quarter" idx="5"/>
          </p:nvPr>
        </p:nvSpPr>
        <p:spPr/>
        <p:txBody>
          <a:bodyPr/>
          <a:lstStyle/>
          <a:p>
            <a:fld id="{B09E300A-8774-2741-B21E-9B1287FD99D6}" type="slidenum">
              <a:rPr lang="en-US" smtClean="0"/>
              <a:t>18</a:t>
            </a:fld>
            <a:endParaRPr lang="en-US"/>
          </a:p>
        </p:txBody>
      </p:sp>
    </p:spTree>
    <p:extLst>
      <p:ext uri="{BB962C8B-B14F-4D97-AF65-F5344CB8AC3E}">
        <p14:creationId xmlns:p14="http://schemas.microsoft.com/office/powerpoint/2010/main" val="4228490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19</a:t>
            </a:fld>
            <a:endParaRPr lang="en-US"/>
          </a:p>
        </p:txBody>
      </p:sp>
    </p:spTree>
    <p:extLst>
      <p:ext uri="{BB962C8B-B14F-4D97-AF65-F5344CB8AC3E}">
        <p14:creationId xmlns:p14="http://schemas.microsoft.com/office/powerpoint/2010/main" val="4269532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everything God is –this is everything we need</a:t>
            </a:r>
          </a:p>
          <a:p>
            <a:endParaRPr lang="en-US" dirty="0"/>
          </a:p>
          <a:p>
            <a:r>
              <a:rPr lang="en-US" dirty="0"/>
              <a:t>This is the one resolution we need to make – to know him</a:t>
            </a:r>
          </a:p>
        </p:txBody>
      </p:sp>
      <p:sp>
        <p:nvSpPr>
          <p:cNvPr id="4" name="Slide Number Placeholder 3"/>
          <p:cNvSpPr>
            <a:spLocks noGrp="1"/>
          </p:cNvSpPr>
          <p:nvPr>
            <p:ph type="sldNum" sz="quarter" idx="5"/>
          </p:nvPr>
        </p:nvSpPr>
        <p:spPr/>
        <p:txBody>
          <a:bodyPr/>
          <a:lstStyle/>
          <a:p>
            <a:fld id="{B09E300A-8774-2741-B21E-9B1287FD99D6}" type="slidenum">
              <a:rPr lang="en-US" smtClean="0"/>
              <a:t>2</a:t>
            </a:fld>
            <a:endParaRPr lang="en-US"/>
          </a:p>
        </p:txBody>
      </p:sp>
    </p:spTree>
    <p:extLst>
      <p:ext uri="{BB962C8B-B14F-4D97-AF65-F5344CB8AC3E}">
        <p14:creationId xmlns:p14="http://schemas.microsoft.com/office/powerpoint/2010/main" val="718119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Lucida Sans" panose="020B0602030504020204" pitchFamily="34" charset="77"/>
                <a:ea typeface="Lucida Sans" charset="0"/>
                <a:cs typeface="Lucida Sans" charset="0"/>
              </a:rPr>
              <a:t>He is ultimate –return to that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Lucida Sans" panose="020B0602030504020204" pitchFamily="34" charset="77"/>
              </a:rPr>
              <a:t>Instead of some make up Jesus – back to reconnecting</a:t>
            </a:r>
            <a:endParaRPr lang="en-US" dirty="0"/>
          </a:p>
          <a:p>
            <a:endParaRPr lang="en-US" dirty="0"/>
          </a:p>
          <a:p>
            <a:r>
              <a:rPr lang="en-US" dirty="0"/>
              <a:t>Food – consider health / choose something</a:t>
            </a:r>
          </a:p>
          <a:p>
            <a:pPr marL="171450" indent="-171450">
              <a:buFontTx/>
              <a:buChar char="-"/>
            </a:pPr>
            <a:r>
              <a:rPr lang="en-US" dirty="0"/>
              <a:t>I am hungry for you</a:t>
            </a:r>
          </a:p>
          <a:p>
            <a:pPr marL="171450" indent="-171450">
              <a:buFontTx/>
              <a:buChar char="-"/>
            </a:pPr>
            <a:r>
              <a:rPr lang="en-US" dirty="0"/>
              <a:t>I want health not death</a:t>
            </a:r>
          </a:p>
          <a:p>
            <a:pPr marL="171450" indent="-171450">
              <a:buFontTx/>
              <a:buChar char="-"/>
            </a:pPr>
            <a:endParaRPr lang="en-US" dirty="0"/>
          </a:p>
          <a:p>
            <a:pPr marL="0" indent="0">
              <a:buFontTx/>
              <a:buNone/>
            </a:pPr>
            <a:r>
              <a:rPr lang="en-US" dirty="0"/>
              <a:t>God only you have eternal life –everything else is temporary</a:t>
            </a:r>
          </a:p>
        </p:txBody>
      </p:sp>
      <p:sp>
        <p:nvSpPr>
          <p:cNvPr id="4" name="Slide Number Placeholder 3"/>
          <p:cNvSpPr>
            <a:spLocks noGrp="1"/>
          </p:cNvSpPr>
          <p:nvPr>
            <p:ph type="sldNum" sz="quarter" idx="5"/>
          </p:nvPr>
        </p:nvSpPr>
        <p:spPr/>
        <p:txBody>
          <a:bodyPr/>
          <a:lstStyle/>
          <a:p>
            <a:fld id="{B09E300A-8774-2741-B21E-9B1287FD99D6}" type="slidenum">
              <a:rPr lang="en-US" smtClean="0"/>
              <a:t>20</a:t>
            </a:fld>
            <a:endParaRPr lang="en-US"/>
          </a:p>
        </p:txBody>
      </p:sp>
    </p:spTree>
    <p:extLst>
      <p:ext uri="{BB962C8B-B14F-4D97-AF65-F5344CB8AC3E}">
        <p14:creationId xmlns:p14="http://schemas.microsoft.com/office/powerpoint/2010/main" val="2655732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reconnect</a:t>
            </a:r>
          </a:p>
          <a:p>
            <a:r>
              <a:rPr lang="en-US" dirty="0"/>
              <a:t>If you want light and not darkness in </a:t>
            </a:r>
            <a:r>
              <a:rPr lang="en-US"/>
              <a:t>your life</a:t>
            </a:r>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21</a:t>
            </a:fld>
            <a:endParaRPr lang="en-US"/>
          </a:p>
        </p:txBody>
      </p:sp>
    </p:spTree>
    <p:extLst>
      <p:ext uri="{BB962C8B-B14F-4D97-AF65-F5344CB8AC3E}">
        <p14:creationId xmlns:p14="http://schemas.microsoft.com/office/powerpoint/2010/main" val="2012450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590550"/>
            <a:ext cx="3171825" cy="1784350"/>
          </a:xfrm>
        </p:spPr>
      </p:sp>
      <p:sp>
        <p:nvSpPr>
          <p:cNvPr id="3" name="Notes Placeholder 2"/>
          <p:cNvSpPr>
            <a:spLocks noGrp="1"/>
          </p:cNvSpPr>
          <p:nvPr>
            <p:ph type="body" idx="1"/>
          </p:nvPr>
        </p:nvSpPr>
        <p:spPr/>
        <p:txBody>
          <a:bodyPr/>
          <a:lstStyle/>
          <a:p>
            <a:endParaRPr lang="en-US" sz="1600" dirty="0"/>
          </a:p>
          <a:p>
            <a:r>
              <a:rPr lang="en-US" sz="1600" dirty="0"/>
              <a:t>Luke 15:22–24 (NIV84) </a:t>
            </a:r>
          </a:p>
          <a:p>
            <a:r>
              <a:rPr lang="en-US" sz="1200" dirty="0"/>
              <a:t>“The son said to him, ‘Father, I have sinned against heaven and against you. I am no longer worthy to be called your son.’ </a:t>
            </a:r>
            <a:r>
              <a:rPr lang="en-US" sz="1200" baseline="30000" dirty="0">
                <a:effectLst/>
              </a:rPr>
              <a:t>22 </a:t>
            </a:r>
            <a:r>
              <a:rPr lang="en-US" sz="1200" kern="1200" dirty="0">
                <a:solidFill>
                  <a:schemeClr val="tx1"/>
                </a:solidFill>
                <a:effectLst/>
                <a:latin typeface="+mn-lt"/>
                <a:ea typeface="+mn-ea"/>
                <a:cs typeface="+mn-cs"/>
              </a:rPr>
              <a:t>“But the father said to his servants, ‘Quick! Bring the best robe and put it on him. Put a ring on his finger and sandals on his feet. </a:t>
            </a:r>
            <a:r>
              <a:rPr lang="en-US" sz="1200" baseline="30000" dirty="0">
                <a:effectLst/>
              </a:rPr>
              <a:t>23 </a:t>
            </a:r>
            <a:r>
              <a:rPr lang="en-US" sz="1200" kern="1200" dirty="0">
                <a:solidFill>
                  <a:schemeClr val="tx1"/>
                </a:solidFill>
                <a:effectLst/>
                <a:latin typeface="+mn-lt"/>
                <a:ea typeface="+mn-ea"/>
                <a:cs typeface="+mn-cs"/>
              </a:rPr>
              <a:t>Bring the fattened calf and kill it. Let’s have a feast and celebrate. </a:t>
            </a:r>
            <a:r>
              <a:rPr lang="en-US" sz="1200" baseline="30000" dirty="0">
                <a:effectLst/>
              </a:rPr>
              <a:t>24 </a:t>
            </a:r>
            <a:r>
              <a:rPr lang="en-US" sz="1200" kern="1200" dirty="0">
                <a:solidFill>
                  <a:schemeClr val="tx1"/>
                </a:solidFill>
                <a:effectLst/>
                <a:latin typeface="+mn-lt"/>
                <a:ea typeface="+mn-ea"/>
                <a:cs typeface="+mn-cs"/>
              </a:rPr>
              <a:t>For this son of mine was dead and is alive again; he was lost and is found.’ So they began to celebrate.</a:t>
            </a:r>
            <a:r>
              <a:rPr lang="en-US" sz="1200" dirty="0">
                <a:effectLst/>
              </a:rPr>
              <a:t> </a:t>
            </a:r>
          </a:p>
          <a:p>
            <a:endParaRPr lang="en-US" sz="1500" dirty="0"/>
          </a:p>
        </p:txBody>
      </p:sp>
      <p:sp>
        <p:nvSpPr>
          <p:cNvPr id="4" name="Slide Number Placeholder 3"/>
          <p:cNvSpPr>
            <a:spLocks noGrp="1"/>
          </p:cNvSpPr>
          <p:nvPr>
            <p:ph type="sldNum" sz="quarter" idx="10"/>
          </p:nvPr>
        </p:nvSpPr>
        <p:spPr/>
        <p:txBody>
          <a:bodyPr/>
          <a:lstStyle/>
          <a:p>
            <a:fld id="{4527D1C3-F5B7-4B40-9D8B-16C74651A9C1}" type="slidenum">
              <a:rPr lang="en-US" smtClean="0"/>
              <a:t>22</a:t>
            </a:fld>
            <a:endParaRPr lang="en-US"/>
          </a:p>
        </p:txBody>
      </p:sp>
    </p:spTree>
    <p:extLst>
      <p:ext uri="{BB962C8B-B14F-4D97-AF65-F5344CB8AC3E}">
        <p14:creationId xmlns:p14="http://schemas.microsoft.com/office/powerpoint/2010/main" val="2854716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23</a:t>
            </a:fld>
            <a:endParaRPr lang="en-US"/>
          </a:p>
        </p:txBody>
      </p:sp>
    </p:spTree>
    <p:extLst>
      <p:ext uri="{BB962C8B-B14F-4D97-AF65-F5344CB8AC3E}">
        <p14:creationId xmlns:p14="http://schemas.microsoft.com/office/powerpoint/2010/main" val="217186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P10 of </a:t>
            </a:r>
            <a:r>
              <a:rPr lang="en-US" dirty="0" err="1"/>
              <a:t>PrayFirst</a:t>
            </a:r>
            <a:r>
              <a:rPr lang="en-US" dirty="0"/>
              <a:t> Journal</a:t>
            </a:r>
          </a:p>
          <a:p>
            <a:endParaRPr lang="en-US" dirty="0"/>
          </a:p>
          <a:p>
            <a:r>
              <a:rPr lang="en-US" dirty="0"/>
              <a:t>Season of resolutions. Good to evaluate life.</a:t>
            </a:r>
          </a:p>
          <a:p>
            <a:r>
              <a:rPr lang="en-US" dirty="0"/>
              <a:t>But as a follower of Christ. There is really only resolution. That’s this verse.</a:t>
            </a:r>
          </a:p>
          <a:p>
            <a:endParaRPr lang="en-US" dirty="0"/>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All other resolutions are temporary, but to know God is </a:t>
            </a:r>
            <a:r>
              <a:rPr lang="en-US" sz="1200" b="1" dirty="0">
                <a:solidFill>
                  <a:srgbClr val="FFFF00"/>
                </a:solidFill>
                <a:latin typeface="Lucida Sans" panose="020B0602030504020204" pitchFamily="34" charset="77"/>
                <a:ea typeface="Lucida Sans" charset="0"/>
                <a:cs typeface="Lucida Sans" charset="0"/>
              </a:rPr>
              <a:t>eternal</a:t>
            </a:r>
            <a:r>
              <a:rPr lang="en-US" sz="1200" b="1" dirty="0">
                <a:solidFill>
                  <a:schemeClr val="bg1"/>
                </a:solidFill>
                <a:latin typeface="Lucida Sans" panose="020B0602030504020204" pitchFamily="34" charset="77"/>
                <a:ea typeface="Lucida Sans" charset="0"/>
                <a:cs typeface="Lucida Sans" charset="0"/>
              </a:rPr>
              <a:t> life</a:t>
            </a:r>
          </a:p>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[unstoppable, </a:t>
            </a:r>
            <a:r>
              <a:rPr lang="en-US" sz="1200" b="1" dirty="0" err="1">
                <a:solidFill>
                  <a:schemeClr val="bg1"/>
                </a:solidFill>
                <a:latin typeface="Lucida Sans" panose="020B0602030504020204" pitchFamily="34" charset="77"/>
                <a:ea typeface="Lucida Sans" charset="0"/>
                <a:cs typeface="Lucida Sans" charset="0"/>
              </a:rPr>
              <a:t>undefeateable</a:t>
            </a:r>
            <a:r>
              <a:rPr lang="en-US" sz="1200" b="1" dirty="0">
                <a:solidFill>
                  <a:schemeClr val="bg1"/>
                </a:solidFill>
                <a:latin typeface="Lucida Sans" panose="020B0602030504020204" pitchFamily="34" charset="77"/>
                <a:ea typeface="Lucida Sans" charset="0"/>
                <a:cs typeface="Lucida Sans" charset="0"/>
              </a:rPr>
              <a:t>, unlimited, </a:t>
            </a:r>
            <a:r>
              <a:rPr lang="en-US" sz="1200" b="1" dirty="0" err="1">
                <a:solidFill>
                  <a:schemeClr val="bg1"/>
                </a:solidFill>
                <a:latin typeface="Lucida Sans" panose="020B0602030504020204" pitchFamily="34" charset="77"/>
                <a:ea typeface="Lucida Sans" charset="0"/>
                <a:cs typeface="Lucida Sans" charset="0"/>
              </a:rPr>
              <a:t>nevre</a:t>
            </a:r>
            <a:r>
              <a:rPr lang="en-US" sz="1200" b="1" dirty="0">
                <a:solidFill>
                  <a:schemeClr val="bg1"/>
                </a:solidFill>
                <a:latin typeface="Lucida Sans" panose="020B0602030504020204" pitchFamily="34" charset="77"/>
                <a:ea typeface="Lucida Sans" charset="0"/>
                <a:cs typeface="Lucida Sans" charset="0"/>
              </a:rPr>
              <a:t> ending]</a:t>
            </a:r>
          </a:p>
          <a:p>
            <a:endParaRPr lang="en-US" dirty="0"/>
          </a:p>
          <a:p>
            <a:r>
              <a:rPr lang="en-US" dirty="0"/>
              <a:t>One resolution that will change everything else –to know God, not about Him</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3</a:t>
            </a:fld>
            <a:endParaRPr lang="en-US"/>
          </a:p>
        </p:txBody>
      </p:sp>
    </p:spTree>
    <p:extLst>
      <p:ext uri="{BB962C8B-B14F-4D97-AF65-F5344CB8AC3E}">
        <p14:creationId xmlns:p14="http://schemas.microsoft.com/office/powerpoint/2010/main" val="60706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we forget what the Christian life is about.</a:t>
            </a:r>
          </a:p>
          <a:p>
            <a:r>
              <a:rPr lang="en-US" dirty="0"/>
              <a:t>It’s true in this world God can help us heal, be better, do things right</a:t>
            </a:r>
          </a:p>
          <a:p>
            <a:r>
              <a:rPr lang="en-US" dirty="0"/>
              <a:t>But that’s not the goal of life.</a:t>
            </a:r>
          </a:p>
          <a:p>
            <a:endParaRPr lang="en-US" dirty="0"/>
          </a:p>
          <a:p>
            <a:r>
              <a:rPr lang="en-US" dirty="0"/>
              <a:t>Like to think of them like this Christmas lights</a:t>
            </a:r>
          </a:p>
          <a:p>
            <a:r>
              <a:rPr lang="en-US" dirty="0"/>
              <a:t>It’s true I can untangle them, change a bulb. But they aren’t plugged in</a:t>
            </a:r>
          </a:p>
          <a:p>
            <a:endParaRPr lang="en-US" dirty="0"/>
          </a:p>
          <a:p>
            <a:r>
              <a:rPr lang="en-US" dirty="0"/>
              <a:t>Nice to untangle life – but we have to be connected</a:t>
            </a:r>
          </a:p>
          <a:p>
            <a:r>
              <a:rPr lang="en-US" dirty="0"/>
              <a:t>We were meant to shine in darkness – not be neat and useless</a:t>
            </a:r>
          </a:p>
          <a:p>
            <a:r>
              <a:rPr lang="en-US" dirty="0"/>
              <a:t>We can try to untangle others – but our main job is to shine his life</a:t>
            </a:r>
          </a:p>
          <a:p>
            <a:endParaRPr lang="en-US" dirty="0"/>
          </a:p>
          <a:p>
            <a:r>
              <a:rPr lang="en-US" dirty="0"/>
              <a:t>We’ve got to get back to the most important priority/purpose.</a:t>
            </a:r>
          </a:p>
          <a:p>
            <a:r>
              <a:rPr lang="en-US" dirty="0"/>
              <a:t>The Bible says Jesus came to restore it – believers pray for it.</a:t>
            </a: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4</a:t>
            </a:fld>
            <a:endParaRPr lang="en-US"/>
          </a:p>
        </p:txBody>
      </p:sp>
    </p:spTree>
    <p:extLst>
      <p:ext uri="{BB962C8B-B14F-4D97-AF65-F5344CB8AC3E}">
        <p14:creationId xmlns:p14="http://schemas.microsoft.com/office/powerpoint/2010/main" val="216277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just know of him – doesn’t help socket to know its there</a:t>
            </a:r>
          </a:p>
          <a:p>
            <a:endParaRPr lang="en-US" dirty="0"/>
          </a:p>
          <a:p>
            <a:r>
              <a:rPr lang="en-US" dirty="0"/>
              <a:t>Stand with me – God’s Word</a:t>
            </a:r>
          </a:p>
          <a:p>
            <a:endParaRPr lang="en-US" dirty="0"/>
          </a:p>
          <a:p>
            <a:r>
              <a:rPr lang="en-US" dirty="0"/>
              <a:t>Paul is praying about people knowing God –the real true God – here is what he teaches us.</a:t>
            </a:r>
          </a:p>
        </p:txBody>
      </p:sp>
      <p:sp>
        <p:nvSpPr>
          <p:cNvPr id="4" name="Slide Number Placeholder 3"/>
          <p:cNvSpPr>
            <a:spLocks noGrp="1"/>
          </p:cNvSpPr>
          <p:nvPr>
            <p:ph type="sldNum" sz="quarter" idx="5"/>
          </p:nvPr>
        </p:nvSpPr>
        <p:spPr/>
        <p:txBody>
          <a:bodyPr/>
          <a:lstStyle/>
          <a:p>
            <a:fld id="{B09E300A-8774-2741-B21E-9B1287FD99D6}" type="slidenum">
              <a:rPr lang="en-US" smtClean="0"/>
              <a:t>5</a:t>
            </a:fld>
            <a:endParaRPr lang="en-US"/>
          </a:p>
        </p:txBody>
      </p:sp>
    </p:spTree>
    <p:extLst>
      <p:ext uri="{BB962C8B-B14F-4D97-AF65-F5344CB8AC3E}">
        <p14:creationId xmlns:p14="http://schemas.microsoft.com/office/powerpoint/2010/main" val="2783265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sz="1200" b="1" dirty="0">
                <a:solidFill>
                  <a:schemeClr val="bg1"/>
                </a:solidFill>
                <a:latin typeface="Lucida Sans" panose="020B0602030504020204" pitchFamily="34" charset="77"/>
                <a:ea typeface="Lucida Sans" charset="0"/>
                <a:cs typeface="Lucida Sans" charset="0"/>
              </a:rPr>
              <a:t>If you want to know God, you have to ask God to reveal Himself to you</a:t>
            </a:r>
          </a:p>
          <a:p>
            <a:endParaRPr lang="en-US" dirty="0"/>
          </a:p>
          <a:p>
            <a:endParaRPr lang="en-US" dirty="0"/>
          </a:p>
          <a:p>
            <a:r>
              <a:rPr lang="en-US" dirty="0"/>
              <a:t>You can’t get to God. He is holy. He is perfect. He is sinless. He is other.</a:t>
            </a:r>
          </a:p>
          <a:p>
            <a:endParaRPr lang="en-US" dirty="0"/>
          </a:p>
          <a:p>
            <a:r>
              <a:rPr lang="en-US" dirty="0"/>
              <a:t>We don’t have the ability to find him. He is a holy God. He is an awesome God. We don’t choose how or when. </a:t>
            </a:r>
          </a:p>
          <a:p>
            <a:endParaRPr lang="en-US" dirty="0"/>
          </a:p>
          <a:p>
            <a:r>
              <a:rPr lang="en-US" dirty="0"/>
              <a:t>Matthew 11:27–28 (NIV84) </a:t>
            </a:r>
          </a:p>
          <a:p>
            <a:r>
              <a:rPr lang="en-US" sz="1200" kern="1200" dirty="0">
                <a:solidFill>
                  <a:schemeClr val="tx1"/>
                </a:solidFill>
                <a:effectLst/>
                <a:latin typeface="+mn-lt"/>
                <a:ea typeface="+mn-ea"/>
                <a:cs typeface="+mn-cs"/>
              </a:rPr>
              <a:t>no one knows the Father except the Son and those to whom the Son chooses to reveal him. </a:t>
            </a:r>
            <a:r>
              <a:rPr lang="en-US" sz="1200" baseline="30000" dirty="0">
                <a:effectLst/>
              </a:rPr>
              <a:t>28 </a:t>
            </a:r>
            <a:r>
              <a:rPr lang="en-US" sz="1200" kern="1200" dirty="0">
                <a:solidFill>
                  <a:schemeClr val="tx1"/>
                </a:solidFill>
                <a:effectLst/>
                <a:latin typeface="+mn-lt"/>
                <a:ea typeface="+mn-ea"/>
                <a:cs typeface="+mn-cs"/>
              </a:rPr>
              <a:t>“Come to me, all you who are weary and burdened, and I will give you rest.</a:t>
            </a:r>
            <a:r>
              <a:rPr lang="en-US" sz="1200" dirty="0">
                <a:effectLst/>
              </a:rPr>
              <a:t> </a:t>
            </a:r>
          </a:p>
          <a:p>
            <a:endParaRPr lang="en-US" sz="1200" dirty="0">
              <a:effectLst/>
            </a:endParaRPr>
          </a:p>
          <a:p>
            <a:r>
              <a:rPr lang="en-US" sz="1200" dirty="0">
                <a:effectLst/>
              </a:rPr>
              <a:t>What the Bible calls Doctrine of Revelation</a:t>
            </a:r>
          </a:p>
          <a:p>
            <a:r>
              <a:rPr lang="en-US" dirty="0"/>
              <a:t>"God's supernatural disclosure to human beings of truth they would not otherwise know and are incapable of discovering on their own.“</a:t>
            </a:r>
          </a:p>
          <a:p>
            <a:endParaRPr lang="en-US" sz="1200" dirty="0">
              <a:effectLst/>
            </a:endParaRPr>
          </a:p>
          <a:p>
            <a:r>
              <a:rPr lang="en-US" sz="1200" dirty="0">
                <a:effectLst/>
              </a:rPr>
              <a:t>Here is how to think of it.</a:t>
            </a: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6</a:t>
            </a:fld>
            <a:endParaRPr lang="en-US"/>
          </a:p>
        </p:txBody>
      </p:sp>
    </p:spTree>
    <p:extLst>
      <p:ext uri="{BB962C8B-B14F-4D97-AF65-F5344CB8AC3E}">
        <p14:creationId xmlns:p14="http://schemas.microsoft.com/office/powerpoint/2010/main" val="3654512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can’t get to him. He has to come to us.</a:t>
            </a:r>
          </a:p>
          <a:p>
            <a:r>
              <a:rPr lang="en-US" dirty="0"/>
              <a:t>Not being able to drive and wait for parent to come.</a:t>
            </a:r>
          </a:p>
          <a:p>
            <a:r>
              <a:rPr lang="en-US" dirty="0"/>
              <a:t>Played school sports year round – wait for parent to pick me up.</a:t>
            </a:r>
          </a:p>
          <a:p>
            <a:endParaRPr lang="en-US" dirty="0"/>
          </a:p>
          <a:p>
            <a:r>
              <a:rPr lang="en-US" sz="1200" kern="1200" dirty="0">
                <a:solidFill>
                  <a:schemeClr val="tx1"/>
                </a:solidFill>
                <a:effectLst/>
                <a:latin typeface="+mn-lt"/>
                <a:ea typeface="+mn-ea"/>
                <a:cs typeface="+mn-cs"/>
              </a:rPr>
              <a:t>Used to hate it – wanted to do things on my terms, time and my way</a:t>
            </a:r>
          </a:p>
          <a:p>
            <a:r>
              <a:rPr lang="en-US" sz="1200" kern="1200" dirty="0">
                <a:solidFill>
                  <a:schemeClr val="tx1"/>
                </a:solidFill>
                <a:effectLst/>
                <a:latin typeface="+mn-lt"/>
                <a:ea typeface="+mn-ea"/>
                <a:cs typeface="+mn-cs"/>
              </a:rPr>
              <a:t>That’s pride – that’s our condition – to know him</a:t>
            </a:r>
          </a:p>
          <a:p>
            <a:endParaRPr lang="en-US" dirty="0"/>
          </a:p>
          <a:p>
            <a:r>
              <a:rPr lang="en-US" b="1" dirty="0"/>
              <a:t>We can’t come to him – but we can yes to how He wants to come.</a:t>
            </a:r>
          </a:p>
        </p:txBody>
      </p:sp>
      <p:sp>
        <p:nvSpPr>
          <p:cNvPr id="4" name="Slide Number Placeholder 3"/>
          <p:cNvSpPr>
            <a:spLocks noGrp="1"/>
          </p:cNvSpPr>
          <p:nvPr>
            <p:ph type="sldNum" sz="quarter" idx="5"/>
          </p:nvPr>
        </p:nvSpPr>
        <p:spPr/>
        <p:txBody>
          <a:bodyPr/>
          <a:lstStyle/>
          <a:p>
            <a:fld id="{B09E300A-8774-2741-B21E-9B1287FD99D6}" type="slidenum">
              <a:rPr lang="en-US" smtClean="0"/>
              <a:t>7</a:t>
            </a:fld>
            <a:endParaRPr lang="en-US"/>
          </a:p>
        </p:txBody>
      </p:sp>
    </p:spTree>
    <p:extLst>
      <p:ext uri="{BB962C8B-B14F-4D97-AF65-F5344CB8AC3E}">
        <p14:creationId xmlns:p14="http://schemas.microsoft.com/office/powerpoint/2010/main" val="367760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says – way to know him is through the spirit</a:t>
            </a:r>
          </a:p>
          <a:p>
            <a:endParaRPr lang="en-US" dirty="0"/>
          </a:p>
          <a:p>
            <a:r>
              <a:rPr lang="en-US" dirty="0"/>
              <a:t>Growing up – knew this was coming to pick me up</a:t>
            </a:r>
          </a:p>
          <a:p>
            <a:endParaRPr lang="en-US" dirty="0"/>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8</a:t>
            </a:fld>
            <a:endParaRPr lang="en-US"/>
          </a:p>
        </p:txBody>
      </p:sp>
    </p:spTree>
    <p:extLst>
      <p:ext uri="{BB962C8B-B14F-4D97-AF65-F5344CB8AC3E}">
        <p14:creationId xmlns:p14="http://schemas.microsoft.com/office/powerpoint/2010/main" val="412980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300A-8774-2741-B21E-9B1287FD99D6}" type="slidenum">
              <a:rPr lang="en-US" smtClean="0"/>
              <a:t>9</a:t>
            </a:fld>
            <a:endParaRPr lang="en-US"/>
          </a:p>
        </p:txBody>
      </p:sp>
    </p:spTree>
    <p:extLst>
      <p:ext uri="{BB962C8B-B14F-4D97-AF65-F5344CB8AC3E}">
        <p14:creationId xmlns:p14="http://schemas.microsoft.com/office/powerpoint/2010/main" val="288894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45472F-FB5D-524C-A500-B42243014B9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67777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472F-FB5D-524C-A500-B42243014B9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82122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472F-FB5D-524C-A500-B42243014B9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41478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45472F-FB5D-524C-A500-B42243014B9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41788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5472F-FB5D-524C-A500-B42243014B9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113982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45472F-FB5D-524C-A500-B42243014B9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141523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45472F-FB5D-524C-A500-B42243014B95}" type="datetimeFigureOut">
              <a:rPr lang="en-US" smtClean="0"/>
              <a:t>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25602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45472F-FB5D-524C-A500-B42243014B95}" type="datetimeFigureOut">
              <a:rPr lang="en-US" smtClean="0"/>
              <a:t>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154827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5472F-FB5D-524C-A500-B42243014B95}" type="datetimeFigureOut">
              <a:rPr lang="en-US" smtClean="0"/>
              <a:t>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84739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45472F-FB5D-524C-A500-B42243014B9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11732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45472F-FB5D-524C-A500-B42243014B9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4C0F3-E37E-5D4C-B253-46BF90DFC1C1}" type="slidenum">
              <a:rPr lang="en-US" smtClean="0"/>
              <a:t>‹#›</a:t>
            </a:fld>
            <a:endParaRPr lang="en-US"/>
          </a:p>
        </p:txBody>
      </p:sp>
    </p:spTree>
    <p:extLst>
      <p:ext uri="{BB962C8B-B14F-4D97-AF65-F5344CB8AC3E}">
        <p14:creationId xmlns:p14="http://schemas.microsoft.com/office/powerpoint/2010/main" val="54755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5472F-FB5D-524C-A500-B42243014B95}" type="datetimeFigureOut">
              <a:rPr lang="en-US" smtClean="0"/>
              <a:t>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4C0F3-E37E-5D4C-B253-46BF90DFC1C1}" type="slidenum">
              <a:rPr lang="en-US" smtClean="0"/>
              <a:t>‹#›</a:t>
            </a:fld>
            <a:endParaRPr lang="en-US"/>
          </a:p>
        </p:txBody>
      </p:sp>
    </p:spTree>
    <p:extLst>
      <p:ext uri="{BB962C8B-B14F-4D97-AF65-F5344CB8AC3E}">
        <p14:creationId xmlns:p14="http://schemas.microsoft.com/office/powerpoint/2010/main" val="202179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064240" cy="5574964"/>
          </a:xfrm>
        </p:spPr>
        <p:txBody>
          <a:bodyPr>
            <a:noAutofit/>
          </a:bodyPr>
          <a:lstStyle/>
          <a:p>
            <a:pPr marL="0" indent="0" algn="ctr">
              <a:lnSpc>
                <a:spcPct val="120000"/>
              </a:lnSpc>
              <a:spcBef>
                <a:spcPts val="0"/>
              </a:spcBef>
              <a:buNone/>
            </a:pPr>
            <a:r>
              <a:rPr lang="en-US" sz="10000" b="1" dirty="0">
                <a:solidFill>
                  <a:schemeClr val="bg1"/>
                </a:solidFill>
                <a:latin typeface="Placard Condensed" panose="020B0606030402050204" pitchFamily="34" charset="0"/>
                <a:ea typeface="Lucida Sans" charset="0"/>
                <a:cs typeface="Lucida Sans" charset="0"/>
              </a:rPr>
              <a:t>One Resolution: Know God</a:t>
            </a:r>
          </a:p>
          <a:p>
            <a:pPr marL="0" indent="0" algn="ctr">
              <a:lnSpc>
                <a:spcPct val="120000"/>
              </a:lnSpc>
              <a:spcBef>
                <a:spcPts val="0"/>
              </a:spcBef>
              <a:buNone/>
            </a:pPr>
            <a:endParaRPr lang="en-US" sz="3500" i="1" dirty="0">
              <a:solidFill>
                <a:schemeClr val="bg1"/>
              </a:solidFill>
              <a:latin typeface="Lucida Sans" panose="020B0602030504020204" pitchFamily="34" charset="77"/>
              <a:ea typeface="Lucida Sans" charset="0"/>
              <a:cs typeface="Lucida Sans" charset="0"/>
            </a:endParaRPr>
          </a:p>
          <a:p>
            <a:pPr marL="0" indent="0" algn="ctr">
              <a:lnSpc>
                <a:spcPct val="120000"/>
              </a:lnSpc>
              <a:spcBef>
                <a:spcPts val="0"/>
              </a:spcBef>
              <a:buNone/>
            </a:pPr>
            <a:endParaRPr lang="en-US" sz="2000" dirty="0">
              <a:solidFill>
                <a:schemeClr val="bg1"/>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2" name="Rectangle 1">
            <a:extLst>
              <a:ext uri="{FF2B5EF4-FFF2-40B4-BE49-F238E27FC236}">
                <a16:creationId xmlns:a16="http://schemas.microsoft.com/office/drawing/2014/main" id="{C6C70821-B6BF-4CD9-A6C9-ACD0B5062B27}"/>
              </a:ext>
            </a:extLst>
          </p:cNvPr>
          <p:cNvSpPr/>
          <p:nvPr/>
        </p:nvSpPr>
        <p:spPr>
          <a:xfrm>
            <a:off x="838201" y="2828836"/>
            <a:ext cx="10410370" cy="1569660"/>
          </a:xfrm>
          <a:prstGeom prst="rect">
            <a:avLst/>
          </a:prstGeom>
        </p:spPr>
        <p:txBody>
          <a:bodyPr wrap="square">
            <a:spAutoFit/>
          </a:bodyPr>
          <a:lstStyle/>
          <a:p>
            <a:pPr algn="ctr"/>
            <a:r>
              <a:rPr lang="en-US" sz="4800" dirty="0">
                <a:solidFill>
                  <a:schemeClr val="bg1"/>
                </a:solidFill>
                <a:latin typeface="Lucida Sans" panose="020B0602030504020204" pitchFamily="34" charset="77"/>
                <a:ea typeface="Lucida Sans" charset="0"/>
                <a:cs typeface="Lucida Sans" charset="0"/>
              </a:rPr>
              <a:t>Exodus 34:6-7</a:t>
            </a:r>
          </a:p>
          <a:p>
            <a:pPr algn="ctr"/>
            <a:r>
              <a:rPr lang="en-US" sz="4800" dirty="0">
                <a:solidFill>
                  <a:schemeClr val="bg1"/>
                </a:solidFill>
                <a:latin typeface="Lucida Sans" panose="020B0602030504020204" pitchFamily="34" charset="77"/>
                <a:ea typeface="Lucida Sans" charset="0"/>
                <a:cs typeface="Lucida Sans" charset="0"/>
              </a:rPr>
              <a:t>Colossians 1:9-13</a:t>
            </a:r>
            <a:endParaRPr lang="en-US" sz="4800" dirty="0">
              <a:solidFill>
                <a:srgbClr val="FFFF00"/>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150241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064240" cy="5574964"/>
          </a:xfrm>
        </p:spPr>
        <p:txBody>
          <a:bodyPr>
            <a:noAutofit/>
          </a:bodyPr>
          <a:lstStyle/>
          <a:p>
            <a:pPr marL="0" indent="0">
              <a:lnSpc>
                <a:spcPct val="100000"/>
              </a:lnSpc>
              <a:spcBef>
                <a:spcPts val="0"/>
              </a:spcBef>
              <a:buNone/>
            </a:pPr>
            <a:r>
              <a:rPr lang="en-US" sz="5200" dirty="0">
                <a:solidFill>
                  <a:schemeClr val="bg1"/>
                </a:solidFill>
                <a:latin typeface="Lucida Sans" panose="020B0602030504020204" pitchFamily="34" charset="77"/>
                <a:ea typeface="Lucida Sans" charset="0"/>
                <a:cs typeface="Lucida Sans" charset="0"/>
              </a:rPr>
              <a:t>And I will ask the Father, and he will give you another Counselor to be with you forever— the Spirit of truth . . . [He] will teach you all things and will remind you of everything I have said to you.</a:t>
            </a:r>
          </a:p>
          <a:p>
            <a:pPr marL="0" indent="0">
              <a:lnSpc>
                <a:spcPct val="100000"/>
              </a:lnSpc>
              <a:spcBef>
                <a:spcPts val="0"/>
              </a:spcBef>
              <a:buNone/>
            </a:pPr>
            <a:r>
              <a:rPr lang="en-US" sz="5200" dirty="0">
                <a:solidFill>
                  <a:schemeClr val="bg1"/>
                </a:solidFill>
                <a:latin typeface="Lucida Sans" panose="020B0602030504020204" pitchFamily="34" charset="77"/>
                <a:ea typeface="Lucida Sans" charset="0"/>
                <a:cs typeface="Lucida Sans" charset="0"/>
              </a:rPr>
              <a:t>.</a:t>
            </a:r>
          </a:p>
          <a:p>
            <a:pPr marL="0" indent="0">
              <a:lnSpc>
                <a:spcPct val="100000"/>
              </a:lnSpc>
              <a:spcBef>
                <a:spcPts val="0"/>
              </a:spcBef>
              <a:buNone/>
            </a:pPr>
            <a:endParaRPr lang="en-US" sz="5000" b="1" dirty="0">
              <a:solidFill>
                <a:schemeClr val="bg1"/>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5" name="Content Placeholder 2">
            <a:extLst>
              <a:ext uri="{FF2B5EF4-FFF2-40B4-BE49-F238E27FC236}">
                <a16:creationId xmlns:a16="http://schemas.microsoft.com/office/drawing/2014/main" id="{7F4226C2-D524-43CB-A156-248EAD4F1154}"/>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(John 14:16-17, 26)</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386922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lvl="0" indent="0">
              <a:lnSpc>
                <a:spcPct val="100000"/>
              </a:lnSpc>
              <a:spcBef>
                <a:spcPts val="0"/>
              </a:spcBef>
              <a:buNone/>
              <a:defRPr/>
            </a:pPr>
            <a:r>
              <a:rPr lang="en-US" sz="5400" dirty="0">
                <a:solidFill>
                  <a:schemeClr val="bg1"/>
                </a:solidFill>
                <a:latin typeface="Lucida Sans" panose="020B0602030504020204" pitchFamily="34" charset="77"/>
                <a:ea typeface="Lucida Sans" charset="0"/>
                <a:cs typeface="Lucida Sans" charset="0"/>
              </a:rPr>
              <a:t>When we pray we shut out the world and welcome in God’s Holy Spirit.</a:t>
            </a:r>
            <a:endParaRPr lang="en-US" sz="5400"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dirty="0">
                <a:solidFill>
                  <a:srgbClr val="FFFF00"/>
                </a:solidFill>
                <a:latin typeface="Lucida Sans" panose="020B0602030504020204" pitchFamily="34" charset="77"/>
                <a:ea typeface="Lucida Sans" charset="0"/>
                <a:cs typeface="Lucida Sans" charset="0"/>
              </a:rPr>
              <a:t>[</a:t>
            </a:r>
            <a:r>
              <a:rPr lang="en-US" sz="5000" dirty="0" err="1">
                <a:solidFill>
                  <a:srgbClr val="FFFF00"/>
                </a:solidFill>
                <a:latin typeface="Lucida Sans" panose="020B0602030504020204" pitchFamily="34" charset="77"/>
                <a:ea typeface="Lucida Sans" charset="0"/>
                <a:cs typeface="Lucida Sans" charset="0"/>
              </a:rPr>
              <a:t>PrayFirst</a:t>
            </a:r>
            <a:r>
              <a:rPr lang="en-US" sz="5000" dirty="0">
                <a:solidFill>
                  <a:srgbClr val="FFFF00"/>
                </a:solidFill>
                <a:latin typeface="Lucida Sans" panose="020B0602030504020204" pitchFamily="34" charset="77"/>
                <a:ea typeface="Lucida Sans" charset="0"/>
                <a:cs typeface="Lucida Sans" charset="0"/>
              </a:rPr>
              <a:t> Journal, 7:15]</a:t>
            </a:r>
          </a:p>
          <a:p>
            <a:pPr marL="0" indent="0">
              <a:lnSpc>
                <a:spcPct val="100000"/>
              </a:lnSpc>
              <a:spcBef>
                <a:spcPts val="0"/>
              </a:spcBef>
              <a:buNone/>
            </a:pPr>
            <a:endParaRPr lang="en-US" sz="5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4700"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228858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God invites me into His Word.</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So I focus on it.</a:t>
            </a:r>
          </a:p>
          <a:p>
            <a:pPr marL="0" indent="0">
              <a:lnSpc>
                <a:spcPct val="100000"/>
              </a:lnSpc>
              <a:spcBef>
                <a:spcPts val="0"/>
              </a:spcBef>
              <a:buNone/>
            </a:pPr>
            <a:endParaRPr lang="en-US" sz="6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4000" i="1" dirty="0">
                <a:solidFill>
                  <a:schemeClr val="bg1"/>
                </a:solidFill>
                <a:latin typeface="Lucida Sans" panose="020B0602030504020204" pitchFamily="34" charset="77"/>
                <a:ea typeface="Lucida Sans" charset="0"/>
                <a:cs typeface="Lucida Sans" charset="0"/>
              </a:rPr>
              <a:t>I keep asking God to fill you with the knowledge of his will through all</a:t>
            </a:r>
          </a:p>
          <a:p>
            <a:pPr marL="0" indent="0">
              <a:lnSpc>
                <a:spcPct val="100000"/>
              </a:lnSpc>
              <a:spcBef>
                <a:spcPts val="0"/>
              </a:spcBef>
              <a:buNone/>
            </a:pPr>
            <a:r>
              <a:rPr lang="en-US" sz="4000" i="1" dirty="0">
                <a:solidFill>
                  <a:schemeClr val="bg1"/>
                </a:solidFill>
                <a:latin typeface="Lucida Sans" panose="020B0602030504020204" pitchFamily="34" charset="77"/>
                <a:ea typeface="Lucida Sans" charset="0"/>
                <a:cs typeface="Lucida Sans" charset="0"/>
              </a:rPr>
              <a:t>spiritual </a:t>
            </a:r>
            <a:r>
              <a:rPr lang="en-US" sz="4000" i="1" dirty="0">
                <a:solidFill>
                  <a:srgbClr val="FFFF00"/>
                </a:solidFill>
                <a:latin typeface="Lucida Sans" panose="020B0602030504020204" pitchFamily="34" charset="77"/>
                <a:ea typeface="Lucida Sans" charset="0"/>
                <a:cs typeface="Lucida Sans" charset="0"/>
              </a:rPr>
              <a:t>wisdom</a:t>
            </a:r>
            <a:r>
              <a:rPr lang="en-US" sz="4000" i="1" dirty="0">
                <a:solidFill>
                  <a:schemeClr val="bg1"/>
                </a:solidFill>
                <a:latin typeface="Lucida Sans" panose="020B0602030504020204" pitchFamily="34" charset="77"/>
                <a:ea typeface="Lucida Sans" charset="0"/>
                <a:cs typeface="Lucida Sans" charset="0"/>
              </a:rPr>
              <a:t> and understanding (v9)</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3429860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064240" cy="5574964"/>
          </a:xfrm>
        </p:spPr>
        <p:txBody>
          <a:bodyPr>
            <a:noAutofit/>
          </a:bodyPr>
          <a:lstStyle/>
          <a:p>
            <a:pPr marL="0" indent="0">
              <a:lnSpc>
                <a:spcPct val="100000"/>
              </a:lnSpc>
              <a:spcBef>
                <a:spcPts val="0"/>
              </a:spcBef>
              <a:buNone/>
            </a:pPr>
            <a:r>
              <a:rPr lang="en-US" sz="5500" dirty="0">
                <a:solidFill>
                  <a:schemeClr val="bg1"/>
                </a:solidFill>
                <a:latin typeface="Lucida Sans" panose="020B0602030504020204" pitchFamily="34" charset="77"/>
                <a:ea typeface="Lucida Sans" charset="0"/>
                <a:cs typeface="Lucida Sans" charset="0"/>
              </a:rPr>
              <a:t>These are the ones I look on with favor: those who are humble and contrite in spirit, and who tremble at my word.</a:t>
            </a:r>
          </a:p>
          <a:p>
            <a:pPr marL="0" indent="0">
              <a:lnSpc>
                <a:spcPct val="100000"/>
              </a:lnSpc>
              <a:spcBef>
                <a:spcPts val="0"/>
              </a:spcBef>
              <a:buNone/>
            </a:pPr>
            <a:endParaRPr lang="en-US" sz="5000" b="1" dirty="0">
              <a:solidFill>
                <a:schemeClr val="bg1"/>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5" name="Content Placeholder 2">
            <a:extLst>
              <a:ext uri="{FF2B5EF4-FFF2-40B4-BE49-F238E27FC236}">
                <a16:creationId xmlns:a16="http://schemas.microsoft.com/office/drawing/2014/main" id="{7F4226C2-D524-43CB-A156-248EAD4F1154}"/>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(Isaiah 66:2)</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234995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400" b="1" dirty="0">
                <a:solidFill>
                  <a:schemeClr val="bg1"/>
                </a:solidFill>
                <a:latin typeface="Lucida Sans" panose="020B0602030504020204" pitchFamily="34" charset="77"/>
                <a:ea typeface="Lucida Sans" charset="0"/>
                <a:cs typeface="Lucida Sans" charset="0"/>
              </a:rPr>
              <a:t>To be in God’s Word &amp; Spirit is know God’s presence and hear Him speak to you.</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[NT Bible Project]</a:t>
            </a: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126753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God exists as Lord.</a:t>
            </a:r>
          </a:p>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So I surrender.</a:t>
            </a:r>
          </a:p>
          <a:p>
            <a:pPr marL="0" indent="0">
              <a:lnSpc>
                <a:spcPct val="100000"/>
              </a:lnSpc>
              <a:spcBef>
                <a:spcPts val="0"/>
              </a:spcBef>
              <a:buNone/>
            </a:pPr>
            <a:endParaRPr lang="en-US" sz="6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4000" i="1" dirty="0">
                <a:solidFill>
                  <a:schemeClr val="bg1"/>
                </a:solidFill>
                <a:latin typeface="Lucida Sans" panose="020B0602030504020204" pitchFamily="34" charset="77"/>
                <a:ea typeface="Lucida Sans" charset="0"/>
                <a:cs typeface="Lucida Sans" charset="0"/>
              </a:rPr>
              <a:t>we pray this in order that you may live a life worthy of the Lord and </a:t>
            </a:r>
            <a:r>
              <a:rPr lang="en-US" sz="4000" i="1" dirty="0">
                <a:solidFill>
                  <a:srgbClr val="FFFF00"/>
                </a:solidFill>
                <a:latin typeface="Lucida Sans" panose="020B0602030504020204" pitchFamily="34" charset="77"/>
                <a:ea typeface="Lucida Sans" charset="0"/>
                <a:cs typeface="Lucida Sans" charset="0"/>
              </a:rPr>
              <a:t>may please him in every way</a:t>
            </a:r>
            <a:r>
              <a:rPr lang="en-US" sz="4000" i="1" dirty="0">
                <a:solidFill>
                  <a:schemeClr val="bg1"/>
                </a:solidFill>
                <a:latin typeface="Lucida Sans" panose="020B0602030504020204" pitchFamily="34" charset="77"/>
                <a:ea typeface="Lucida Sans" charset="0"/>
                <a:cs typeface="Lucida Sans" charset="0"/>
              </a:rPr>
              <a:t> (v10)</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327891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482936"/>
            <a:ext cx="11064240" cy="5574964"/>
          </a:xfrm>
        </p:spPr>
        <p:txBody>
          <a:bodyPr>
            <a:noAutofit/>
          </a:bodyPr>
          <a:lstStyle/>
          <a:p>
            <a:pPr marL="0" indent="0">
              <a:lnSpc>
                <a:spcPct val="100000"/>
              </a:lnSpc>
              <a:spcBef>
                <a:spcPts val="0"/>
              </a:spcBef>
              <a:buNone/>
            </a:pPr>
            <a:r>
              <a:rPr lang="en-US" sz="4700" dirty="0">
                <a:solidFill>
                  <a:schemeClr val="bg1"/>
                </a:solidFill>
                <a:latin typeface="Lucida Sans" panose="020B0602030504020204" pitchFamily="34" charset="77"/>
                <a:ea typeface="Lucida Sans" charset="0"/>
                <a:cs typeface="Lucida Sans" charset="0"/>
              </a:rPr>
              <a:t>anyone who loves his son or daughter more than me is not worthy of me; and anyone who does not take his cross </a:t>
            </a:r>
            <a:r>
              <a:rPr lang="en-US" sz="4700" dirty="0">
                <a:solidFill>
                  <a:srgbClr val="FFFF00"/>
                </a:solidFill>
                <a:latin typeface="Lucida Sans" panose="020B0602030504020204" pitchFamily="34" charset="77"/>
                <a:ea typeface="Lucida Sans" charset="0"/>
                <a:cs typeface="Lucida Sans" charset="0"/>
              </a:rPr>
              <a:t>and follow me</a:t>
            </a:r>
            <a:r>
              <a:rPr lang="en-US" sz="4700" dirty="0">
                <a:solidFill>
                  <a:schemeClr val="bg1"/>
                </a:solidFill>
                <a:latin typeface="Lucida Sans" panose="020B0602030504020204" pitchFamily="34" charset="77"/>
                <a:ea typeface="Lucida Sans" charset="0"/>
                <a:cs typeface="Lucida Sans" charset="0"/>
              </a:rPr>
              <a:t> is not worthy of me. Whoever finds his life will lose it, and whoever loses his life for my sake will find it. </a:t>
            </a: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5" name="Content Placeholder 2">
            <a:extLst>
              <a:ext uri="{FF2B5EF4-FFF2-40B4-BE49-F238E27FC236}">
                <a16:creationId xmlns:a16="http://schemas.microsoft.com/office/drawing/2014/main" id="{7F4226C2-D524-43CB-A156-248EAD4F1154}"/>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(Matthew 10:37-38)</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3820695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lvl="0" indent="0">
              <a:lnSpc>
                <a:spcPct val="100000"/>
              </a:lnSpc>
              <a:spcBef>
                <a:spcPts val="0"/>
              </a:spcBef>
              <a:buNone/>
              <a:defRPr/>
            </a:pPr>
            <a:r>
              <a:rPr lang="en-US" sz="4900" b="1" dirty="0">
                <a:solidFill>
                  <a:schemeClr val="bg1"/>
                </a:solidFill>
                <a:latin typeface="Lucida Sans" panose="020B0602030504020204" pitchFamily="34" charset="77"/>
                <a:ea typeface="Lucida Sans" charset="0"/>
                <a:cs typeface="Lucida Sans" charset="0"/>
              </a:rPr>
              <a:t>We fast from the world to feast on His Word. We lose “our life” to gain His eternal life.</a:t>
            </a:r>
            <a:endParaRPr lang="en-US" sz="49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[15 Days of Prayer &amp; Fasting]</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420365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God requires faith in His Son.</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So we worship.</a:t>
            </a:r>
          </a:p>
          <a:p>
            <a:pPr marL="0" indent="0">
              <a:lnSpc>
                <a:spcPct val="100000"/>
              </a:lnSpc>
              <a:spcBef>
                <a:spcPts val="0"/>
              </a:spcBef>
              <a:buNone/>
            </a:pPr>
            <a:endParaRPr lang="en-US" sz="6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4000" i="1" dirty="0">
                <a:solidFill>
                  <a:schemeClr val="bg1"/>
                </a:solidFill>
                <a:latin typeface="Lucida Sans" panose="020B0602030504020204" pitchFamily="34" charset="77"/>
                <a:ea typeface="Lucida Sans" charset="0"/>
                <a:cs typeface="Lucida Sans" charset="0"/>
              </a:rPr>
              <a:t>For God has rescued us from the dominion of darkness and brought us into the kingdom of the Son  (v13)</a:t>
            </a:r>
            <a:endParaRPr lang="en-US" sz="4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1958911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482936"/>
            <a:ext cx="11064240" cy="5574964"/>
          </a:xfrm>
        </p:spPr>
        <p:txBody>
          <a:bodyPr>
            <a:noAutofit/>
          </a:bodyPr>
          <a:lstStyle/>
          <a:p>
            <a:pPr marL="0" indent="0">
              <a:lnSpc>
                <a:spcPct val="100000"/>
              </a:lnSpc>
              <a:spcBef>
                <a:spcPts val="0"/>
              </a:spcBef>
              <a:buNone/>
            </a:pPr>
            <a:r>
              <a:rPr lang="en-US" sz="4700" dirty="0">
                <a:solidFill>
                  <a:schemeClr val="bg1"/>
                </a:solidFill>
                <a:latin typeface="Lucida Sans" panose="020B0602030504020204" pitchFamily="34" charset="77"/>
                <a:ea typeface="Lucida Sans" charset="0"/>
                <a:cs typeface="Lucida Sans" charset="0"/>
              </a:rPr>
              <a:t>Therefore, I urge you in view of God’s mercy, to offer your bodies as living sacrifices, holy and pleasing to God—this is </a:t>
            </a:r>
            <a:r>
              <a:rPr lang="en-US" sz="4700" dirty="0">
                <a:solidFill>
                  <a:srgbClr val="FFFF00"/>
                </a:solidFill>
                <a:latin typeface="Lucida Sans" panose="020B0602030504020204" pitchFamily="34" charset="77"/>
                <a:ea typeface="Lucida Sans" charset="0"/>
                <a:cs typeface="Lucida Sans" charset="0"/>
              </a:rPr>
              <a:t>your spiritual act of worship</a:t>
            </a:r>
            <a:r>
              <a:rPr lang="en-US" sz="4700" dirty="0">
                <a:solidFill>
                  <a:schemeClr val="bg1"/>
                </a:solidFill>
                <a:latin typeface="Lucida Sans" panose="020B0602030504020204" pitchFamily="34" charset="77"/>
                <a:ea typeface="Lucida Sans" charset="0"/>
                <a:cs typeface="Lucida Sans" charset="0"/>
              </a:rPr>
              <a:t>. Do not conform any longer to the pattern of this world, but be transformed by the renewing of your mind </a:t>
            </a: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5" name="Content Placeholder 2">
            <a:extLst>
              <a:ext uri="{FF2B5EF4-FFF2-40B4-BE49-F238E27FC236}">
                <a16:creationId xmlns:a16="http://schemas.microsoft.com/office/drawing/2014/main" id="{7F4226C2-D524-43CB-A156-248EAD4F1154}"/>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(Romans 12:1-2)</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90953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2" name="Rectangle 1">
            <a:extLst>
              <a:ext uri="{FF2B5EF4-FFF2-40B4-BE49-F238E27FC236}">
                <a16:creationId xmlns:a16="http://schemas.microsoft.com/office/drawing/2014/main" id="{C6C70821-B6BF-4CD9-A6C9-ACD0B5062B27}"/>
              </a:ext>
            </a:extLst>
          </p:cNvPr>
          <p:cNvSpPr/>
          <p:nvPr/>
        </p:nvSpPr>
        <p:spPr>
          <a:xfrm>
            <a:off x="470807" y="612844"/>
            <a:ext cx="11250386" cy="5632311"/>
          </a:xfrm>
          <a:prstGeom prst="rect">
            <a:avLst/>
          </a:prstGeom>
        </p:spPr>
        <p:txBody>
          <a:bodyPr wrap="square">
            <a:spAutoFit/>
          </a:bodyPr>
          <a:lstStyle/>
          <a:p>
            <a:pPr algn="ctr"/>
            <a:r>
              <a:rPr lang="en-US" sz="4500" dirty="0">
                <a:solidFill>
                  <a:schemeClr val="bg1"/>
                </a:solidFill>
                <a:latin typeface="Lucida Sans" panose="020B0602030504020204" pitchFamily="34" charset="77"/>
                <a:ea typeface="Lucida Sans" charset="0"/>
                <a:cs typeface="Lucida Sans" charset="0"/>
              </a:rPr>
              <a:t>And God passed by Moses declaring His Name, “The LORD, the LORD, a God merciful and gracious, slow to anger, and abounding in steadfast love and faithfulness, keeping steadfast love for thousands, forgiving iniquity and transgression and sin, but who will by no means clear the guilty . . . ”</a:t>
            </a:r>
            <a:endParaRPr lang="en-US" sz="4000" i="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1425929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What you worship you become.</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What you depend on is your destiny. To know Jesus is to worship Him.</a:t>
            </a: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dirty="0">
                <a:solidFill>
                  <a:srgbClr val="FFFF00"/>
                </a:solidFill>
                <a:latin typeface="Lucida Sans" panose="020B0602030504020204" pitchFamily="34" charset="77"/>
                <a:ea typeface="Lucida Sans" charset="0"/>
                <a:cs typeface="Lucida Sans" charset="0"/>
              </a:rPr>
              <a:t>[Worship God Sermon Series]</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2887110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graphicFrame>
        <p:nvGraphicFramePr>
          <p:cNvPr id="2" name="Table 1">
            <a:extLst>
              <a:ext uri="{FF2B5EF4-FFF2-40B4-BE49-F238E27FC236}">
                <a16:creationId xmlns:a16="http://schemas.microsoft.com/office/drawing/2014/main" id="{40B3006A-E2C0-4259-AA55-32811603478A}"/>
              </a:ext>
            </a:extLst>
          </p:cNvPr>
          <p:cNvGraphicFramePr>
            <a:graphicFrameLocks noGrp="1"/>
          </p:cNvGraphicFramePr>
          <p:nvPr>
            <p:extLst>
              <p:ext uri="{D42A27DB-BD31-4B8C-83A1-F6EECF244321}">
                <p14:modId xmlns:p14="http://schemas.microsoft.com/office/powerpoint/2010/main" val="1625938300"/>
              </p:ext>
            </p:extLst>
          </p:nvPr>
        </p:nvGraphicFramePr>
        <p:xfrm>
          <a:off x="0" y="656355"/>
          <a:ext cx="12192000" cy="6201645"/>
        </p:xfrm>
        <a:graphic>
          <a:graphicData uri="http://schemas.openxmlformats.org/drawingml/2006/table">
            <a:tbl>
              <a:tblPr firstRow="1" bandRow="1">
                <a:tableStyleId>{8EC20E35-A176-4012-BC5E-935CFFF8708E}</a:tableStyleId>
              </a:tblPr>
              <a:tblGrid>
                <a:gridCol w="1061357">
                  <a:extLst>
                    <a:ext uri="{9D8B030D-6E8A-4147-A177-3AD203B41FA5}">
                      <a16:colId xmlns:a16="http://schemas.microsoft.com/office/drawing/2014/main" val="1984083746"/>
                    </a:ext>
                  </a:extLst>
                </a:gridCol>
                <a:gridCol w="5682343">
                  <a:extLst>
                    <a:ext uri="{9D8B030D-6E8A-4147-A177-3AD203B41FA5}">
                      <a16:colId xmlns:a16="http://schemas.microsoft.com/office/drawing/2014/main" val="1053229002"/>
                    </a:ext>
                  </a:extLst>
                </a:gridCol>
                <a:gridCol w="3053443">
                  <a:extLst>
                    <a:ext uri="{9D8B030D-6E8A-4147-A177-3AD203B41FA5}">
                      <a16:colId xmlns:a16="http://schemas.microsoft.com/office/drawing/2014/main" val="1388774110"/>
                    </a:ext>
                  </a:extLst>
                </a:gridCol>
                <a:gridCol w="2394857">
                  <a:extLst>
                    <a:ext uri="{9D8B030D-6E8A-4147-A177-3AD203B41FA5}">
                      <a16:colId xmlns:a16="http://schemas.microsoft.com/office/drawing/2014/main" val="3900324378"/>
                    </a:ext>
                  </a:extLst>
                </a:gridCol>
              </a:tblGrid>
              <a:tr h="959085">
                <a:tc>
                  <a:txBody>
                    <a:bodyPr/>
                    <a:lstStyle/>
                    <a:p>
                      <a:endParaRPr lang="en-US" sz="1000" dirty="0"/>
                    </a:p>
                  </a:txBody>
                  <a:tcPr anchor="ctr"/>
                </a:tc>
                <a:tc>
                  <a:txBody>
                    <a:bodyPr/>
                    <a:lstStyle/>
                    <a:p>
                      <a:r>
                        <a:rPr lang="en-US" sz="1000" dirty="0"/>
                        <a:t> </a:t>
                      </a:r>
                    </a:p>
                  </a:txBody>
                  <a:tcPr anchor="ctr"/>
                </a:tc>
                <a:tc>
                  <a:txBody>
                    <a:bodyPr/>
                    <a:lstStyle/>
                    <a:p>
                      <a:r>
                        <a:rPr lang="en-US" sz="1000" dirty="0"/>
                        <a:t> </a:t>
                      </a:r>
                    </a:p>
                  </a:txBody>
                  <a:tcPr anchor="ctr"/>
                </a:tc>
                <a:tc>
                  <a:txBody>
                    <a:bodyPr/>
                    <a:lstStyle/>
                    <a:p>
                      <a:r>
                        <a:rPr lang="en-US" sz="1000" dirty="0"/>
                        <a:t> </a:t>
                      </a:r>
                    </a:p>
                  </a:txBody>
                  <a:tcPr anchor="ctr"/>
                </a:tc>
                <a:extLst>
                  <a:ext uri="{0D108BD9-81ED-4DB2-BD59-A6C34878D82A}">
                    <a16:rowId xmlns:a16="http://schemas.microsoft.com/office/drawing/2014/main" val="3548977043"/>
                  </a:ext>
                </a:extLst>
              </a:tr>
              <a:tr h="1209201">
                <a:tc>
                  <a:txBody>
                    <a:bodyPr/>
                    <a:lstStyle/>
                    <a:p>
                      <a:pPr algn="ctr"/>
                      <a:r>
                        <a:rPr lang="en-US" sz="3500" dirty="0">
                          <a:solidFill>
                            <a:schemeClr val="tx1"/>
                          </a:solidFill>
                        </a:rPr>
                        <a:t>V9</a:t>
                      </a:r>
                    </a:p>
                  </a:txBody>
                  <a:tcPr anchor="ctr"/>
                </a:tc>
                <a:tc>
                  <a:txBody>
                    <a:bodyPr/>
                    <a:lstStyle/>
                    <a:p>
                      <a:r>
                        <a:rPr lang="en-US" sz="4500" dirty="0">
                          <a:solidFill>
                            <a:schemeClr val="tx1"/>
                          </a:solidFill>
                        </a:rPr>
                        <a:t>  Through His Spirit</a:t>
                      </a:r>
                    </a:p>
                  </a:txBody>
                  <a:tcPr anchor="ctr"/>
                </a:tc>
                <a:tc>
                  <a:txBody>
                    <a:bodyPr/>
                    <a:lstStyle/>
                    <a:p>
                      <a:r>
                        <a:rPr lang="en-US" sz="4500" dirty="0">
                          <a:solidFill>
                            <a:schemeClr val="tx1"/>
                          </a:solidFill>
                        </a:rPr>
                        <a:t>  Pray</a:t>
                      </a:r>
                    </a:p>
                  </a:txBody>
                  <a:tcPr anchor="ctr"/>
                </a:tc>
                <a:tc>
                  <a:txBody>
                    <a:bodyPr/>
                    <a:lstStyle/>
                    <a:p>
                      <a:r>
                        <a:rPr lang="en-US" sz="4000" dirty="0">
                          <a:solidFill>
                            <a:schemeClr val="tx1"/>
                          </a:solidFill>
                        </a:rPr>
                        <a:t> Prayer </a:t>
                      </a:r>
                    </a:p>
                    <a:p>
                      <a:r>
                        <a:rPr lang="en-US" sz="4000" dirty="0">
                          <a:solidFill>
                            <a:schemeClr val="tx1"/>
                          </a:solidFill>
                        </a:rPr>
                        <a:t> Journal</a:t>
                      </a:r>
                    </a:p>
                  </a:txBody>
                  <a:tcPr anchor="ctr"/>
                </a:tc>
                <a:extLst>
                  <a:ext uri="{0D108BD9-81ED-4DB2-BD59-A6C34878D82A}">
                    <a16:rowId xmlns:a16="http://schemas.microsoft.com/office/drawing/2014/main" val="1446341609"/>
                  </a:ext>
                </a:extLst>
              </a:tr>
              <a:tr h="1209201">
                <a:tc>
                  <a:txBody>
                    <a:bodyPr/>
                    <a:lstStyle/>
                    <a:p>
                      <a:pPr algn="ctr"/>
                      <a:r>
                        <a:rPr lang="en-US" sz="3500" dirty="0">
                          <a:solidFill>
                            <a:schemeClr val="tx1"/>
                          </a:solidFill>
                        </a:rPr>
                        <a:t>V9</a:t>
                      </a:r>
                    </a:p>
                  </a:txBody>
                  <a:tcPr anchor="ctr"/>
                </a:tc>
                <a:tc>
                  <a:txBody>
                    <a:bodyPr/>
                    <a:lstStyle/>
                    <a:p>
                      <a:r>
                        <a:rPr lang="en-US" sz="4500" dirty="0">
                          <a:solidFill>
                            <a:schemeClr val="tx1"/>
                          </a:solidFill>
                        </a:rPr>
                        <a:t>  Through His Word</a:t>
                      </a:r>
                    </a:p>
                  </a:txBody>
                  <a:tcPr anchor="ctr"/>
                </a:tc>
                <a:tc>
                  <a:txBody>
                    <a:bodyPr/>
                    <a:lstStyle/>
                    <a:p>
                      <a:r>
                        <a:rPr lang="en-US" sz="4500" dirty="0">
                          <a:solidFill>
                            <a:schemeClr val="tx1"/>
                          </a:solidFill>
                        </a:rPr>
                        <a:t>  Focus</a:t>
                      </a:r>
                    </a:p>
                  </a:txBody>
                  <a:tcPr anchor="ctr"/>
                </a:tc>
                <a:tc>
                  <a:txBody>
                    <a:bodyPr/>
                    <a:lstStyle/>
                    <a:p>
                      <a:r>
                        <a:rPr lang="en-US" sz="4000" dirty="0">
                          <a:solidFill>
                            <a:schemeClr val="tx1"/>
                          </a:solidFill>
                        </a:rPr>
                        <a:t> NT Bible </a:t>
                      </a:r>
                    </a:p>
                    <a:p>
                      <a:r>
                        <a:rPr lang="en-US" sz="4000" dirty="0">
                          <a:solidFill>
                            <a:schemeClr val="tx1"/>
                          </a:solidFill>
                        </a:rPr>
                        <a:t> Project</a:t>
                      </a:r>
                    </a:p>
                  </a:txBody>
                  <a:tcPr anchor="ctr"/>
                </a:tc>
                <a:extLst>
                  <a:ext uri="{0D108BD9-81ED-4DB2-BD59-A6C34878D82A}">
                    <a16:rowId xmlns:a16="http://schemas.microsoft.com/office/drawing/2014/main" val="3635271675"/>
                  </a:ext>
                </a:extLst>
              </a:tr>
              <a:tr h="1209201">
                <a:tc>
                  <a:txBody>
                    <a:bodyPr/>
                    <a:lstStyle/>
                    <a:p>
                      <a:pPr algn="ctr"/>
                      <a:r>
                        <a:rPr lang="en-US" sz="3500" dirty="0">
                          <a:solidFill>
                            <a:schemeClr val="tx1"/>
                          </a:solidFill>
                        </a:rPr>
                        <a:t>V10</a:t>
                      </a:r>
                    </a:p>
                  </a:txBody>
                  <a:tcPr anchor="ctr"/>
                </a:tc>
                <a:tc>
                  <a:txBody>
                    <a:bodyPr/>
                    <a:lstStyle/>
                    <a:p>
                      <a:r>
                        <a:rPr lang="en-US" sz="4500" dirty="0">
                          <a:solidFill>
                            <a:schemeClr val="tx1"/>
                          </a:solidFill>
                        </a:rPr>
                        <a:t>  Through His Lordship </a:t>
                      </a:r>
                    </a:p>
                  </a:txBody>
                  <a:tcPr anchor="ctr"/>
                </a:tc>
                <a:tc>
                  <a:txBody>
                    <a:bodyPr/>
                    <a:lstStyle/>
                    <a:p>
                      <a:r>
                        <a:rPr lang="en-US" sz="4500" dirty="0">
                          <a:solidFill>
                            <a:schemeClr val="tx1"/>
                          </a:solidFill>
                        </a:rPr>
                        <a:t>  Surrender</a:t>
                      </a:r>
                    </a:p>
                  </a:txBody>
                  <a:tcPr anchor="ctr"/>
                </a:tc>
                <a:tc>
                  <a:txBody>
                    <a:bodyPr/>
                    <a:lstStyle/>
                    <a:p>
                      <a:r>
                        <a:rPr lang="en-US" sz="4000" dirty="0">
                          <a:solidFill>
                            <a:schemeClr val="tx1"/>
                          </a:solidFill>
                        </a:rPr>
                        <a:t> 15 Days </a:t>
                      </a:r>
                    </a:p>
                    <a:p>
                      <a:r>
                        <a:rPr lang="en-US" sz="4000" dirty="0">
                          <a:solidFill>
                            <a:schemeClr val="tx1"/>
                          </a:solidFill>
                        </a:rPr>
                        <a:t> Fasting</a:t>
                      </a:r>
                    </a:p>
                  </a:txBody>
                  <a:tcPr anchor="ctr"/>
                </a:tc>
                <a:extLst>
                  <a:ext uri="{0D108BD9-81ED-4DB2-BD59-A6C34878D82A}">
                    <a16:rowId xmlns:a16="http://schemas.microsoft.com/office/drawing/2014/main" val="4236392774"/>
                  </a:ext>
                </a:extLst>
              </a:tr>
              <a:tr h="1209201">
                <a:tc>
                  <a:txBody>
                    <a:bodyPr/>
                    <a:lstStyle/>
                    <a:p>
                      <a:pPr algn="ctr"/>
                      <a:r>
                        <a:rPr lang="en-US" sz="3500" dirty="0">
                          <a:solidFill>
                            <a:schemeClr val="tx1"/>
                          </a:solidFill>
                        </a:rPr>
                        <a:t>v13</a:t>
                      </a:r>
                    </a:p>
                  </a:txBody>
                  <a:tcPr anchor="ctr"/>
                </a:tc>
                <a:tc>
                  <a:txBody>
                    <a:bodyPr/>
                    <a:lstStyle/>
                    <a:p>
                      <a:r>
                        <a:rPr lang="en-US" sz="4500" dirty="0">
                          <a:solidFill>
                            <a:schemeClr val="tx1"/>
                          </a:solidFill>
                        </a:rPr>
                        <a:t>  Through His Son</a:t>
                      </a:r>
                    </a:p>
                  </a:txBody>
                  <a:tcPr anchor="ctr"/>
                </a:tc>
                <a:tc>
                  <a:txBody>
                    <a:bodyPr/>
                    <a:lstStyle/>
                    <a:p>
                      <a:r>
                        <a:rPr lang="en-US" sz="4500" dirty="0">
                          <a:solidFill>
                            <a:schemeClr val="tx1"/>
                          </a:solidFill>
                        </a:rPr>
                        <a:t>  Worship</a:t>
                      </a:r>
                    </a:p>
                  </a:txBody>
                  <a:tcPr anchor="ctr"/>
                </a:tc>
                <a:tc>
                  <a:txBody>
                    <a:bodyPr/>
                    <a:lstStyle/>
                    <a:p>
                      <a:r>
                        <a:rPr lang="en-US" sz="4000" dirty="0">
                          <a:solidFill>
                            <a:schemeClr val="tx1"/>
                          </a:solidFill>
                        </a:rPr>
                        <a:t> Sermon</a:t>
                      </a:r>
                    </a:p>
                    <a:p>
                      <a:r>
                        <a:rPr lang="en-US" sz="4000" dirty="0">
                          <a:solidFill>
                            <a:schemeClr val="tx1"/>
                          </a:solidFill>
                        </a:rPr>
                        <a:t> Series</a:t>
                      </a:r>
                    </a:p>
                  </a:txBody>
                  <a:tcPr anchor="ctr"/>
                </a:tc>
                <a:extLst>
                  <a:ext uri="{0D108BD9-81ED-4DB2-BD59-A6C34878D82A}">
                    <a16:rowId xmlns:a16="http://schemas.microsoft.com/office/drawing/2014/main" val="1621919801"/>
                  </a:ext>
                </a:extLst>
              </a:tr>
            </a:tbl>
          </a:graphicData>
        </a:graphic>
      </p:graphicFrame>
      <p:sp>
        <p:nvSpPr>
          <p:cNvPr id="3" name="Rectangle 2">
            <a:extLst>
              <a:ext uri="{FF2B5EF4-FFF2-40B4-BE49-F238E27FC236}">
                <a16:creationId xmlns:a16="http://schemas.microsoft.com/office/drawing/2014/main" id="{275C0C20-F486-4A63-95A8-48A2DF4A69E2}"/>
              </a:ext>
            </a:extLst>
          </p:cNvPr>
          <p:cNvSpPr/>
          <p:nvPr/>
        </p:nvSpPr>
        <p:spPr>
          <a:xfrm>
            <a:off x="163285" y="-5548"/>
            <a:ext cx="11838215" cy="1663725"/>
          </a:xfrm>
          <a:prstGeom prst="rect">
            <a:avLst/>
          </a:prstGeom>
        </p:spPr>
        <p:txBody>
          <a:bodyPr wrap="square">
            <a:spAutoFit/>
          </a:bodyPr>
          <a:lstStyle/>
          <a:p>
            <a:pPr algn="ctr">
              <a:lnSpc>
                <a:spcPct val="120000"/>
              </a:lnSpc>
            </a:pPr>
            <a:r>
              <a:rPr lang="en-US" sz="9600" b="1" dirty="0">
                <a:solidFill>
                  <a:schemeClr val="bg1"/>
                </a:solidFill>
                <a:latin typeface="Placard Condensed" panose="020B0606030402050204" pitchFamily="34" charset="0"/>
                <a:ea typeface="Lucida Sans" charset="0"/>
                <a:cs typeface="Lucida Sans" charset="0"/>
              </a:rPr>
              <a:t>One Resolution: Know God</a:t>
            </a:r>
          </a:p>
        </p:txBody>
      </p:sp>
    </p:spTree>
    <p:extLst>
      <p:ext uri="{BB962C8B-B14F-4D97-AF65-F5344CB8AC3E}">
        <p14:creationId xmlns:p14="http://schemas.microsoft.com/office/powerpoint/2010/main" val="762711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3AC7FA-AE35-4FB4-B1EE-89E974BAE04F}"/>
              </a:ext>
            </a:extLst>
          </p:cNvPr>
          <p:cNvSpPr/>
          <p:nvPr/>
        </p:nvSpPr>
        <p:spPr>
          <a:xfrm>
            <a:off x="625813" y="697196"/>
            <a:ext cx="10940374" cy="5262979"/>
          </a:xfrm>
          <a:prstGeom prst="rect">
            <a:avLst/>
          </a:prstGeom>
        </p:spPr>
        <p:txBody>
          <a:bodyPr wrap="square">
            <a:spAutoFit/>
          </a:bodyPr>
          <a:lstStyle/>
          <a:p>
            <a:r>
              <a:rPr lang="en-US" sz="4800" dirty="0">
                <a:solidFill>
                  <a:schemeClr val="bg1"/>
                </a:solidFill>
                <a:latin typeface="Lucida Sans" panose="020B0602030504020204" pitchFamily="34" charset="77"/>
              </a:rPr>
              <a:t>So the wayward son got up and went to his father. “But while he was still a long way off, his father saw him and was filled with compassion for him; </a:t>
            </a:r>
            <a:r>
              <a:rPr lang="en-US" sz="4800" dirty="0">
                <a:solidFill>
                  <a:srgbClr val="FFFF00"/>
                </a:solidFill>
                <a:latin typeface="Lucida Sans" panose="020B0602030504020204" pitchFamily="34" charset="77"/>
              </a:rPr>
              <a:t>he ran to his child</a:t>
            </a:r>
            <a:r>
              <a:rPr lang="en-US" sz="4800" dirty="0">
                <a:solidFill>
                  <a:schemeClr val="bg1"/>
                </a:solidFill>
                <a:latin typeface="Lucida Sans" panose="020B0602030504020204" pitchFamily="34" charset="77"/>
              </a:rPr>
              <a:t>, threw his arms around him and kissed him.</a:t>
            </a:r>
          </a:p>
        </p:txBody>
      </p:sp>
      <p:sp>
        <p:nvSpPr>
          <p:cNvPr id="3" name="Content Placeholder 2">
            <a:extLst>
              <a:ext uri="{FF2B5EF4-FFF2-40B4-BE49-F238E27FC236}">
                <a16:creationId xmlns:a16="http://schemas.microsoft.com/office/drawing/2014/main" id="{0E161BD5-543B-4A89-805B-88453D5B0B36}"/>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(Luke 15:20)</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1911604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2" name="Rectangle 1">
            <a:extLst>
              <a:ext uri="{FF2B5EF4-FFF2-40B4-BE49-F238E27FC236}">
                <a16:creationId xmlns:a16="http://schemas.microsoft.com/office/drawing/2014/main" id="{C6C70821-B6BF-4CD9-A6C9-ACD0B5062B27}"/>
              </a:ext>
            </a:extLst>
          </p:cNvPr>
          <p:cNvSpPr/>
          <p:nvPr/>
        </p:nvSpPr>
        <p:spPr>
          <a:xfrm>
            <a:off x="470807" y="612844"/>
            <a:ext cx="11250386" cy="5632311"/>
          </a:xfrm>
          <a:prstGeom prst="rect">
            <a:avLst/>
          </a:prstGeom>
        </p:spPr>
        <p:txBody>
          <a:bodyPr wrap="square">
            <a:spAutoFit/>
          </a:bodyPr>
          <a:lstStyle/>
          <a:p>
            <a:pPr algn="ctr"/>
            <a:r>
              <a:rPr lang="en-US" sz="4500" dirty="0">
                <a:solidFill>
                  <a:schemeClr val="bg1"/>
                </a:solidFill>
                <a:latin typeface="Lucida Sans" panose="020B0602030504020204" pitchFamily="34" charset="77"/>
                <a:ea typeface="Lucida Sans" charset="0"/>
                <a:cs typeface="Lucida Sans" charset="0"/>
              </a:rPr>
              <a:t>And God passed by Moses declaring His Name, “The LORD, the LORD, a God merciful and gracious, slow to anger, and abounding in steadfast love and faithfulness, keeping steadfast love for thousands, forgiving iniquity and transgression and sin, but who will by no means clear the guilty . . . ”</a:t>
            </a:r>
            <a:endParaRPr lang="en-US" sz="4000" i="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1653187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2" name="Rectangle 1">
            <a:extLst>
              <a:ext uri="{FF2B5EF4-FFF2-40B4-BE49-F238E27FC236}">
                <a16:creationId xmlns:a16="http://schemas.microsoft.com/office/drawing/2014/main" id="{C6C70821-B6BF-4CD9-A6C9-ACD0B5062B27}"/>
              </a:ext>
            </a:extLst>
          </p:cNvPr>
          <p:cNvSpPr/>
          <p:nvPr/>
        </p:nvSpPr>
        <p:spPr>
          <a:xfrm>
            <a:off x="943430" y="738779"/>
            <a:ext cx="10649856" cy="5786199"/>
          </a:xfrm>
          <a:prstGeom prst="rect">
            <a:avLst/>
          </a:prstGeom>
        </p:spPr>
        <p:txBody>
          <a:bodyPr wrap="square">
            <a:spAutoFit/>
          </a:bodyPr>
          <a:lstStyle/>
          <a:p>
            <a:pPr algn="ctr"/>
            <a:r>
              <a:rPr lang="en-US" sz="5500" b="1" dirty="0">
                <a:solidFill>
                  <a:schemeClr val="bg1"/>
                </a:solidFill>
                <a:latin typeface="Lucida Sans" panose="020B0602030504020204" pitchFamily="34" charset="77"/>
                <a:ea typeface="Lucida Sans" charset="0"/>
                <a:cs typeface="Lucida Sans" charset="0"/>
              </a:rPr>
              <a:t>Now this is eternal life: </a:t>
            </a:r>
          </a:p>
          <a:p>
            <a:pPr algn="ctr"/>
            <a:r>
              <a:rPr lang="en-US" sz="5500" b="1" dirty="0">
                <a:solidFill>
                  <a:srgbClr val="FFFF00"/>
                </a:solidFill>
                <a:latin typeface="Lucida Sans" panose="020B0602030504020204" pitchFamily="34" charset="77"/>
                <a:ea typeface="Lucida Sans" charset="0"/>
                <a:cs typeface="Lucida Sans" charset="0"/>
              </a:rPr>
              <a:t>that they may know you</a:t>
            </a:r>
            <a:r>
              <a:rPr lang="en-US" sz="5500" b="1" dirty="0">
                <a:solidFill>
                  <a:schemeClr val="bg1"/>
                </a:solidFill>
                <a:latin typeface="Lucida Sans" panose="020B0602030504020204" pitchFamily="34" charset="77"/>
                <a:ea typeface="Lucida Sans" charset="0"/>
                <a:cs typeface="Lucida Sans" charset="0"/>
              </a:rPr>
              <a:t>, </a:t>
            </a:r>
          </a:p>
          <a:p>
            <a:pPr algn="ctr"/>
            <a:r>
              <a:rPr lang="en-US" sz="5500" b="1" dirty="0">
                <a:solidFill>
                  <a:schemeClr val="bg1"/>
                </a:solidFill>
                <a:latin typeface="Lucida Sans" panose="020B0602030504020204" pitchFamily="34" charset="77"/>
                <a:ea typeface="Lucida Sans" charset="0"/>
                <a:cs typeface="Lucida Sans" charset="0"/>
              </a:rPr>
              <a:t>the only true God, and Jesus Christ, whom You have sent. </a:t>
            </a:r>
          </a:p>
          <a:p>
            <a:pPr algn="ctr"/>
            <a:endParaRPr lang="en-US" sz="5500" b="1" dirty="0">
              <a:solidFill>
                <a:schemeClr val="bg1"/>
              </a:solidFill>
              <a:latin typeface="Lucida Sans" panose="020B0602030504020204" pitchFamily="34" charset="77"/>
              <a:ea typeface="Lucida Sans" charset="0"/>
              <a:cs typeface="Lucida Sans" charset="0"/>
            </a:endParaRPr>
          </a:p>
          <a:p>
            <a:pPr algn="ctr"/>
            <a:endParaRPr lang="en-US" sz="5500" b="1" dirty="0">
              <a:solidFill>
                <a:schemeClr val="bg1"/>
              </a:solidFill>
              <a:latin typeface="Lucida Sans" panose="020B0602030504020204" pitchFamily="34" charset="77"/>
              <a:ea typeface="Lucida Sans" charset="0"/>
              <a:cs typeface="Lucida Sans" charset="0"/>
            </a:endParaRPr>
          </a:p>
          <a:p>
            <a:pPr algn="r"/>
            <a:r>
              <a:rPr lang="en-US" sz="4000" b="1" dirty="0">
                <a:solidFill>
                  <a:schemeClr val="bg1"/>
                </a:solidFill>
                <a:latin typeface="Lucida Sans" panose="020B0602030504020204" pitchFamily="34" charset="77"/>
                <a:ea typeface="Lucida Sans" charset="0"/>
                <a:cs typeface="Lucida Sans" charset="0"/>
              </a:rPr>
              <a:t>[ John 17:3 ]</a:t>
            </a:r>
          </a:p>
        </p:txBody>
      </p:sp>
    </p:spTree>
    <p:extLst>
      <p:ext uri="{BB962C8B-B14F-4D97-AF65-F5344CB8AC3E}">
        <p14:creationId xmlns:p14="http://schemas.microsoft.com/office/powerpoint/2010/main" val="23159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500" b="1" dirty="0">
                <a:solidFill>
                  <a:schemeClr val="bg1"/>
                </a:solidFill>
                <a:latin typeface="Lucida Sans" panose="020B0602030504020204" pitchFamily="34" charset="77"/>
                <a:ea typeface="Lucida Sans" charset="0"/>
                <a:cs typeface="Lucida Sans" charset="0"/>
              </a:rPr>
              <a:t>To “know” God is to be directly connected to God</a:t>
            </a:r>
          </a:p>
          <a:p>
            <a:pPr marL="0" indent="0">
              <a:lnSpc>
                <a:spcPct val="100000"/>
              </a:lnSpc>
              <a:spcBef>
                <a:spcPts val="0"/>
              </a:spcBef>
              <a:buNone/>
            </a:pPr>
            <a:endParaRPr lang="en-US" sz="55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5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500" dirty="0">
                <a:solidFill>
                  <a:schemeClr val="bg1"/>
                </a:solidFill>
                <a:latin typeface="Lucida Sans" panose="020B0602030504020204" pitchFamily="34" charset="77"/>
                <a:ea typeface="Lucida Sans" charset="0"/>
                <a:cs typeface="Lucida Sans" charset="0"/>
              </a:rPr>
              <a:t>(not just “know of” God)</a:t>
            </a:r>
            <a:endParaRPr lang="en-US" sz="5500"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140732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The way we know God</a:t>
            </a: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dirty="0">
                <a:solidFill>
                  <a:schemeClr val="bg1"/>
                </a:solidFill>
                <a:latin typeface="Lucida Sans" panose="020B0602030504020204" pitchFamily="34" charset="77"/>
                <a:ea typeface="Lucida Sans" charset="0"/>
                <a:cs typeface="Lucida Sans" charset="0"/>
              </a:rPr>
              <a:t>Colossians 1:9-13</a:t>
            </a:r>
            <a:endParaRPr lang="en-US" sz="5000"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52989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500" b="1" dirty="0">
                <a:solidFill>
                  <a:schemeClr val="bg1"/>
                </a:solidFill>
                <a:latin typeface="Lucida Sans" panose="020B0602030504020204" pitchFamily="34" charset="77"/>
                <a:ea typeface="Lucida Sans" charset="0"/>
                <a:cs typeface="Lucida Sans" charset="0"/>
              </a:rPr>
              <a:t>I am asking God to fill you with the knowledge of his will . . .</a:t>
            </a:r>
          </a:p>
          <a:p>
            <a:pPr marL="0" indent="0">
              <a:lnSpc>
                <a:spcPct val="100000"/>
              </a:lnSpc>
              <a:spcBef>
                <a:spcPts val="0"/>
              </a:spcBef>
              <a:buNone/>
            </a:pPr>
            <a:endParaRPr lang="en-US" sz="5500" i="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500" i="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500" i="1" dirty="0">
              <a:solidFill>
                <a:schemeClr val="bg1"/>
              </a:solidFill>
              <a:latin typeface="Lucida Sans" panose="020B0602030504020204" pitchFamily="34" charset="77"/>
              <a:ea typeface="Lucida Sans" charset="0"/>
              <a:cs typeface="Lucida Sans" charset="0"/>
            </a:endParaRPr>
          </a:p>
          <a:p>
            <a:pPr marL="0" indent="0" algn="r">
              <a:lnSpc>
                <a:spcPct val="100000"/>
              </a:lnSpc>
              <a:spcBef>
                <a:spcPts val="0"/>
              </a:spcBef>
              <a:buNone/>
            </a:pPr>
            <a:r>
              <a:rPr lang="en-US" sz="4000" dirty="0">
                <a:solidFill>
                  <a:schemeClr val="bg1"/>
                </a:solidFill>
                <a:latin typeface="Lucida Sans" panose="020B0602030504020204" pitchFamily="34" charset="77"/>
                <a:ea typeface="Lucida Sans" charset="0"/>
                <a:cs typeface="Lucida Sans" charset="0"/>
              </a:rPr>
              <a:t>(Colossians 1:9)</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24992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79" y="670561"/>
            <a:ext cx="11470278" cy="5574964"/>
          </a:xfrm>
        </p:spPr>
        <p:txBody>
          <a:bodyPr>
            <a:noAutofit/>
          </a:bodyPr>
          <a:lstStyle/>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To know God you have to:</a:t>
            </a:r>
          </a:p>
          <a:p>
            <a:pPr marL="0" indent="0">
              <a:lnSpc>
                <a:spcPct val="100000"/>
              </a:lnSpc>
              <a:spcBef>
                <a:spcPts val="0"/>
              </a:spcBef>
              <a:buNone/>
            </a:pPr>
            <a:endParaRPr lang="en-US" sz="5000" b="1" dirty="0">
              <a:solidFill>
                <a:schemeClr val="bg1"/>
              </a:solidFill>
              <a:latin typeface="Lucida Sans" panose="020B0602030504020204" pitchFamily="34" charset="77"/>
              <a:ea typeface="Lucida Sans" charset="0"/>
              <a:cs typeface="Lucida Sans" charset="0"/>
            </a:endParaRPr>
          </a:p>
          <a:p>
            <a:pPr marL="914400" indent="-914400">
              <a:lnSpc>
                <a:spcPct val="100000"/>
              </a:lnSpc>
              <a:spcBef>
                <a:spcPts val="0"/>
              </a:spcBef>
              <a:buAutoNum type="arabicPeriod"/>
            </a:pPr>
            <a:r>
              <a:rPr lang="en-US" sz="5000" b="1" dirty="0">
                <a:solidFill>
                  <a:schemeClr val="bg1"/>
                </a:solidFill>
                <a:latin typeface="Lucida Sans" panose="020B0602030504020204" pitchFamily="34" charset="77"/>
                <a:ea typeface="Lucida Sans" charset="0"/>
                <a:cs typeface="Lucida Sans" charset="0"/>
              </a:rPr>
              <a:t>ask God to come to you and</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     reveal Himself</a:t>
            </a:r>
            <a:endParaRPr lang="en-US" sz="5000" i="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2. understand and accept </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	how He will come to you</a:t>
            </a: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155916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254740" cy="5574964"/>
          </a:xfrm>
        </p:spPr>
        <p:txBody>
          <a:bodyPr>
            <a:noAutofit/>
          </a:bodyPr>
          <a:lstStyle/>
          <a:p>
            <a:pPr marL="0" indent="0">
              <a:lnSpc>
                <a:spcPct val="100000"/>
              </a:lnSpc>
              <a:spcBef>
                <a:spcPts val="0"/>
              </a:spcBef>
              <a:buNone/>
            </a:pPr>
            <a:r>
              <a:rPr lang="en-US" sz="5000" b="1" dirty="0">
                <a:solidFill>
                  <a:srgbClr val="FFFF00"/>
                </a:solidFill>
                <a:latin typeface="Lucida Sans" panose="020B0602030504020204" pitchFamily="34" charset="77"/>
                <a:ea typeface="Lucida Sans" charset="0"/>
                <a:cs typeface="Lucida Sans" charset="0"/>
              </a:rPr>
              <a:t>God comes through The Spirit</a:t>
            </a:r>
          </a:p>
          <a:p>
            <a:pPr marL="0" indent="0">
              <a:lnSpc>
                <a:spcPct val="100000"/>
              </a:lnSpc>
              <a:spcBef>
                <a:spcPts val="0"/>
              </a:spcBef>
              <a:buNone/>
            </a:pPr>
            <a:r>
              <a:rPr lang="en-US" sz="5000" b="1" dirty="0">
                <a:solidFill>
                  <a:schemeClr val="bg1"/>
                </a:solidFill>
                <a:latin typeface="Lucida Sans" panose="020B0602030504020204" pitchFamily="34" charset="77"/>
                <a:ea typeface="Lucida Sans" charset="0"/>
                <a:cs typeface="Lucida Sans" charset="0"/>
              </a:rPr>
              <a:t>So I pray.</a:t>
            </a:r>
          </a:p>
          <a:p>
            <a:pPr marL="0" indent="0">
              <a:lnSpc>
                <a:spcPct val="100000"/>
              </a:lnSpc>
              <a:spcBef>
                <a:spcPts val="0"/>
              </a:spcBef>
              <a:buNone/>
            </a:pPr>
            <a:endParaRPr lang="en-US" sz="7000" b="1" dirty="0">
              <a:solidFill>
                <a:schemeClr val="bg1"/>
              </a:solidFill>
              <a:latin typeface="Lucida Sans" panose="020B0602030504020204" pitchFamily="34" charset="77"/>
              <a:ea typeface="Lucida Sans" charset="0"/>
              <a:cs typeface="Lucida Sans" charset="0"/>
            </a:endParaRPr>
          </a:p>
          <a:p>
            <a:pPr marL="0" indent="0">
              <a:lnSpc>
                <a:spcPct val="100000"/>
              </a:lnSpc>
              <a:spcBef>
                <a:spcPts val="0"/>
              </a:spcBef>
              <a:buNone/>
            </a:pPr>
            <a:r>
              <a:rPr lang="en-US" sz="4000" i="1" dirty="0">
                <a:solidFill>
                  <a:schemeClr val="bg1"/>
                </a:solidFill>
                <a:latin typeface="Lucida Sans" panose="020B0602030504020204" pitchFamily="34" charset="77"/>
                <a:ea typeface="Lucida Sans" charset="0"/>
                <a:cs typeface="Lucida Sans" charset="0"/>
              </a:rPr>
              <a:t>I keep asking God to fill you with the knowledge of his will through all</a:t>
            </a:r>
          </a:p>
          <a:p>
            <a:pPr marL="0" indent="0">
              <a:lnSpc>
                <a:spcPct val="100000"/>
              </a:lnSpc>
              <a:spcBef>
                <a:spcPts val="0"/>
              </a:spcBef>
              <a:buNone/>
            </a:pPr>
            <a:r>
              <a:rPr lang="en-US" sz="4000" i="1" dirty="0">
                <a:solidFill>
                  <a:srgbClr val="FFFF00"/>
                </a:solidFill>
                <a:latin typeface="Lucida Sans" panose="020B0602030504020204" pitchFamily="34" charset="77"/>
                <a:ea typeface="Lucida Sans" charset="0"/>
                <a:cs typeface="Lucida Sans" charset="0"/>
              </a:rPr>
              <a:t>spiritual</a:t>
            </a:r>
            <a:r>
              <a:rPr lang="en-US" sz="4000" i="1" dirty="0">
                <a:solidFill>
                  <a:schemeClr val="bg1"/>
                </a:solidFill>
                <a:latin typeface="Lucida Sans" panose="020B0602030504020204" pitchFamily="34" charset="77"/>
                <a:ea typeface="Lucida Sans" charset="0"/>
                <a:cs typeface="Lucida Sans" charset="0"/>
              </a:rPr>
              <a:t> wisdom and understanding (v9)</a:t>
            </a: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a:p>
            <a:pPr marL="0" indent="0">
              <a:lnSpc>
                <a:spcPct val="100000"/>
              </a:lnSpc>
              <a:spcBef>
                <a:spcPts val="0"/>
              </a:spcBef>
              <a:buNone/>
            </a:pPr>
            <a:endParaRPr lang="en-US" sz="5000" b="1" dirty="0">
              <a:solidFill>
                <a:srgbClr val="FFFF00"/>
              </a:solidFill>
              <a:latin typeface="Lucida Sans" panose="020B0602030504020204" pitchFamily="34" charset="77"/>
              <a:ea typeface="Lucida Sans" charset="0"/>
              <a:cs typeface="Lucida Sans" charset="0"/>
            </a:endParaRP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Tree>
    <p:extLst>
      <p:ext uri="{BB962C8B-B14F-4D97-AF65-F5344CB8AC3E}">
        <p14:creationId xmlns:p14="http://schemas.microsoft.com/office/powerpoint/2010/main" val="273215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70561"/>
            <a:ext cx="11064240" cy="5574964"/>
          </a:xfrm>
        </p:spPr>
        <p:txBody>
          <a:bodyPr>
            <a:noAutofit/>
          </a:bodyPr>
          <a:lstStyle/>
          <a:p>
            <a:pPr marL="0" indent="0">
              <a:lnSpc>
                <a:spcPct val="100000"/>
              </a:lnSpc>
              <a:spcBef>
                <a:spcPts val="0"/>
              </a:spcBef>
              <a:buNone/>
            </a:pPr>
            <a:r>
              <a:rPr lang="en-US" sz="5200" dirty="0">
                <a:solidFill>
                  <a:schemeClr val="bg1"/>
                </a:solidFill>
                <a:latin typeface="Lucida Sans" panose="020B0602030504020204" pitchFamily="34" charset="77"/>
                <a:ea typeface="Lucida Sans" charset="0"/>
                <a:cs typeface="Lucida Sans" charset="0"/>
              </a:rPr>
              <a:t>no one knows the thoughts of God except the Spirit of God. We have not received the spirit of the world but the Spirit who is from God, that we may understand what God has freely given us.</a:t>
            </a:r>
          </a:p>
        </p:txBody>
      </p:sp>
      <p:sp>
        <p:nvSpPr>
          <p:cNvPr id="4" name="Content Placeholder 2"/>
          <p:cNvSpPr txBox="1">
            <a:spLocks/>
          </p:cNvSpPr>
          <p:nvPr/>
        </p:nvSpPr>
        <p:spPr>
          <a:xfrm>
            <a:off x="838200" y="5134706"/>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 typeface="Arial"/>
              <a:buNone/>
            </a:pPr>
            <a:endParaRPr lang="en-US" sz="3200" dirty="0">
              <a:latin typeface="Lucida Sans" charset="0"/>
              <a:ea typeface="Lucida Sans" charset="0"/>
              <a:cs typeface="Lucida Sans" charset="0"/>
            </a:endParaRPr>
          </a:p>
        </p:txBody>
      </p:sp>
      <p:sp>
        <p:nvSpPr>
          <p:cNvPr id="5" name="Content Placeholder 2">
            <a:extLst>
              <a:ext uri="{FF2B5EF4-FFF2-40B4-BE49-F238E27FC236}">
                <a16:creationId xmlns:a16="http://schemas.microsoft.com/office/drawing/2014/main" id="{7F4226C2-D524-43CB-A156-248EAD4F1154}"/>
              </a:ext>
            </a:extLst>
          </p:cNvPr>
          <p:cNvSpPr txBox="1">
            <a:spLocks/>
          </p:cNvSpPr>
          <p:nvPr/>
        </p:nvSpPr>
        <p:spPr>
          <a:xfrm>
            <a:off x="838200" y="6057900"/>
            <a:ext cx="10515600" cy="661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3600" b="1" dirty="0">
                <a:solidFill>
                  <a:schemeClr val="bg1"/>
                </a:solidFill>
                <a:latin typeface="Lucida Sans" panose="020B0602030504020204" pitchFamily="34" charset="77"/>
                <a:ea typeface="Lucida Sans" charset="0"/>
                <a:cs typeface="Lucida Sans" charset="0"/>
              </a:rPr>
              <a:t>(1 Cor. 2:10-12)</a:t>
            </a:r>
            <a:endParaRPr lang="en-US" sz="3400" b="1" dirty="0">
              <a:solidFill>
                <a:schemeClr val="bg1"/>
              </a:solidFill>
              <a:latin typeface="Lucida Sans" panose="020B0602030504020204" pitchFamily="34" charset="77"/>
              <a:ea typeface="Lucida Sans" charset="0"/>
              <a:cs typeface="Lucida Sans" charset="0"/>
            </a:endParaRPr>
          </a:p>
        </p:txBody>
      </p:sp>
    </p:spTree>
    <p:extLst>
      <p:ext uri="{BB962C8B-B14F-4D97-AF65-F5344CB8AC3E}">
        <p14:creationId xmlns:p14="http://schemas.microsoft.com/office/powerpoint/2010/main" val="1542873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26961</TotalTime>
  <Words>1864</Words>
  <Application>Microsoft Office PowerPoint</Application>
  <PresentationFormat>Widescreen</PresentationFormat>
  <Paragraphs>245</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Lucida Sans</vt:lpstr>
      <vt:lpstr>Placard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Baldwin</dc:creator>
  <cp:lastModifiedBy>Shawn Franco</cp:lastModifiedBy>
  <cp:revision>232</cp:revision>
  <cp:lastPrinted>2018-12-23T12:34:54Z</cp:lastPrinted>
  <dcterms:created xsi:type="dcterms:W3CDTF">2016-04-21T20:27:07Z</dcterms:created>
  <dcterms:modified xsi:type="dcterms:W3CDTF">2019-01-06T02:48:25Z</dcterms:modified>
</cp:coreProperties>
</file>