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746" r:id="rId2"/>
    <p:sldId id="735" r:id="rId3"/>
    <p:sldId id="738" r:id="rId4"/>
    <p:sldId id="736" r:id="rId5"/>
    <p:sldId id="737" r:id="rId6"/>
    <p:sldId id="739" r:id="rId7"/>
    <p:sldId id="740" r:id="rId8"/>
    <p:sldId id="741" r:id="rId9"/>
    <p:sldId id="676" r:id="rId10"/>
    <p:sldId id="742" r:id="rId11"/>
    <p:sldId id="743" r:id="rId12"/>
    <p:sldId id="734" r:id="rId13"/>
    <p:sldId id="744" r:id="rId14"/>
    <p:sldId id="701" r:id="rId15"/>
    <p:sldId id="722" r:id="rId16"/>
    <p:sldId id="679" r:id="rId17"/>
    <p:sldId id="705" r:id="rId18"/>
    <p:sldId id="70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78"/>
    <a:srgbClr val="84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92" autoAdjust="0"/>
    <p:restoredTop sz="84070" autoAdjust="0"/>
  </p:normalViewPr>
  <p:slideViewPr>
    <p:cSldViewPr snapToGrid="0" snapToObjects="1">
      <p:cViewPr varScale="1">
        <p:scale>
          <a:sx n="34" d="100"/>
          <a:sy n="34" d="100"/>
        </p:scale>
        <p:origin x="68" y="5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CDB31-981D-D648-B1AD-A63AD15380D0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E300A-8774-2741-B21E-9B1287FD9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14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85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53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84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690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Impossible purpose / Requires Faith</a:t>
            </a:r>
          </a:p>
          <a:p>
            <a:r>
              <a:rPr lang="en-US" dirty="0"/>
              <a:t>Not fearlessness / not absence of fear / presence of faith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95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Overshadow your weaknesses and failure and fears</a:t>
            </a:r>
          </a:p>
          <a:p>
            <a:r>
              <a:rPr lang="en-US" dirty="0"/>
              <a:t>Courage isn’t fearlessness – it obedience despite fear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478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80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9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59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27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57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you believe life needs to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44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23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87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73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7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2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2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3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7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9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8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5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5472F-FB5D-524C-A500-B42243014B95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9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" y="670561"/>
            <a:ext cx="11064240" cy="557496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Christmas reminds us to have faith in God’s promises more than our circumstances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>
              <a:solidFill>
                <a:schemeClr val="bg1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>
              <a:solidFill>
                <a:schemeClr val="bg1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500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[The Story Of Mary / Luke 1:26-38]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>
              <a:solidFill>
                <a:srgbClr val="FFFF00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962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" y="670561"/>
            <a:ext cx="11064240" cy="557496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And the angel came to Mary and said, “Greetings, O favored one, the Lord is with you! . . . Do not be afraid, Mary, for you have found favor with God.”</a:t>
            </a:r>
            <a:endParaRPr lang="en-US" sz="5000" b="1" dirty="0">
              <a:solidFill>
                <a:srgbClr val="FFFF00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5C0E86-C633-437C-A029-0FFA4A48041F}"/>
              </a:ext>
            </a:extLst>
          </p:cNvPr>
          <p:cNvSpPr txBox="1">
            <a:spLocks/>
          </p:cNvSpPr>
          <p:nvPr/>
        </p:nvSpPr>
        <p:spPr>
          <a:xfrm>
            <a:off x="838200" y="6057900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(Luke 1:28-30 ESV)</a:t>
            </a:r>
            <a:endParaRPr lang="en-US" sz="3400" b="1" dirty="0">
              <a:solidFill>
                <a:schemeClr val="bg1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925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" y="670561"/>
            <a:ext cx="11064240" cy="557496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rgbClr val="FFFF00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Do you believe that God can change the world through you?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>
              <a:solidFill>
                <a:schemeClr val="bg1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>
              <a:solidFill>
                <a:srgbClr val="FFFF00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741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4A136D4-2829-4148-8E44-7DF04C5040B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3594100">
                  <a:extLst>
                    <a:ext uri="{9D8B030D-6E8A-4147-A177-3AD203B41FA5}">
                      <a16:colId xmlns:a16="http://schemas.microsoft.com/office/drawing/2014/main" val="2281261767"/>
                    </a:ext>
                  </a:extLst>
                </a:gridCol>
                <a:gridCol w="8597900">
                  <a:extLst>
                    <a:ext uri="{9D8B030D-6E8A-4147-A177-3AD203B41FA5}">
                      <a16:colId xmlns:a16="http://schemas.microsoft.com/office/drawing/2014/main" val="3507558903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</a:rPr>
                        <a:t> </a:t>
                      </a:r>
                      <a:r>
                        <a:rPr lang="en-US" sz="5000" dirty="0">
                          <a:effectLst/>
                        </a:rPr>
                        <a:t>Legacy Lane</a:t>
                      </a:r>
                      <a:endParaRPr lang="en-US" sz="5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</a:rPr>
                        <a:t>  </a:t>
                      </a:r>
                      <a:r>
                        <a:rPr lang="en-US" sz="5000" dirty="0">
                          <a:effectLst/>
                        </a:rPr>
                        <a:t>Your Courageous Christmas</a:t>
                      </a:r>
                      <a:endParaRPr lang="en-US" sz="5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327918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Family</a:t>
                      </a:r>
                      <a:endParaRPr lang="en-US" sz="45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Invite someone to a Christmas service</a:t>
                      </a:r>
                      <a:endParaRPr lang="en-US" sz="40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3884958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Next Gen</a:t>
                      </a:r>
                      <a:endParaRPr lang="en-US" sz="45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n-US" sz="400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Serve at one </a:t>
                      </a:r>
                      <a:r>
                        <a:rPr lang="en-US" sz="4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Christmas service </a:t>
                      </a:r>
                      <a:endParaRPr lang="en-US" sz="40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0505377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Community</a:t>
                      </a:r>
                      <a:endParaRPr lang="en-US" sz="45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Bring your Bible to work/school</a:t>
                      </a:r>
                      <a:endParaRPr lang="en-US" sz="40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3483437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Nation</a:t>
                      </a:r>
                      <a:endParaRPr lang="en-US" sz="45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Only speak blessing about America</a:t>
                      </a:r>
                      <a:endParaRPr lang="en-US" sz="40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0729406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World</a:t>
                      </a:r>
                      <a:endParaRPr lang="en-US" sz="45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Be generous like God was at Christmas</a:t>
                      </a:r>
                      <a:endParaRPr lang="en-US" sz="40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1234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841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" y="670561"/>
            <a:ext cx="11064240" cy="557496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We believe God can change the world through us.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>
              <a:solidFill>
                <a:schemeClr val="bg1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We believe that what He has given us we can give to others!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>
              <a:solidFill>
                <a:schemeClr val="bg1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>
              <a:solidFill>
                <a:srgbClr val="FFFF00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448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4927B639-7AE3-4EC2-B473-739F916D58C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0" y="0"/>
          <a:ext cx="12192000" cy="699435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818021">
                  <a:extLst>
                    <a:ext uri="{9D8B030D-6E8A-4147-A177-3AD203B41FA5}">
                      <a16:colId xmlns:a16="http://schemas.microsoft.com/office/drawing/2014/main" val="313397473"/>
                    </a:ext>
                  </a:extLst>
                </a:gridCol>
                <a:gridCol w="6737684">
                  <a:extLst>
                    <a:ext uri="{9D8B030D-6E8A-4147-A177-3AD203B41FA5}">
                      <a16:colId xmlns:a16="http://schemas.microsoft.com/office/drawing/2014/main" val="1907775635"/>
                    </a:ext>
                  </a:extLst>
                </a:gridCol>
                <a:gridCol w="1636295">
                  <a:extLst>
                    <a:ext uri="{9D8B030D-6E8A-4147-A177-3AD203B41FA5}">
                      <a16:colId xmlns:a16="http://schemas.microsoft.com/office/drawing/2014/main" val="2379834550"/>
                    </a:ext>
                  </a:extLst>
                </a:gridCol>
              </a:tblGrid>
              <a:tr h="1047283">
                <a:tc>
                  <a:txBody>
                    <a:bodyPr/>
                    <a:lstStyle/>
                    <a:p>
                      <a:r>
                        <a:rPr lang="en-US" sz="5000" dirty="0"/>
                        <a:t>Legacy Lanes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0" dirty="0"/>
                        <a:t>  Christmas Offering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/>
                        <a:t>Goal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762840"/>
                  </a:ext>
                </a:extLst>
              </a:tr>
              <a:tr h="1982358">
                <a:tc>
                  <a:txBody>
                    <a:bodyPr/>
                    <a:lstStyle/>
                    <a:p>
                      <a:r>
                        <a:rPr lang="en-US" sz="5000" dirty="0"/>
                        <a:t> Family</a:t>
                      </a:r>
                      <a:endParaRPr lang="en-US" sz="5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0" dirty="0"/>
                        <a:t>  Church upgrades</a:t>
                      </a:r>
                    </a:p>
                    <a:p>
                      <a:r>
                        <a:rPr lang="en-US" sz="5000" dirty="0"/>
                        <a:t>  40</a:t>
                      </a:r>
                      <a:r>
                        <a:rPr lang="en-US" sz="5000" baseline="30000" dirty="0"/>
                        <a:t>th</a:t>
                      </a:r>
                      <a:r>
                        <a:rPr lang="en-US" sz="5000" dirty="0"/>
                        <a:t> Anniversary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/>
                        <a:t>$5k</a:t>
                      </a:r>
                    </a:p>
                    <a:p>
                      <a:pPr algn="ctr"/>
                      <a:r>
                        <a:rPr lang="en-US" sz="5000" dirty="0"/>
                        <a:t>$5k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110337"/>
                  </a:ext>
                </a:extLst>
              </a:tr>
              <a:tr h="1982358">
                <a:tc>
                  <a:txBody>
                    <a:bodyPr/>
                    <a:lstStyle/>
                    <a:p>
                      <a:r>
                        <a:rPr lang="en-US" sz="5000" dirty="0"/>
                        <a:t> Next Gen</a:t>
                      </a:r>
                      <a:endParaRPr lang="en-US" sz="5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0" dirty="0"/>
                        <a:t>  Mortgage Pay Down</a:t>
                      </a:r>
                    </a:p>
                    <a:p>
                      <a:r>
                        <a:rPr lang="en-US" sz="5000" dirty="0"/>
                        <a:t>  Young Adults Missions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/>
                        <a:t>$5k</a:t>
                      </a:r>
                    </a:p>
                    <a:p>
                      <a:pPr algn="ctr"/>
                      <a:r>
                        <a:rPr lang="en-US" sz="5000" dirty="0"/>
                        <a:t>$3k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945679"/>
                  </a:ext>
                </a:extLst>
              </a:tr>
              <a:tr h="1982358">
                <a:tc>
                  <a:txBody>
                    <a:bodyPr/>
                    <a:lstStyle/>
                    <a:p>
                      <a:r>
                        <a:rPr lang="en-US" sz="5000" dirty="0"/>
                        <a:t> Community</a:t>
                      </a:r>
                      <a:endParaRPr lang="en-US" sz="5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0" dirty="0"/>
                        <a:t>  CRC / Jeff Davis Corridor</a:t>
                      </a:r>
                    </a:p>
                    <a:p>
                      <a:r>
                        <a:rPr lang="en-US" sz="5000" dirty="0"/>
                        <a:t>  Local Public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/>
                        <a:t>$10k</a:t>
                      </a:r>
                    </a:p>
                    <a:p>
                      <a:pPr algn="ctr"/>
                      <a:r>
                        <a:rPr lang="en-US" sz="5000" dirty="0"/>
                        <a:t>$3k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560716"/>
                  </a:ext>
                </a:extLst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110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4927B639-7AE3-4EC2-B473-739F916D58C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0" y="0"/>
          <a:ext cx="12192000" cy="699435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818021">
                  <a:extLst>
                    <a:ext uri="{9D8B030D-6E8A-4147-A177-3AD203B41FA5}">
                      <a16:colId xmlns:a16="http://schemas.microsoft.com/office/drawing/2014/main" val="313397473"/>
                    </a:ext>
                  </a:extLst>
                </a:gridCol>
                <a:gridCol w="6737684">
                  <a:extLst>
                    <a:ext uri="{9D8B030D-6E8A-4147-A177-3AD203B41FA5}">
                      <a16:colId xmlns:a16="http://schemas.microsoft.com/office/drawing/2014/main" val="1907775635"/>
                    </a:ext>
                  </a:extLst>
                </a:gridCol>
                <a:gridCol w="1636295">
                  <a:extLst>
                    <a:ext uri="{9D8B030D-6E8A-4147-A177-3AD203B41FA5}">
                      <a16:colId xmlns:a16="http://schemas.microsoft.com/office/drawing/2014/main" val="2379834550"/>
                    </a:ext>
                  </a:extLst>
                </a:gridCol>
              </a:tblGrid>
              <a:tr h="1047283">
                <a:tc>
                  <a:txBody>
                    <a:bodyPr/>
                    <a:lstStyle/>
                    <a:p>
                      <a:r>
                        <a:rPr lang="en-US" sz="5000" dirty="0"/>
                        <a:t>Legacy Lanes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0" dirty="0"/>
                        <a:t>  Christmas Offering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/>
                        <a:t>Goal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762840"/>
                  </a:ext>
                </a:extLst>
              </a:tr>
              <a:tr h="1982358">
                <a:tc>
                  <a:txBody>
                    <a:bodyPr/>
                    <a:lstStyle/>
                    <a:p>
                      <a:r>
                        <a:rPr lang="en-US" sz="5000" dirty="0"/>
                        <a:t> </a:t>
                      </a:r>
                      <a:r>
                        <a:rPr lang="en-US" sz="5000" b="1" dirty="0"/>
                        <a:t>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0" dirty="0"/>
                        <a:t>  Hurricane Relief</a:t>
                      </a:r>
                    </a:p>
                    <a:p>
                      <a:r>
                        <a:rPr lang="en-US" sz="5000" dirty="0"/>
                        <a:t>  Church Planting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/>
                        <a:t>$4k</a:t>
                      </a:r>
                    </a:p>
                    <a:p>
                      <a:pPr algn="ctr"/>
                      <a:r>
                        <a:rPr lang="en-US" sz="5000" dirty="0"/>
                        <a:t>$3k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110337"/>
                  </a:ext>
                </a:extLst>
              </a:tr>
              <a:tr h="1982358">
                <a:tc>
                  <a:txBody>
                    <a:bodyPr/>
                    <a:lstStyle/>
                    <a:p>
                      <a:r>
                        <a:rPr lang="en-US" sz="5000" dirty="0"/>
                        <a:t> </a:t>
                      </a:r>
                      <a:r>
                        <a:rPr lang="en-US" sz="5000" b="1" dirty="0"/>
                        <a:t>The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0" dirty="0"/>
                        <a:t>  Project Hope</a:t>
                      </a:r>
                    </a:p>
                    <a:p>
                      <a:r>
                        <a:rPr lang="en-US" sz="5000" dirty="0"/>
                        <a:t>  </a:t>
                      </a:r>
                      <a:r>
                        <a:rPr lang="en-US" sz="5000" dirty="0" err="1"/>
                        <a:t>Cstone</a:t>
                      </a:r>
                      <a:r>
                        <a:rPr lang="en-US" sz="5000" dirty="0"/>
                        <a:t> Missionaries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/>
                        <a:t>$15k</a:t>
                      </a:r>
                    </a:p>
                    <a:p>
                      <a:pPr algn="ctr"/>
                      <a:r>
                        <a:rPr lang="en-US" sz="5000" dirty="0"/>
                        <a:t>$3k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945679"/>
                  </a:ext>
                </a:extLst>
              </a:tr>
              <a:tr h="1982358">
                <a:tc>
                  <a:txBody>
                    <a:bodyPr/>
                    <a:lstStyle/>
                    <a:p>
                      <a:endParaRPr lang="en-US" sz="5000" b="1" dirty="0"/>
                    </a:p>
                    <a:p>
                      <a:r>
                        <a:rPr lang="en-US" sz="5000" b="1" dirty="0"/>
                        <a:t>Sun, Dec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/>
                    </a:p>
                    <a:p>
                      <a:pPr algn="ctr"/>
                      <a:r>
                        <a:rPr lang="en-US" sz="5000" b="1" dirty="0"/>
                        <a:t>$57k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560716"/>
                  </a:ext>
                </a:extLst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752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" y="670561"/>
            <a:ext cx="11064240" cy="557496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The real Christmas story tells us: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Jesus gives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400" b="1" dirty="0">
                <a:solidFill>
                  <a:srgbClr val="FFFF00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ordinary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 people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400" b="1" dirty="0">
                <a:solidFill>
                  <a:srgbClr val="FFFF00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extraordinary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 purpose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who choose possible </a:t>
            </a:r>
            <a:r>
              <a:rPr lang="en-US" sz="5400" b="1" dirty="0">
                <a:solidFill>
                  <a:srgbClr val="FFFF00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courage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>
              <a:solidFill>
                <a:srgbClr val="FFFF00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334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" y="670561"/>
            <a:ext cx="11064240" cy="557496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rgbClr val="FFFF00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“How will this be,” </a:t>
            </a: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Mary asked the angel, “since I am a virgin?”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The angel answered, “</a:t>
            </a:r>
            <a:r>
              <a:rPr lang="en-US" sz="5000" b="1" dirty="0">
                <a:solidFill>
                  <a:srgbClr val="FFFF00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The Holy Spirit</a:t>
            </a: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 will come upon you, and the power of the Most High will </a:t>
            </a:r>
            <a:r>
              <a:rPr lang="en-US" sz="5000" b="1" dirty="0">
                <a:solidFill>
                  <a:srgbClr val="FFFF00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overshadow</a:t>
            </a: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 you.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707324-9022-FF45-8A17-7CFAA6D2920B}"/>
              </a:ext>
            </a:extLst>
          </p:cNvPr>
          <p:cNvSpPr txBox="1">
            <a:spLocks/>
          </p:cNvSpPr>
          <p:nvPr/>
        </p:nvSpPr>
        <p:spPr>
          <a:xfrm>
            <a:off x="838200" y="6057900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(Luke 1:34-35 NIV)</a:t>
            </a:r>
            <a:endParaRPr lang="en-US" sz="3400" b="1" dirty="0">
              <a:solidFill>
                <a:schemeClr val="bg1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947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" y="670561"/>
            <a:ext cx="11064240" cy="557496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So the holy one to be born will be called the Son of God. . . </a:t>
            </a:r>
            <a:r>
              <a:rPr lang="en-US" sz="5000" b="1" dirty="0">
                <a:solidFill>
                  <a:srgbClr val="FFFF00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For nothing is impossible with God</a:t>
            </a: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.”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>
              <a:solidFill>
                <a:schemeClr val="bg1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707324-9022-FF45-8A17-7CFAA6D2920B}"/>
              </a:ext>
            </a:extLst>
          </p:cNvPr>
          <p:cNvSpPr txBox="1">
            <a:spLocks/>
          </p:cNvSpPr>
          <p:nvPr/>
        </p:nvSpPr>
        <p:spPr>
          <a:xfrm>
            <a:off x="838200" y="6057900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(Luke 1:36-37 NIV)</a:t>
            </a:r>
            <a:endParaRPr lang="en-US" sz="3400" b="1" dirty="0">
              <a:solidFill>
                <a:schemeClr val="bg1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388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" y="670561"/>
            <a:ext cx="11064240" cy="557496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And the angel came to Mary and said, “Greetings, O favored one, the Lord is with you! . . . </a:t>
            </a:r>
            <a:r>
              <a:rPr lang="en-US" sz="5000" b="1" dirty="0">
                <a:solidFill>
                  <a:srgbClr val="FFFF00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Do not be afraid, Mary, for you have found favor with God</a:t>
            </a: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. . .</a:t>
            </a:r>
            <a:endParaRPr lang="en-US" sz="5000" b="1" dirty="0">
              <a:solidFill>
                <a:srgbClr val="FFFF00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5C0E86-C633-437C-A029-0FFA4A48041F}"/>
              </a:ext>
            </a:extLst>
          </p:cNvPr>
          <p:cNvSpPr txBox="1">
            <a:spLocks/>
          </p:cNvSpPr>
          <p:nvPr/>
        </p:nvSpPr>
        <p:spPr>
          <a:xfrm>
            <a:off x="838200" y="6057900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(Luke 1:28-30 ESV)</a:t>
            </a:r>
            <a:endParaRPr lang="en-US" sz="3400" b="1" dirty="0">
              <a:solidFill>
                <a:schemeClr val="bg1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17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" y="670561"/>
            <a:ext cx="11064240" cy="557496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And behold, you will conceive in your womb and bear a son, and you shall call his name Jesus.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>
              <a:solidFill>
                <a:schemeClr val="bg1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And Mary said to the angel, </a:t>
            </a:r>
            <a:r>
              <a:rPr lang="en-US" sz="5000" b="1" dirty="0">
                <a:solidFill>
                  <a:srgbClr val="FFFF00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“How will this be</a:t>
            </a: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, since I am a virgin?”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>
              <a:solidFill>
                <a:srgbClr val="FFFF00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5C0E86-C633-437C-A029-0FFA4A48041F}"/>
              </a:ext>
            </a:extLst>
          </p:cNvPr>
          <p:cNvSpPr txBox="1">
            <a:spLocks/>
          </p:cNvSpPr>
          <p:nvPr/>
        </p:nvSpPr>
        <p:spPr>
          <a:xfrm>
            <a:off x="838200" y="6057900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(Luke 1:31-32 ESV)</a:t>
            </a:r>
            <a:endParaRPr lang="en-US" sz="3400" b="1" dirty="0">
              <a:solidFill>
                <a:schemeClr val="bg1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714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" y="670561"/>
            <a:ext cx="11064240" cy="557496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And the angel answered her, “The Holy Spirit will come upon you, and the power of the Most High will overshadow you; therefore the child to be born . . 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5C0E86-C633-437C-A029-0FFA4A48041F}"/>
              </a:ext>
            </a:extLst>
          </p:cNvPr>
          <p:cNvSpPr txBox="1">
            <a:spLocks/>
          </p:cNvSpPr>
          <p:nvPr/>
        </p:nvSpPr>
        <p:spPr>
          <a:xfrm>
            <a:off x="838200" y="6057900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(Luke 1:34-35 ESV)</a:t>
            </a:r>
            <a:endParaRPr lang="en-US" sz="3400" b="1" dirty="0">
              <a:solidFill>
                <a:schemeClr val="bg1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835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" y="486747"/>
            <a:ext cx="11064240" cy="557496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will be called holy—the Son of God. . . </a:t>
            </a:r>
            <a:r>
              <a:rPr lang="en-US" sz="5000" b="1" dirty="0">
                <a:solidFill>
                  <a:srgbClr val="FFFD78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For nothing will be impossible with God</a:t>
            </a: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.” And Mary said, “Behold, I am the servant of the Lord; let it be to me according to your word.”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5C0E86-C633-437C-A029-0FFA4A48041F}"/>
              </a:ext>
            </a:extLst>
          </p:cNvPr>
          <p:cNvSpPr txBox="1">
            <a:spLocks/>
          </p:cNvSpPr>
          <p:nvPr/>
        </p:nvSpPr>
        <p:spPr>
          <a:xfrm>
            <a:off x="838200" y="6057900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(Luke 1:37-38 ESV)</a:t>
            </a:r>
            <a:endParaRPr lang="en-US" sz="3400" b="1" dirty="0">
              <a:solidFill>
                <a:schemeClr val="bg1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221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" y="486747"/>
            <a:ext cx="11064240" cy="557496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The choice of one person to believe that God is with her and has chosen her changes life and the world.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>
              <a:solidFill>
                <a:schemeClr val="bg1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rgbClr val="FFFD78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Do you believe that today?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9727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" y="486747"/>
            <a:ext cx="11064240" cy="557496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When we were utterly helpless, Jesus came at just the right time and died for us sinners. Now, most people would not be willing to die for an upright person,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5C0E86-C633-437C-A029-0FFA4A48041F}"/>
              </a:ext>
            </a:extLst>
          </p:cNvPr>
          <p:cNvSpPr txBox="1">
            <a:spLocks/>
          </p:cNvSpPr>
          <p:nvPr/>
        </p:nvSpPr>
        <p:spPr>
          <a:xfrm>
            <a:off x="838200" y="6057900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(Romans 5:6-7 NLT)</a:t>
            </a:r>
            <a:endParaRPr lang="en-US" sz="3400" b="1" dirty="0">
              <a:solidFill>
                <a:schemeClr val="bg1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38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" y="486747"/>
            <a:ext cx="11064240" cy="557496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though someone might perhaps be willing to die for a person who is especially good. But God showed his great love for us by sending Jesus to live and then die for us while we were still sinners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5C0E86-C633-437C-A029-0FFA4A48041F}"/>
              </a:ext>
            </a:extLst>
          </p:cNvPr>
          <p:cNvSpPr txBox="1">
            <a:spLocks/>
          </p:cNvSpPr>
          <p:nvPr/>
        </p:nvSpPr>
        <p:spPr>
          <a:xfrm>
            <a:off x="838200" y="6057900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bg1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(Romans 5:7-8, NLT)</a:t>
            </a:r>
            <a:endParaRPr lang="en-US" sz="3400" b="1" dirty="0">
              <a:solidFill>
                <a:schemeClr val="bg1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414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" y="670561"/>
            <a:ext cx="11064240" cy="557496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rgbClr val="FFFF00"/>
                </a:solidFill>
                <a:latin typeface="Lucida Sans" panose="020B0602030504020204" pitchFamily="34" charset="77"/>
                <a:ea typeface="Lucida Sans" charset="0"/>
                <a:cs typeface="Lucida Sans" charset="0"/>
              </a:rPr>
              <a:t>Do you believe that today?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>
              <a:solidFill>
                <a:schemeClr val="bg1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>
              <a:solidFill>
                <a:srgbClr val="FFFF00"/>
              </a:solidFill>
              <a:latin typeface="Lucida Sans" panose="020B0602030504020204" pitchFamily="34" charset="77"/>
              <a:ea typeface="Lucida Sans" charset="0"/>
              <a:cs typeface="Lucida Sans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334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24912</TotalTime>
  <Words>667</Words>
  <Application>Microsoft Office PowerPoint</Application>
  <PresentationFormat>Widescreen</PresentationFormat>
  <Paragraphs>107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Lucida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Baldwin</dc:creator>
  <cp:lastModifiedBy>Shawn Franco</cp:lastModifiedBy>
  <cp:revision>168</cp:revision>
  <cp:lastPrinted>2018-11-25T12:47:04Z</cp:lastPrinted>
  <dcterms:created xsi:type="dcterms:W3CDTF">2016-04-21T20:27:07Z</dcterms:created>
  <dcterms:modified xsi:type="dcterms:W3CDTF">2018-12-09T12:56:08Z</dcterms:modified>
</cp:coreProperties>
</file>