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604" r:id="rId2"/>
    <p:sldId id="564" r:id="rId3"/>
    <p:sldId id="605" r:id="rId4"/>
    <p:sldId id="606" r:id="rId5"/>
    <p:sldId id="593" r:id="rId6"/>
    <p:sldId id="607" r:id="rId7"/>
    <p:sldId id="565" r:id="rId8"/>
    <p:sldId id="592" r:id="rId9"/>
    <p:sldId id="525" r:id="rId10"/>
    <p:sldId id="587" r:id="rId11"/>
    <p:sldId id="588" r:id="rId12"/>
    <p:sldId id="594" r:id="rId13"/>
    <p:sldId id="595" r:id="rId14"/>
    <p:sldId id="598" r:id="rId15"/>
    <p:sldId id="571" r:id="rId16"/>
    <p:sldId id="551" r:id="rId17"/>
    <p:sldId id="567" r:id="rId18"/>
    <p:sldId id="597" r:id="rId19"/>
    <p:sldId id="569" r:id="rId20"/>
    <p:sldId id="568" r:id="rId21"/>
    <p:sldId id="590" r:id="rId22"/>
    <p:sldId id="608" r:id="rId23"/>
    <p:sldId id="574" r:id="rId24"/>
    <p:sldId id="536" r:id="rId25"/>
    <p:sldId id="599" r:id="rId26"/>
    <p:sldId id="575" r:id="rId27"/>
    <p:sldId id="576" r:id="rId28"/>
    <p:sldId id="609" r:id="rId29"/>
    <p:sldId id="577" r:id="rId30"/>
    <p:sldId id="600" r:id="rId31"/>
    <p:sldId id="610" r:id="rId32"/>
    <p:sldId id="537" r:id="rId33"/>
    <p:sldId id="538" r:id="rId34"/>
    <p:sldId id="512" r:id="rId35"/>
    <p:sldId id="580" r:id="rId36"/>
    <p:sldId id="581" r:id="rId37"/>
    <p:sldId id="582" r:id="rId38"/>
  </p:sldIdLst>
  <p:sldSz cx="12192000" cy="6858000"/>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034" autoAdjust="0"/>
    <p:restoredTop sz="57831" autoAdjust="0"/>
  </p:normalViewPr>
  <p:slideViewPr>
    <p:cSldViewPr snapToGrid="0">
      <p:cViewPr varScale="1">
        <p:scale>
          <a:sx n="39" d="100"/>
          <a:sy n="39" d="100"/>
        </p:scale>
        <p:origin x="1096" y="24"/>
      </p:cViewPr>
      <p:guideLst>
        <p:guide orient="horz" pos="2160"/>
        <p:guide pos="3840"/>
      </p:guideLst>
    </p:cSldViewPr>
  </p:slideViewPr>
  <p:notesTextViewPr>
    <p:cViewPr>
      <p:scale>
        <a:sx n="1" d="1"/>
        <a:sy n="1" d="1"/>
      </p:scale>
      <p:origin x="0" y="0"/>
    </p:cViewPr>
  </p:notesTextViewPr>
  <p:notesViewPr>
    <p:cSldViewPr snapToGrid="0">
      <p:cViewPr varScale="1">
        <p:scale>
          <a:sx n="50" d="100"/>
          <a:sy n="50" d="100"/>
        </p:scale>
        <p:origin x="2692"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0" y="0"/>
            <a:ext cx="3013763" cy="467072"/>
          </a:xfrm>
          <a:prstGeom prst="rect">
            <a:avLst/>
          </a:prstGeom>
        </p:spPr>
        <p:txBody>
          <a:bodyPr vert="horz" lIns="92930" tIns="46465" rIns="92930" bIns="46465" rtlCol="0"/>
          <a:lstStyle>
            <a:lvl1pPr algn="l">
              <a:defRPr sz="1200"/>
            </a:lvl1pPr>
          </a:lstStyle>
          <a:p>
            <a:fld id="{DFED8F5F-1F9F-4701-AF34-EA7D40D6AC70}" type="datetimeFigureOut">
              <a:rPr lang="en-US" smtClean="0"/>
              <a:pPr/>
              <a:t>11/3/2018</a:t>
            </a:fld>
            <a:endParaRPr lang="en-US"/>
          </a:p>
        </p:txBody>
      </p:sp>
      <p:sp>
        <p:nvSpPr>
          <p:cNvPr id="4" name="Slide Image Placeholder 3"/>
          <p:cNvSpPr>
            <a:spLocks noGrp="1" noRot="1" noChangeAspect="1"/>
          </p:cNvSpPr>
          <p:nvPr>
            <p:ph type="sldImg" idx="2"/>
          </p:nvPr>
        </p:nvSpPr>
        <p:spPr>
          <a:xfrm>
            <a:off x="695484" y="579438"/>
            <a:ext cx="3114516" cy="1752524"/>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368300" y="2552700"/>
            <a:ext cx="6261100" cy="6337300"/>
          </a:xfrm>
          <a:prstGeom prst="rect">
            <a:avLst/>
          </a:prstGeom>
        </p:spPr>
        <p:txBody>
          <a:bodyPr vert="horz" lIns="92930" tIns="46465" rIns="92930" bIns="46465"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3941075" y="-1"/>
            <a:ext cx="3013763" cy="467071"/>
          </a:xfrm>
          <a:prstGeom prst="rect">
            <a:avLst/>
          </a:prstGeom>
        </p:spPr>
        <p:txBody>
          <a:bodyPr vert="horz" lIns="92930" tIns="46465" rIns="92930" bIns="46465" rtlCol="0" anchor="b"/>
          <a:lstStyle>
            <a:lvl1pPr algn="r">
              <a:defRPr sz="2000"/>
            </a:lvl1pPr>
          </a:lstStyle>
          <a:p>
            <a:fld id="{4527D1C3-F5B7-4B40-9D8B-16C74651A9C1}" type="slidenum">
              <a:rPr lang="en-US" smtClean="0"/>
              <a:pPr/>
              <a:t>‹#›</a:t>
            </a:fld>
            <a:endParaRPr lang="en-US" dirty="0"/>
          </a:p>
        </p:txBody>
      </p:sp>
    </p:spTree>
    <p:extLst>
      <p:ext uri="{BB962C8B-B14F-4D97-AF65-F5344CB8AC3E}">
        <p14:creationId xmlns:p14="http://schemas.microsoft.com/office/powerpoint/2010/main" val="3071284036"/>
      </p:ext>
    </p:extLst>
  </p:cSld>
  <p:clrMap bg1="lt1" tx1="dk1" bg2="lt2" tx2="dk2" accent1="accent1" accent2="accent2" accent3="accent3" accent4="accent4" accent5="accent5" accent6="accent6" hlink="hlink" folHlink="folHlink"/>
  <p:notesStyle>
    <a:lvl1pPr marL="0" algn="l" defTabSz="914400" rtl="0" eaLnBrk="1" latinLnBrk="0" hangingPunct="1">
      <a:defRPr sz="1500" kern="1200">
        <a:solidFill>
          <a:schemeClr val="tx1"/>
        </a:solidFill>
        <a:latin typeface="+mn-lt"/>
        <a:ea typeface="+mn-ea"/>
        <a:cs typeface="+mn-cs"/>
      </a:defRPr>
    </a:lvl1pPr>
    <a:lvl2pPr marL="457200" algn="l" defTabSz="914400" rtl="0" eaLnBrk="1" latinLnBrk="0" hangingPunct="1">
      <a:defRPr sz="1500" kern="1200">
        <a:solidFill>
          <a:schemeClr val="tx1"/>
        </a:solidFill>
        <a:latin typeface="+mn-lt"/>
        <a:ea typeface="+mn-ea"/>
        <a:cs typeface="+mn-cs"/>
      </a:defRPr>
    </a:lvl2pPr>
    <a:lvl3pPr marL="914400" algn="l" defTabSz="914400" rtl="0" eaLnBrk="1" latinLnBrk="0" hangingPunct="1">
      <a:defRPr sz="1500" kern="1200">
        <a:solidFill>
          <a:schemeClr val="tx1"/>
        </a:solidFill>
        <a:latin typeface="+mn-lt"/>
        <a:ea typeface="+mn-ea"/>
        <a:cs typeface="+mn-cs"/>
      </a:defRPr>
    </a:lvl3pPr>
    <a:lvl4pPr marL="1371600" algn="l" defTabSz="914400" rtl="0" eaLnBrk="1" latinLnBrk="0" hangingPunct="1">
      <a:defRPr sz="1500" kern="1200">
        <a:solidFill>
          <a:schemeClr val="tx1"/>
        </a:solidFill>
        <a:latin typeface="+mn-lt"/>
        <a:ea typeface="+mn-ea"/>
        <a:cs typeface="+mn-cs"/>
      </a:defRPr>
    </a:lvl4pPr>
    <a:lvl5pPr marL="1828800" algn="l" defTabSz="914400" rtl="0" eaLnBrk="1" latinLnBrk="0" hangingPunct="1">
      <a:defRPr sz="15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579438"/>
            <a:ext cx="3114675" cy="1752600"/>
          </a:xfrm>
        </p:spPr>
      </p:sp>
      <p:sp>
        <p:nvSpPr>
          <p:cNvPr id="3" name="Notes Placeholder 2"/>
          <p:cNvSpPr>
            <a:spLocks noGrp="1"/>
          </p:cNvSpPr>
          <p:nvPr>
            <p:ph type="body" idx="1"/>
          </p:nvPr>
        </p:nvSpPr>
        <p:spPr/>
        <p:txBody>
          <a:bodyPr/>
          <a:lstStyle/>
          <a:p>
            <a:r>
              <a:rPr lang="en-US" dirty="0"/>
              <a:t>School year theme – our commitment</a:t>
            </a:r>
          </a:p>
          <a:p>
            <a:endParaRPr lang="en-US" dirty="0"/>
          </a:p>
          <a:p>
            <a:r>
              <a:rPr lang="en-US" dirty="0"/>
              <a:t>God created us to become better together</a:t>
            </a:r>
          </a:p>
          <a:p>
            <a:endParaRPr lang="en-US" dirty="0"/>
          </a:p>
          <a:p>
            <a:endParaRPr lang="en-US" dirty="0"/>
          </a:p>
        </p:txBody>
      </p:sp>
      <p:sp>
        <p:nvSpPr>
          <p:cNvPr id="4" name="Slide Number Placeholder 3"/>
          <p:cNvSpPr>
            <a:spLocks noGrp="1"/>
          </p:cNvSpPr>
          <p:nvPr>
            <p:ph type="sldNum" sz="quarter" idx="5"/>
          </p:nvPr>
        </p:nvSpPr>
        <p:spPr/>
        <p:txBody>
          <a:bodyPr/>
          <a:lstStyle/>
          <a:p>
            <a:fld id="{4527D1C3-F5B7-4B40-9D8B-16C74651A9C1}" type="slidenum">
              <a:rPr lang="en-US" smtClean="0"/>
              <a:pPr/>
              <a:t>1</a:t>
            </a:fld>
            <a:endParaRPr lang="en-US" dirty="0"/>
          </a:p>
        </p:txBody>
      </p:sp>
    </p:spTree>
    <p:extLst>
      <p:ext uri="{BB962C8B-B14F-4D97-AF65-F5344CB8AC3E}">
        <p14:creationId xmlns:p14="http://schemas.microsoft.com/office/powerpoint/2010/main" val="4166310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579438"/>
            <a:ext cx="3114675" cy="1752600"/>
          </a:xfrm>
        </p:spPr>
      </p:sp>
      <p:sp>
        <p:nvSpPr>
          <p:cNvPr id="3" name="Notes Placeholder 2"/>
          <p:cNvSpPr>
            <a:spLocks noGrp="1"/>
          </p:cNvSpPr>
          <p:nvPr>
            <p:ph type="body" idx="1"/>
          </p:nvPr>
        </p:nvSpPr>
        <p:spPr/>
        <p:txBody>
          <a:bodyPr/>
          <a:lstStyle/>
          <a:p>
            <a:pPr algn="l"/>
            <a:r>
              <a:rPr lang="en-US" dirty="0"/>
              <a:t>Every one of them is for you</a:t>
            </a:r>
          </a:p>
          <a:p>
            <a:pPr algn="l"/>
            <a:r>
              <a:rPr lang="en-US" dirty="0"/>
              <a:t>God’s way in God’s time.</a:t>
            </a:r>
          </a:p>
          <a:p>
            <a:pPr algn="l"/>
            <a:r>
              <a:rPr lang="en-US" dirty="0"/>
              <a:t>Every promise of God will beautiful in you in its time</a:t>
            </a:r>
          </a:p>
          <a:p>
            <a:pPr algn="l"/>
            <a:endParaRPr lang="en-US" dirty="0"/>
          </a:p>
          <a:p>
            <a:pPr algn="l"/>
            <a:r>
              <a:rPr lang="en-US" dirty="0"/>
              <a:t>You are more than a conqueror</a:t>
            </a:r>
          </a:p>
          <a:p>
            <a:pPr algn="l"/>
            <a:endParaRPr lang="en-US" dirty="0"/>
          </a:p>
          <a:p>
            <a:pPr algn="l"/>
            <a:r>
              <a:rPr lang="en-US" dirty="0"/>
              <a:t>Nothing can </a:t>
            </a:r>
            <a:r>
              <a:rPr lang="en-US" dirty="0" err="1"/>
              <a:t>separte</a:t>
            </a:r>
            <a:endParaRPr lang="en-US" dirty="0"/>
          </a:p>
        </p:txBody>
      </p:sp>
      <p:sp>
        <p:nvSpPr>
          <p:cNvPr id="4" name="Slide Number Placeholder 3"/>
          <p:cNvSpPr>
            <a:spLocks noGrp="1"/>
          </p:cNvSpPr>
          <p:nvPr>
            <p:ph type="sldNum" sz="quarter" idx="10"/>
          </p:nvPr>
        </p:nvSpPr>
        <p:spPr/>
        <p:txBody>
          <a:bodyPr/>
          <a:lstStyle/>
          <a:p>
            <a:fld id="{4527D1C3-F5B7-4B40-9D8B-16C74651A9C1}" type="slidenum">
              <a:rPr lang="en-US" smtClean="0"/>
              <a:t>10</a:t>
            </a:fld>
            <a:endParaRPr lang="en-US"/>
          </a:p>
        </p:txBody>
      </p:sp>
    </p:spTree>
    <p:extLst>
      <p:ext uri="{BB962C8B-B14F-4D97-AF65-F5344CB8AC3E}">
        <p14:creationId xmlns:p14="http://schemas.microsoft.com/office/powerpoint/2010/main" val="3672671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579438"/>
            <a:ext cx="3114675" cy="1752600"/>
          </a:xfrm>
        </p:spPr>
      </p:sp>
      <p:sp>
        <p:nvSpPr>
          <p:cNvPr id="3" name="Notes Placeholder 2"/>
          <p:cNvSpPr>
            <a:spLocks noGrp="1"/>
          </p:cNvSpPr>
          <p:nvPr>
            <p:ph type="body" idx="1"/>
          </p:nvPr>
        </p:nvSpPr>
        <p:spPr/>
        <p:txBody>
          <a:bodyPr/>
          <a:lstStyle/>
          <a:p>
            <a:r>
              <a:rPr lang="en-US" sz="1600" b="1" dirty="0">
                <a:latin typeface="Lucida Sans" panose="020B0602030504020204" pitchFamily="34" charset="77"/>
              </a:rPr>
              <a:t>So, if your eye is healthy, your whole body will be full of light,</a:t>
            </a:r>
          </a:p>
          <a:p>
            <a:r>
              <a:rPr lang="en-US" sz="1600" b="1" dirty="0">
                <a:latin typeface="Lucida Sans" panose="020B0602030504020204" pitchFamily="34" charset="77"/>
              </a:rPr>
              <a:t>23 but if your eye is bad, your whole body will be full of darkness</a:t>
            </a:r>
          </a:p>
          <a:p>
            <a:r>
              <a:rPr lang="en-US" sz="1600" b="1" dirty="0">
                <a:latin typeface="Lucida Sans" panose="020B0602030504020204" pitchFamily="34" charset="77"/>
              </a:rPr>
              <a:t>Matthew 6:22-23</a:t>
            </a:r>
          </a:p>
          <a:p>
            <a:endParaRPr lang="en-US" sz="1600" b="1" dirty="0">
              <a:latin typeface="Lucida Sans" panose="020B0602030504020204" pitchFamily="34" charset="77"/>
            </a:endParaRPr>
          </a:p>
          <a:p>
            <a:r>
              <a:rPr lang="en-US" sz="1600" b="1" dirty="0">
                <a:latin typeface="Lucida Sans" panose="020B0602030504020204" pitchFamily="34" charset="77"/>
              </a:rPr>
              <a:t>You’ve got to train your heart to look for the good</a:t>
            </a:r>
            <a:endParaRPr lang="en-US" dirty="0"/>
          </a:p>
        </p:txBody>
      </p:sp>
      <p:sp>
        <p:nvSpPr>
          <p:cNvPr id="4" name="Slide Number Placeholder 3"/>
          <p:cNvSpPr>
            <a:spLocks noGrp="1"/>
          </p:cNvSpPr>
          <p:nvPr>
            <p:ph type="sldNum" sz="quarter" idx="10"/>
          </p:nvPr>
        </p:nvSpPr>
        <p:spPr/>
        <p:txBody>
          <a:bodyPr/>
          <a:lstStyle/>
          <a:p>
            <a:fld id="{4527D1C3-F5B7-4B40-9D8B-16C74651A9C1}" type="slidenum">
              <a:rPr lang="en-US" smtClean="0"/>
              <a:t>11</a:t>
            </a:fld>
            <a:endParaRPr lang="en-US"/>
          </a:p>
        </p:txBody>
      </p:sp>
    </p:spTree>
    <p:extLst>
      <p:ext uri="{BB962C8B-B14F-4D97-AF65-F5344CB8AC3E}">
        <p14:creationId xmlns:p14="http://schemas.microsoft.com/office/powerpoint/2010/main" val="863236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579438"/>
            <a:ext cx="3114675" cy="1752600"/>
          </a:xfrm>
        </p:spPr>
      </p:sp>
      <p:sp>
        <p:nvSpPr>
          <p:cNvPr id="3" name="Notes Placeholder 2"/>
          <p:cNvSpPr>
            <a:spLocks noGrp="1"/>
          </p:cNvSpPr>
          <p:nvPr>
            <p:ph type="body" idx="1"/>
          </p:nvPr>
        </p:nvSpPr>
        <p:spPr/>
        <p:txBody>
          <a:bodyPr/>
          <a:lstStyle/>
          <a:p>
            <a:r>
              <a:rPr lang="en-US" dirty="0"/>
              <a:t>My friend Jim</a:t>
            </a:r>
          </a:p>
          <a:p>
            <a:endParaRPr lang="en-US" dirty="0"/>
          </a:p>
          <a:p>
            <a:r>
              <a:rPr lang="en-US" dirty="0"/>
              <a:t>In his 35s there are his two kids</a:t>
            </a:r>
          </a:p>
          <a:p>
            <a:r>
              <a:rPr lang="en-US" dirty="0"/>
              <a:t>Army recruiter</a:t>
            </a:r>
          </a:p>
          <a:p>
            <a:endParaRPr lang="en-US" dirty="0"/>
          </a:p>
          <a:p>
            <a:r>
              <a:rPr lang="en-US" dirty="0"/>
              <a:t>He is a cancer survivor 2x over –</a:t>
            </a:r>
          </a:p>
          <a:p>
            <a:r>
              <a:rPr lang="en-US" dirty="0"/>
              <a:t>Last time it required stem cell work – chemo each time</a:t>
            </a:r>
          </a:p>
          <a:p>
            <a:r>
              <a:rPr lang="en-US" dirty="0"/>
              <a:t>That was five years</a:t>
            </a:r>
          </a:p>
          <a:p>
            <a:endParaRPr lang="en-US" dirty="0"/>
          </a:p>
          <a:p>
            <a:r>
              <a:rPr lang="en-US" dirty="0"/>
              <a:t>Last month he found out he has a more aggressive form of the same cancer and he’s not eligible most of what would cure patients with his cancer</a:t>
            </a:r>
          </a:p>
          <a:p>
            <a:endParaRPr lang="en-US" dirty="0"/>
          </a:p>
          <a:p>
            <a:r>
              <a:rPr lang="en-US" dirty="0"/>
              <a:t>Given him two choices – one option 50% for 3-5 years</a:t>
            </a:r>
          </a:p>
          <a:p>
            <a:r>
              <a:rPr lang="en-US" dirty="0"/>
              <a:t>Another option could give him longer but less than 20% chance of living through it</a:t>
            </a:r>
          </a:p>
          <a:p>
            <a:endParaRPr lang="en-US" dirty="0"/>
          </a:p>
          <a:p>
            <a:r>
              <a:rPr lang="en-US" dirty="0"/>
              <a:t>So far choosing to have 5 good years with his kids </a:t>
            </a:r>
          </a:p>
          <a:p>
            <a:r>
              <a:rPr lang="en-US" dirty="0"/>
              <a:t>And spend those 5 years sharing Jesus in </a:t>
            </a:r>
            <a:r>
              <a:rPr lang="en-US" dirty="0" err="1"/>
              <a:t>miniistry</a:t>
            </a:r>
            <a:endParaRPr lang="en-US" dirty="0"/>
          </a:p>
          <a:p>
            <a:endParaRPr lang="en-US" dirty="0"/>
          </a:p>
          <a:p>
            <a:r>
              <a:rPr lang="en-US" dirty="0"/>
              <a:t>I been encouraging him</a:t>
            </a:r>
          </a:p>
        </p:txBody>
      </p:sp>
      <p:sp>
        <p:nvSpPr>
          <p:cNvPr id="4" name="Slide Number Placeholder 3"/>
          <p:cNvSpPr>
            <a:spLocks noGrp="1"/>
          </p:cNvSpPr>
          <p:nvPr>
            <p:ph type="sldNum" sz="quarter" idx="5"/>
          </p:nvPr>
        </p:nvSpPr>
        <p:spPr/>
        <p:txBody>
          <a:bodyPr/>
          <a:lstStyle/>
          <a:p>
            <a:fld id="{4527D1C3-F5B7-4B40-9D8B-16C74651A9C1}" type="slidenum">
              <a:rPr lang="en-US" smtClean="0"/>
              <a:pPr/>
              <a:t>12</a:t>
            </a:fld>
            <a:endParaRPr lang="en-US" dirty="0"/>
          </a:p>
        </p:txBody>
      </p:sp>
    </p:spTree>
    <p:extLst>
      <p:ext uri="{BB962C8B-B14F-4D97-AF65-F5344CB8AC3E}">
        <p14:creationId xmlns:p14="http://schemas.microsoft.com/office/powerpoint/2010/main" val="2051014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579438"/>
            <a:ext cx="3114675" cy="1752600"/>
          </a:xfrm>
        </p:spPr>
      </p:sp>
      <p:sp>
        <p:nvSpPr>
          <p:cNvPr id="3" name="Notes Placeholder 2"/>
          <p:cNvSpPr>
            <a:spLocks noGrp="1"/>
          </p:cNvSpPr>
          <p:nvPr>
            <p:ph type="body" idx="1"/>
          </p:nvPr>
        </p:nvSpPr>
        <p:spPr/>
        <p:txBody>
          <a:bodyPr/>
          <a:lstStyle/>
          <a:p>
            <a:r>
              <a:rPr lang="en-US" dirty="0"/>
              <a:t>Choose thankfulness</a:t>
            </a:r>
          </a:p>
          <a:p>
            <a:endParaRPr lang="en-US" dirty="0"/>
          </a:p>
          <a:p>
            <a:r>
              <a:rPr lang="en-US" dirty="0"/>
              <a:t>He is ready to see all the good will do</a:t>
            </a:r>
          </a:p>
          <a:p>
            <a:endParaRPr lang="en-US" dirty="0"/>
          </a:p>
          <a:p>
            <a:r>
              <a:rPr lang="en-US" dirty="0"/>
              <a:t>This month – develop that perspective</a:t>
            </a:r>
          </a:p>
          <a:p>
            <a:endParaRPr lang="en-US" dirty="0"/>
          </a:p>
          <a:p>
            <a:r>
              <a:rPr lang="en-US" dirty="0"/>
              <a:t>Don’t trust God for anything  - don’t see God do anything</a:t>
            </a:r>
          </a:p>
        </p:txBody>
      </p:sp>
      <p:sp>
        <p:nvSpPr>
          <p:cNvPr id="4" name="Slide Number Placeholder 3"/>
          <p:cNvSpPr>
            <a:spLocks noGrp="1"/>
          </p:cNvSpPr>
          <p:nvPr>
            <p:ph type="sldNum" sz="quarter" idx="5"/>
          </p:nvPr>
        </p:nvSpPr>
        <p:spPr/>
        <p:txBody>
          <a:bodyPr/>
          <a:lstStyle/>
          <a:p>
            <a:fld id="{4527D1C3-F5B7-4B40-9D8B-16C74651A9C1}" type="slidenum">
              <a:rPr lang="en-US" smtClean="0"/>
              <a:pPr/>
              <a:t>13</a:t>
            </a:fld>
            <a:endParaRPr lang="en-US" dirty="0"/>
          </a:p>
        </p:txBody>
      </p:sp>
    </p:spTree>
    <p:extLst>
      <p:ext uri="{BB962C8B-B14F-4D97-AF65-F5344CB8AC3E}">
        <p14:creationId xmlns:p14="http://schemas.microsoft.com/office/powerpoint/2010/main" val="1004271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579438"/>
            <a:ext cx="3114675" cy="1752600"/>
          </a:xfrm>
        </p:spPr>
      </p:sp>
      <p:sp>
        <p:nvSpPr>
          <p:cNvPr id="3" name="Notes Placeholder 2"/>
          <p:cNvSpPr>
            <a:spLocks noGrp="1"/>
          </p:cNvSpPr>
          <p:nvPr>
            <p:ph type="body" idx="1"/>
          </p:nvPr>
        </p:nvSpPr>
        <p:spPr/>
        <p:txBody>
          <a:bodyPr/>
          <a:lstStyle/>
          <a:p>
            <a:pPr algn="l"/>
            <a:r>
              <a:rPr lang="en-US" dirty="0"/>
              <a:t>Start off with giving good news not receiving bad news</a:t>
            </a:r>
          </a:p>
          <a:p>
            <a:pPr algn="l"/>
            <a:r>
              <a:rPr lang="en-US" dirty="0"/>
              <a:t>Post everyday</a:t>
            </a:r>
          </a:p>
          <a:p>
            <a:pPr marL="285750" indent="-285750" algn="l">
              <a:buFontTx/>
              <a:buChar char="-"/>
            </a:pPr>
            <a:r>
              <a:rPr lang="en-US" dirty="0"/>
              <a:t>What you are thankful for</a:t>
            </a:r>
          </a:p>
          <a:p>
            <a:pPr marL="285750" indent="-285750" algn="l">
              <a:buFontTx/>
              <a:buChar char="-"/>
            </a:pPr>
            <a:r>
              <a:rPr lang="en-US" dirty="0"/>
              <a:t>A Scripture verse</a:t>
            </a:r>
          </a:p>
          <a:p>
            <a:pPr marL="285750" indent="-285750" algn="l">
              <a:buFontTx/>
              <a:buChar char="-"/>
            </a:pPr>
            <a:endParaRPr lang="en-US" dirty="0"/>
          </a:p>
          <a:p>
            <a:pPr marL="0" indent="0" algn="l">
              <a:buFontTx/>
              <a:buNone/>
            </a:pPr>
            <a:r>
              <a:rPr lang="en-US" dirty="0"/>
              <a:t>Text someone different everyday – grateful for them</a:t>
            </a:r>
          </a:p>
          <a:p>
            <a:pPr marL="0" indent="0" algn="l">
              <a:buFontTx/>
              <a:buNone/>
            </a:pPr>
            <a:endParaRPr lang="en-US" dirty="0"/>
          </a:p>
          <a:p>
            <a:pPr marL="0" indent="0" algn="l">
              <a:buFontTx/>
              <a:buNone/>
            </a:pPr>
            <a:r>
              <a:rPr lang="en-US" dirty="0"/>
              <a:t>Don’t worry all the stuff to complain about won’t go away</a:t>
            </a:r>
          </a:p>
        </p:txBody>
      </p:sp>
      <p:sp>
        <p:nvSpPr>
          <p:cNvPr id="4" name="Slide Number Placeholder 3"/>
          <p:cNvSpPr>
            <a:spLocks noGrp="1"/>
          </p:cNvSpPr>
          <p:nvPr>
            <p:ph type="sldNum" sz="quarter" idx="10"/>
          </p:nvPr>
        </p:nvSpPr>
        <p:spPr/>
        <p:txBody>
          <a:bodyPr/>
          <a:lstStyle/>
          <a:p>
            <a:fld id="{4527D1C3-F5B7-4B40-9D8B-16C74651A9C1}" type="slidenum">
              <a:rPr lang="en-US" smtClean="0"/>
              <a:t>14</a:t>
            </a:fld>
            <a:endParaRPr lang="en-US"/>
          </a:p>
        </p:txBody>
      </p:sp>
    </p:spTree>
    <p:extLst>
      <p:ext uri="{BB962C8B-B14F-4D97-AF65-F5344CB8AC3E}">
        <p14:creationId xmlns:p14="http://schemas.microsoft.com/office/powerpoint/2010/main" val="42241903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579438"/>
            <a:ext cx="3114675" cy="1752600"/>
          </a:xfrm>
        </p:spPr>
      </p:sp>
      <p:sp>
        <p:nvSpPr>
          <p:cNvPr id="3" name="Notes Placeholder 2"/>
          <p:cNvSpPr>
            <a:spLocks noGrp="1"/>
          </p:cNvSpPr>
          <p:nvPr>
            <p:ph type="body" idx="1"/>
          </p:nvPr>
        </p:nvSpPr>
        <p:spPr/>
        <p:txBody>
          <a:bodyPr/>
          <a:lstStyle/>
          <a:p>
            <a:r>
              <a:rPr lang="en-US" sz="1500" kern="1200" dirty="0">
                <a:solidFill>
                  <a:schemeClr val="tx1"/>
                </a:solidFill>
                <a:effectLst/>
                <a:latin typeface="+mn-lt"/>
                <a:ea typeface="+mn-ea"/>
                <a:cs typeface="+mn-cs"/>
              </a:rPr>
              <a:t>This is the good news of Jesus</a:t>
            </a:r>
          </a:p>
          <a:p>
            <a:endParaRPr lang="en-US" sz="1500" kern="1200" dirty="0">
              <a:solidFill>
                <a:schemeClr val="tx1"/>
              </a:solidFill>
              <a:effectLst/>
              <a:latin typeface="+mn-lt"/>
              <a:ea typeface="+mn-ea"/>
              <a:cs typeface="+mn-cs"/>
            </a:endParaRPr>
          </a:p>
          <a:p>
            <a:r>
              <a:rPr lang="en-US" sz="1500" kern="1200" dirty="0">
                <a:solidFill>
                  <a:schemeClr val="tx1"/>
                </a:solidFill>
                <a:effectLst/>
                <a:latin typeface="+mn-lt"/>
                <a:ea typeface="+mn-ea"/>
                <a:cs typeface="+mn-cs"/>
              </a:rPr>
              <a:t>Your past ends at the cross</a:t>
            </a:r>
          </a:p>
          <a:p>
            <a:r>
              <a:rPr lang="en-US" sz="1500" kern="1200" dirty="0">
                <a:solidFill>
                  <a:schemeClr val="tx1"/>
                </a:solidFill>
                <a:effectLst/>
                <a:latin typeface="+mn-lt"/>
                <a:ea typeface="+mn-ea"/>
                <a:cs typeface="+mn-cs"/>
              </a:rPr>
              <a:t>You’ve got to stop looking backwards</a:t>
            </a:r>
          </a:p>
          <a:p>
            <a:r>
              <a:rPr lang="en-US" sz="1500" kern="1200" dirty="0">
                <a:solidFill>
                  <a:schemeClr val="tx1"/>
                </a:solidFill>
                <a:effectLst/>
                <a:latin typeface="+mn-lt"/>
                <a:ea typeface="+mn-ea"/>
                <a:cs typeface="+mn-cs"/>
              </a:rPr>
              <a:t>Once you’ve brought it to the cross completely</a:t>
            </a:r>
          </a:p>
          <a:p>
            <a:endParaRPr lang="en-US" sz="1500" kern="1200" dirty="0">
              <a:solidFill>
                <a:schemeClr val="tx1"/>
              </a:solidFill>
              <a:effectLst/>
              <a:latin typeface="+mn-lt"/>
              <a:ea typeface="+mn-ea"/>
              <a:cs typeface="+mn-cs"/>
            </a:endParaRPr>
          </a:p>
          <a:p>
            <a:endParaRPr lang="en-US" sz="15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27D1C3-F5B7-4B40-9D8B-16C74651A9C1}" type="slidenum">
              <a:rPr lang="en-US" smtClean="0"/>
              <a:t>15</a:t>
            </a:fld>
            <a:endParaRPr lang="en-US"/>
          </a:p>
        </p:txBody>
      </p:sp>
    </p:spTree>
    <p:extLst>
      <p:ext uri="{BB962C8B-B14F-4D97-AF65-F5344CB8AC3E}">
        <p14:creationId xmlns:p14="http://schemas.microsoft.com/office/powerpoint/2010/main" val="686450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579438"/>
            <a:ext cx="3114675" cy="1752600"/>
          </a:xfrm>
        </p:spPr>
      </p:sp>
      <p:sp>
        <p:nvSpPr>
          <p:cNvPr id="3" name="Notes Placeholder 2"/>
          <p:cNvSpPr>
            <a:spLocks noGrp="1"/>
          </p:cNvSpPr>
          <p:nvPr>
            <p:ph type="body" idx="1"/>
          </p:nvPr>
        </p:nvSpPr>
        <p:spPr/>
        <p:txBody>
          <a:bodyPr/>
          <a:lstStyle/>
          <a:p>
            <a:r>
              <a:rPr lang="en-US" sz="1500" kern="1200" dirty="0">
                <a:solidFill>
                  <a:schemeClr val="tx1"/>
                </a:solidFill>
                <a:effectLst/>
                <a:latin typeface="+mn-lt"/>
                <a:ea typeface="+mn-ea"/>
                <a:cs typeface="+mn-cs"/>
              </a:rPr>
              <a:t>Sin – is easy to understand we’ve done things wrong</a:t>
            </a:r>
          </a:p>
          <a:p>
            <a:endParaRPr lang="en-US" sz="1500" kern="1200" dirty="0">
              <a:solidFill>
                <a:schemeClr val="tx1"/>
              </a:solidFill>
              <a:effectLst/>
              <a:latin typeface="+mn-lt"/>
              <a:ea typeface="+mn-ea"/>
              <a:cs typeface="+mn-cs"/>
            </a:endParaRPr>
          </a:p>
          <a:p>
            <a:r>
              <a:rPr lang="en-US" sz="1500" kern="1200" dirty="0">
                <a:solidFill>
                  <a:schemeClr val="tx1"/>
                </a:solidFill>
                <a:effectLst/>
                <a:latin typeface="+mn-lt"/>
                <a:ea typeface="+mn-ea"/>
                <a:cs typeface="+mn-cs"/>
              </a:rPr>
              <a:t>Jesus is the answer – we don’t have to live like that – there is forgiveness and new beginnings</a:t>
            </a:r>
          </a:p>
          <a:p>
            <a:pPr algn="l"/>
            <a:endParaRPr lang="en-US" dirty="0"/>
          </a:p>
          <a:p>
            <a:pPr algn="l"/>
            <a:r>
              <a:rPr lang="en-US" dirty="0"/>
              <a:t>Most of our sins are built on bad habits we’ve built</a:t>
            </a:r>
          </a:p>
          <a:p>
            <a:pPr algn="l"/>
            <a:endParaRPr lang="en-US" dirty="0"/>
          </a:p>
          <a:p>
            <a:pPr algn="l"/>
            <a:r>
              <a:rPr lang="en-US" b="1" dirty="0"/>
              <a:t>Half of what you do each day are unconscious habits</a:t>
            </a:r>
          </a:p>
          <a:p>
            <a:pPr algn="l"/>
            <a:r>
              <a:rPr lang="en-US" dirty="0"/>
              <a:t>So that’s why no excuse November is so important </a:t>
            </a:r>
          </a:p>
          <a:p>
            <a:pPr algn="l"/>
            <a:endParaRPr lang="en-US" dirty="0"/>
          </a:p>
          <a:p>
            <a:pPr algn="l"/>
            <a:r>
              <a:rPr lang="en-US" dirty="0"/>
              <a:t>We form our habits and then our habits form us</a:t>
            </a:r>
          </a:p>
          <a:p>
            <a:pPr algn="l"/>
            <a:r>
              <a:rPr lang="en-US" dirty="0"/>
              <a:t>Form better habits for a better you</a:t>
            </a:r>
          </a:p>
          <a:p>
            <a:pPr algn="l"/>
            <a:r>
              <a:rPr lang="en-US" dirty="0"/>
              <a:t>Thanksgiving is one / We’ll talk about others</a:t>
            </a:r>
          </a:p>
        </p:txBody>
      </p:sp>
      <p:sp>
        <p:nvSpPr>
          <p:cNvPr id="4" name="Slide Number Placeholder 3"/>
          <p:cNvSpPr>
            <a:spLocks noGrp="1"/>
          </p:cNvSpPr>
          <p:nvPr>
            <p:ph type="sldNum" sz="quarter" idx="10"/>
          </p:nvPr>
        </p:nvSpPr>
        <p:spPr/>
        <p:txBody>
          <a:bodyPr/>
          <a:lstStyle/>
          <a:p>
            <a:fld id="{4527D1C3-F5B7-4B40-9D8B-16C74651A9C1}" type="slidenum">
              <a:rPr lang="en-US" smtClean="0"/>
              <a:t>16</a:t>
            </a:fld>
            <a:endParaRPr lang="en-US"/>
          </a:p>
        </p:txBody>
      </p:sp>
    </p:spTree>
    <p:extLst>
      <p:ext uri="{BB962C8B-B14F-4D97-AF65-F5344CB8AC3E}">
        <p14:creationId xmlns:p14="http://schemas.microsoft.com/office/powerpoint/2010/main" val="16596331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579438"/>
            <a:ext cx="3114675" cy="1752600"/>
          </a:xfrm>
        </p:spPr>
      </p:sp>
      <p:sp>
        <p:nvSpPr>
          <p:cNvPr id="3" name="Notes Placeholder 2"/>
          <p:cNvSpPr>
            <a:spLocks noGrp="1"/>
          </p:cNvSpPr>
          <p:nvPr>
            <p:ph type="body" idx="1"/>
          </p:nvPr>
        </p:nvSpPr>
        <p:spPr/>
        <p:txBody>
          <a:bodyPr/>
          <a:lstStyle/>
          <a:p>
            <a:pPr algn="l"/>
            <a:r>
              <a:rPr lang="en-US" dirty="0"/>
              <a:t>Only time used in the NT</a:t>
            </a:r>
          </a:p>
          <a:p>
            <a:pPr algn="l"/>
            <a:endParaRPr lang="en-US" dirty="0"/>
          </a:p>
          <a:p>
            <a:pPr algn="l"/>
            <a:r>
              <a:rPr lang="en-US" dirty="0"/>
              <a:t>Easy to understand [next slide]</a:t>
            </a:r>
          </a:p>
        </p:txBody>
      </p:sp>
      <p:sp>
        <p:nvSpPr>
          <p:cNvPr id="4" name="Slide Number Placeholder 3"/>
          <p:cNvSpPr>
            <a:spLocks noGrp="1"/>
          </p:cNvSpPr>
          <p:nvPr>
            <p:ph type="sldNum" sz="quarter" idx="10"/>
          </p:nvPr>
        </p:nvSpPr>
        <p:spPr/>
        <p:txBody>
          <a:bodyPr/>
          <a:lstStyle/>
          <a:p>
            <a:fld id="{4527D1C3-F5B7-4B40-9D8B-16C74651A9C1}" type="slidenum">
              <a:rPr lang="en-US" smtClean="0"/>
              <a:t>17</a:t>
            </a:fld>
            <a:endParaRPr lang="en-US"/>
          </a:p>
        </p:txBody>
      </p:sp>
    </p:spTree>
    <p:extLst>
      <p:ext uri="{BB962C8B-B14F-4D97-AF65-F5344CB8AC3E}">
        <p14:creationId xmlns:p14="http://schemas.microsoft.com/office/powerpoint/2010/main" val="2406659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579438"/>
            <a:ext cx="3114675" cy="1752600"/>
          </a:xfrm>
        </p:spPr>
      </p:sp>
      <p:sp>
        <p:nvSpPr>
          <p:cNvPr id="3" name="Notes Placeholder 2"/>
          <p:cNvSpPr>
            <a:spLocks noGrp="1"/>
          </p:cNvSpPr>
          <p:nvPr>
            <p:ph type="body" idx="1"/>
          </p:nvPr>
        </p:nvSpPr>
        <p:spPr/>
        <p:txBody>
          <a:bodyPr/>
          <a:lstStyle/>
          <a:p>
            <a:r>
              <a:rPr lang="en-US" dirty="0" err="1"/>
              <a:t>Gonna</a:t>
            </a:r>
            <a:r>
              <a:rPr lang="en-US" dirty="0"/>
              <a:t> get too tired out – never have the strength</a:t>
            </a:r>
          </a:p>
          <a:p>
            <a:endParaRPr lang="en-US" dirty="0"/>
          </a:p>
          <a:p>
            <a:r>
              <a:rPr lang="en-US" dirty="0"/>
              <a:t>God give me the strength</a:t>
            </a:r>
          </a:p>
          <a:p>
            <a:r>
              <a:rPr lang="en-US" dirty="0"/>
              <a:t>God says – give me your weights –stop controlling give to me</a:t>
            </a:r>
          </a:p>
          <a:p>
            <a:endParaRPr lang="en-US" dirty="0"/>
          </a:p>
          <a:p>
            <a:r>
              <a:rPr lang="en-US" dirty="0"/>
              <a:t>You can’t say to controlling things and unforgiveness and bad attitudes and try to do what God wants</a:t>
            </a:r>
          </a:p>
          <a:p>
            <a:endParaRPr lang="en-US" dirty="0"/>
          </a:p>
          <a:p>
            <a:r>
              <a:rPr lang="en-US" dirty="0"/>
              <a:t>What are they</a:t>
            </a:r>
          </a:p>
        </p:txBody>
      </p:sp>
      <p:sp>
        <p:nvSpPr>
          <p:cNvPr id="4" name="Slide Number Placeholder 3"/>
          <p:cNvSpPr>
            <a:spLocks noGrp="1"/>
          </p:cNvSpPr>
          <p:nvPr>
            <p:ph type="sldNum" sz="quarter" idx="5"/>
          </p:nvPr>
        </p:nvSpPr>
        <p:spPr/>
        <p:txBody>
          <a:bodyPr/>
          <a:lstStyle/>
          <a:p>
            <a:fld id="{4527D1C3-F5B7-4B40-9D8B-16C74651A9C1}" type="slidenum">
              <a:rPr lang="en-US" smtClean="0"/>
              <a:pPr/>
              <a:t>18</a:t>
            </a:fld>
            <a:endParaRPr lang="en-US" dirty="0"/>
          </a:p>
        </p:txBody>
      </p:sp>
    </p:spTree>
    <p:extLst>
      <p:ext uri="{BB962C8B-B14F-4D97-AF65-F5344CB8AC3E}">
        <p14:creationId xmlns:p14="http://schemas.microsoft.com/office/powerpoint/2010/main" val="35212832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579438"/>
            <a:ext cx="3114675" cy="1752600"/>
          </a:xfrm>
        </p:spPr>
      </p:sp>
      <p:sp>
        <p:nvSpPr>
          <p:cNvPr id="3" name="Notes Placeholder 2"/>
          <p:cNvSpPr>
            <a:spLocks noGrp="1"/>
          </p:cNvSpPr>
          <p:nvPr>
            <p:ph type="body" idx="1"/>
          </p:nvPr>
        </p:nvSpPr>
        <p:spPr/>
        <p:txBody>
          <a:bodyPr/>
          <a:lstStyle/>
          <a:p>
            <a:r>
              <a:rPr lang="en-US" sz="1500" kern="1200" dirty="0">
                <a:solidFill>
                  <a:schemeClr val="tx1"/>
                </a:solidFill>
                <a:effectLst/>
                <a:latin typeface="+mn-lt"/>
                <a:ea typeface="+mn-ea"/>
                <a:cs typeface="+mn-cs"/>
              </a:rPr>
              <a:t>Expectations of what didn’t happen, that relationship, my life, my job, my family, my kids</a:t>
            </a:r>
          </a:p>
          <a:p>
            <a:r>
              <a:rPr lang="en-US" sz="1500" kern="1200" dirty="0">
                <a:solidFill>
                  <a:schemeClr val="tx1"/>
                </a:solidFill>
                <a:effectLst/>
                <a:latin typeface="+mn-lt"/>
                <a:ea typeface="+mn-ea"/>
                <a:cs typeface="+mn-cs"/>
              </a:rPr>
              <a:t> </a:t>
            </a:r>
          </a:p>
          <a:p>
            <a:r>
              <a:rPr lang="en-US" sz="1500" kern="1200" dirty="0">
                <a:solidFill>
                  <a:schemeClr val="tx1"/>
                </a:solidFill>
                <a:effectLst/>
                <a:latin typeface="+mn-lt"/>
                <a:ea typeface="+mn-ea"/>
                <a:cs typeface="+mn-cs"/>
              </a:rPr>
              <a:t>When we start to hope – disappointment – is like </a:t>
            </a:r>
            <a:r>
              <a:rPr lang="en-US" sz="1500" kern="1200" dirty="0" err="1">
                <a:solidFill>
                  <a:schemeClr val="tx1"/>
                </a:solidFill>
                <a:effectLst/>
                <a:latin typeface="+mn-lt"/>
                <a:ea typeface="+mn-ea"/>
                <a:cs typeface="+mn-cs"/>
              </a:rPr>
              <a:t>aburden</a:t>
            </a:r>
            <a:endParaRPr lang="en-US" sz="1500" kern="1200" dirty="0">
              <a:solidFill>
                <a:schemeClr val="tx1"/>
              </a:solidFill>
              <a:effectLst/>
              <a:latin typeface="+mn-lt"/>
              <a:ea typeface="+mn-ea"/>
              <a:cs typeface="+mn-cs"/>
            </a:endParaRPr>
          </a:p>
          <a:p>
            <a:r>
              <a:rPr lang="en-US" sz="1500" kern="1200" dirty="0">
                <a:solidFill>
                  <a:schemeClr val="tx1"/>
                </a:solidFill>
                <a:effectLst/>
                <a:latin typeface="+mn-lt"/>
                <a:ea typeface="+mn-ea"/>
                <a:cs typeface="+mn-cs"/>
              </a:rPr>
              <a:t>(personal example). Slows us down, tires us out too quick (guys </a:t>
            </a:r>
            <a:r>
              <a:rPr lang="en-US" sz="1500" kern="1200" dirty="0" err="1">
                <a:solidFill>
                  <a:schemeClr val="tx1"/>
                </a:solidFill>
                <a:effectLst/>
                <a:latin typeface="+mn-lt"/>
                <a:ea typeface="+mn-ea"/>
                <a:cs typeface="+mn-cs"/>
              </a:rPr>
              <a:t>bball</a:t>
            </a:r>
            <a:r>
              <a:rPr lang="en-US" sz="1500" kern="1200" dirty="0">
                <a:solidFill>
                  <a:schemeClr val="tx1"/>
                </a:solidFill>
                <a:effectLst/>
                <a:latin typeface="+mn-lt"/>
                <a:ea typeface="+mn-ea"/>
                <a:cs typeface="+mn-cs"/>
              </a:rPr>
              <a:t> in shape </a:t>
            </a:r>
            <a:r>
              <a:rPr lang="en-US" sz="1500" kern="1200" dirty="0">
                <a:solidFill>
                  <a:schemeClr val="tx1"/>
                </a:solidFill>
                <a:effectLst/>
                <a:latin typeface="+mn-lt"/>
                <a:ea typeface="+mn-ea"/>
                <a:cs typeface="+mn-cs"/>
                <a:sym typeface="Segoe UI Emoji" panose="020B0502040204020203" pitchFamily="34" charset="0"/>
              </a:rPr>
              <a:t>😊</a:t>
            </a:r>
            <a:r>
              <a:rPr lang="en-US" sz="1500" kern="1200" dirty="0">
                <a:solidFill>
                  <a:schemeClr val="tx1"/>
                </a:solidFill>
                <a:effectLst/>
                <a:latin typeface="+mn-lt"/>
                <a:ea typeface="+mn-ea"/>
                <a:cs typeface="+mn-cs"/>
              </a:rPr>
              <a:t> example)</a:t>
            </a:r>
          </a:p>
          <a:p>
            <a:pPr algn="l"/>
            <a:endParaRPr lang="en-US" dirty="0"/>
          </a:p>
          <a:p>
            <a:r>
              <a:rPr lang="en-US" sz="1500" kern="1200" dirty="0">
                <a:solidFill>
                  <a:schemeClr val="tx1"/>
                </a:solidFill>
                <a:effectLst/>
                <a:latin typeface="+mn-lt"/>
                <a:ea typeface="+mn-ea"/>
                <a:cs typeface="+mn-cs"/>
              </a:rPr>
              <a:t>And actually if you look at verse 2 – the real culprit is shame from our fears and failures</a:t>
            </a:r>
          </a:p>
          <a:p>
            <a:pPr algn="l"/>
            <a:endParaRPr lang="en-US" dirty="0"/>
          </a:p>
        </p:txBody>
      </p:sp>
      <p:sp>
        <p:nvSpPr>
          <p:cNvPr id="4" name="Slide Number Placeholder 3"/>
          <p:cNvSpPr>
            <a:spLocks noGrp="1"/>
          </p:cNvSpPr>
          <p:nvPr>
            <p:ph type="sldNum" sz="quarter" idx="10"/>
          </p:nvPr>
        </p:nvSpPr>
        <p:spPr/>
        <p:txBody>
          <a:bodyPr/>
          <a:lstStyle/>
          <a:p>
            <a:fld id="{4527D1C3-F5B7-4B40-9D8B-16C74651A9C1}" type="slidenum">
              <a:rPr lang="en-US" smtClean="0"/>
              <a:t>19</a:t>
            </a:fld>
            <a:endParaRPr lang="en-US"/>
          </a:p>
        </p:txBody>
      </p:sp>
    </p:spTree>
    <p:extLst>
      <p:ext uri="{BB962C8B-B14F-4D97-AF65-F5344CB8AC3E}">
        <p14:creationId xmlns:p14="http://schemas.microsoft.com/office/powerpoint/2010/main" val="2789968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579438"/>
            <a:ext cx="3114675" cy="1752600"/>
          </a:xfrm>
        </p:spPr>
      </p:sp>
      <p:sp>
        <p:nvSpPr>
          <p:cNvPr id="3" name="Notes Placeholder 2"/>
          <p:cNvSpPr>
            <a:spLocks noGrp="1"/>
          </p:cNvSpPr>
          <p:nvPr>
            <p:ph type="body" idx="1"/>
          </p:nvPr>
        </p:nvSpPr>
        <p:spPr/>
        <p:txBody>
          <a:bodyPr/>
          <a:lstStyle/>
          <a:p>
            <a:pPr algn="l"/>
            <a:r>
              <a:rPr lang="en-US" dirty="0"/>
              <a:t>That’s what we want to do as a church family</a:t>
            </a:r>
          </a:p>
          <a:p>
            <a:pPr algn="l"/>
            <a:endParaRPr lang="en-US" dirty="0"/>
          </a:p>
          <a:p>
            <a:pPr algn="l"/>
            <a:r>
              <a:rPr lang="en-US" dirty="0"/>
              <a:t>We are not coming together every week to make a church great</a:t>
            </a:r>
          </a:p>
          <a:p>
            <a:pPr algn="l"/>
            <a:r>
              <a:rPr lang="en-US" dirty="0"/>
              <a:t>We are coming together as a church family to help each other live great everyday lives for Jesus!</a:t>
            </a:r>
          </a:p>
        </p:txBody>
      </p:sp>
      <p:sp>
        <p:nvSpPr>
          <p:cNvPr id="4" name="Slide Number Placeholder 3"/>
          <p:cNvSpPr>
            <a:spLocks noGrp="1"/>
          </p:cNvSpPr>
          <p:nvPr>
            <p:ph type="sldNum" sz="quarter" idx="10"/>
          </p:nvPr>
        </p:nvSpPr>
        <p:spPr/>
        <p:txBody>
          <a:bodyPr/>
          <a:lstStyle/>
          <a:p>
            <a:fld id="{4527D1C3-F5B7-4B40-9D8B-16C74651A9C1}" type="slidenum">
              <a:rPr lang="en-US" smtClean="0"/>
              <a:t>2</a:t>
            </a:fld>
            <a:endParaRPr lang="en-US"/>
          </a:p>
        </p:txBody>
      </p:sp>
    </p:spTree>
    <p:extLst>
      <p:ext uri="{BB962C8B-B14F-4D97-AF65-F5344CB8AC3E}">
        <p14:creationId xmlns:p14="http://schemas.microsoft.com/office/powerpoint/2010/main" val="21714170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579438"/>
            <a:ext cx="3114675" cy="1752600"/>
          </a:xfrm>
        </p:spPr>
      </p:sp>
      <p:sp>
        <p:nvSpPr>
          <p:cNvPr id="3" name="Notes Placeholder 2"/>
          <p:cNvSpPr>
            <a:spLocks noGrp="1"/>
          </p:cNvSpPr>
          <p:nvPr>
            <p:ph type="body" idx="1"/>
          </p:nvPr>
        </p:nvSpPr>
        <p:spPr/>
        <p:txBody>
          <a:bodyPr/>
          <a:lstStyle/>
          <a:p>
            <a:r>
              <a:rPr lang="en-US" sz="1500" kern="1200" dirty="0">
                <a:solidFill>
                  <a:schemeClr val="tx1"/>
                </a:solidFill>
                <a:effectLst/>
                <a:latin typeface="+mn-lt"/>
                <a:ea typeface="+mn-ea"/>
                <a:cs typeface="+mn-cs"/>
              </a:rPr>
              <a:t>Jesus has no excuses and finishes the race how – despises shame –  (</a:t>
            </a:r>
            <a:r>
              <a:rPr lang="en-US" sz="1500" kern="1200" dirty="0" err="1">
                <a:solidFill>
                  <a:schemeClr val="tx1"/>
                </a:solidFill>
                <a:effectLst/>
                <a:latin typeface="+mn-lt"/>
                <a:ea typeface="+mn-ea"/>
                <a:cs typeface="+mn-cs"/>
              </a:rPr>
              <a:t>kataphroneo</a:t>
            </a:r>
            <a:r>
              <a:rPr lang="en-US" sz="1500" kern="1200" dirty="0">
                <a:solidFill>
                  <a:schemeClr val="tx1"/>
                </a:solidFill>
                <a:effectLst/>
                <a:latin typeface="+mn-lt"/>
                <a:ea typeface="+mn-ea"/>
                <a:cs typeface="+mn-cs"/>
              </a:rPr>
              <a:t>”) how about you?</a:t>
            </a:r>
          </a:p>
          <a:p>
            <a:pPr algn="l"/>
            <a:endParaRPr lang="en-US" dirty="0"/>
          </a:p>
          <a:p>
            <a:r>
              <a:rPr lang="en-US" sz="1500" kern="1200" dirty="0">
                <a:solidFill>
                  <a:schemeClr val="tx1"/>
                </a:solidFill>
                <a:effectLst/>
                <a:latin typeface="+mn-lt"/>
                <a:ea typeface="+mn-ea"/>
                <a:cs typeface="+mn-cs"/>
              </a:rPr>
              <a:t>We all can feel shame about what we have to do:</a:t>
            </a:r>
          </a:p>
          <a:p>
            <a:r>
              <a:rPr lang="en-US" sz="1500" kern="1200" dirty="0">
                <a:solidFill>
                  <a:schemeClr val="tx1"/>
                </a:solidFill>
                <a:effectLst/>
                <a:latin typeface="+mn-lt"/>
                <a:ea typeface="+mn-ea"/>
                <a:cs typeface="+mn-cs"/>
              </a:rPr>
              <a:t>The small steps we need to take</a:t>
            </a:r>
          </a:p>
          <a:p>
            <a:r>
              <a:rPr lang="en-US" sz="1500" kern="1200" dirty="0">
                <a:solidFill>
                  <a:schemeClr val="tx1"/>
                </a:solidFill>
                <a:effectLst/>
                <a:latin typeface="+mn-lt"/>
                <a:ea typeface="+mn-ea"/>
                <a:cs typeface="+mn-cs"/>
              </a:rPr>
              <a:t> </a:t>
            </a:r>
          </a:p>
          <a:p>
            <a:pPr lvl="0"/>
            <a:r>
              <a:rPr lang="en-US" sz="1500" kern="1200" dirty="0">
                <a:solidFill>
                  <a:schemeClr val="tx1"/>
                </a:solidFill>
                <a:effectLst/>
                <a:latin typeface="+mn-lt"/>
                <a:ea typeface="+mn-ea"/>
                <a:cs typeface="+mn-cs"/>
              </a:rPr>
              <a:t>People who don’t come back to church (online)</a:t>
            </a:r>
          </a:p>
          <a:p>
            <a:pPr lvl="0"/>
            <a:r>
              <a:rPr lang="en-US" sz="1500" kern="1200" dirty="0">
                <a:solidFill>
                  <a:schemeClr val="tx1"/>
                </a:solidFill>
                <a:effectLst/>
                <a:latin typeface="+mn-lt"/>
                <a:ea typeface="+mn-ea"/>
                <a:cs typeface="+mn-cs"/>
              </a:rPr>
              <a:t>Try </a:t>
            </a:r>
            <a:r>
              <a:rPr lang="en-US" sz="1500" kern="1200" dirty="0" err="1">
                <a:solidFill>
                  <a:schemeClr val="tx1"/>
                </a:solidFill>
                <a:effectLst/>
                <a:latin typeface="+mn-lt"/>
                <a:ea typeface="+mn-ea"/>
                <a:cs typeface="+mn-cs"/>
              </a:rPr>
              <a:t>agin</a:t>
            </a:r>
            <a:r>
              <a:rPr lang="en-US" sz="1500" kern="1200" dirty="0">
                <a:solidFill>
                  <a:schemeClr val="tx1"/>
                </a:solidFill>
                <a:effectLst/>
                <a:latin typeface="+mn-lt"/>
                <a:ea typeface="+mn-ea"/>
                <a:cs typeface="+mn-cs"/>
              </a:rPr>
              <a:t> in a recovery group</a:t>
            </a:r>
          </a:p>
          <a:p>
            <a:pPr lvl="0"/>
            <a:r>
              <a:rPr lang="en-US" sz="1500" kern="1200" dirty="0">
                <a:solidFill>
                  <a:schemeClr val="tx1"/>
                </a:solidFill>
                <a:effectLst/>
                <a:latin typeface="+mn-lt"/>
                <a:ea typeface="+mn-ea"/>
                <a:cs typeface="+mn-cs"/>
              </a:rPr>
              <a:t>Go back to keep growing or a small group because you stopped</a:t>
            </a:r>
          </a:p>
          <a:p>
            <a:r>
              <a:rPr lang="en-US" sz="1500" kern="1200" dirty="0">
                <a:solidFill>
                  <a:schemeClr val="tx1"/>
                </a:solidFill>
                <a:effectLst/>
                <a:latin typeface="+mn-lt"/>
                <a:ea typeface="+mn-ea"/>
                <a:cs typeface="+mn-cs"/>
              </a:rPr>
              <a:t> </a:t>
            </a:r>
          </a:p>
          <a:p>
            <a:r>
              <a:rPr lang="en-US" sz="1500" kern="1200" dirty="0">
                <a:solidFill>
                  <a:schemeClr val="tx1"/>
                </a:solidFill>
                <a:effectLst/>
                <a:latin typeface="+mn-lt"/>
                <a:ea typeface="+mn-ea"/>
                <a:cs typeface="+mn-cs"/>
              </a:rPr>
              <a:t>Paul says – lay it aside that weight that concern – don’t be concerned, don’t fear. Keep your eyes on </a:t>
            </a:r>
            <a:r>
              <a:rPr lang="en-US" sz="1500" kern="1200" dirty="0" err="1">
                <a:solidFill>
                  <a:schemeClr val="tx1"/>
                </a:solidFill>
                <a:effectLst/>
                <a:latin typeface="+mn-lt"/>
                <a:ea typeface="+mn-ea"/>
                <a:cs typeface="+mn-cs"/>
              </a:rPr>
              <a:t>jesus</a:t>
            </a:r>
            <a:r>
              <a:rPr lang="en-US" sz="1500" kern="1200" dirty="0">
                <a:solidFill>
                  <a:schemeClr val="tx1"/>
                </a:solidFill>
                <a:effectLst/>
                <a:latin typeface="+mn-lt"/>
                <a:ea typeface="+mn-ea"/>
                <a:cs typeface="+mn-cs"/>
              </a:rPr>
              <a:t> not fears of what people think – you’re you, a gift, there is victory.</a:t>
            </a:r>
          </a:p>
          <a:p>
            <a:pPr algn="l"/>
            <a:endParaRPr lang="en-US" dirty="0"/>
          </a:p>
        </p:txBody>
      </p:sp>
      <p:sp>
        <p:nvSpPr>
          <p:cNvPr id="4" name="Slide Number Placeholder 3"/>
          <p:cNvSpPr>
            <a:spLocks noGrp="1"/>
          </p:cNvSpPr>
          <p:nvPr>
            <p:ph type="sldNum" sz="quarter" idx="10"/>
          </p:nvPr>
        </p:nvSpPr>
        <p:spPr/>
        <p:txBody>
          <a:bodyPr/>
          <a:lstStyle/>
          <a:p>
            <a:fld id="{4527D1C3-F5B7-4B40-9D8B-16C74651A9C1}" type="slidenum">
              <a:rPr lang="en-US" smtClean="0"/>
              <a:t>20</a:t>
            </a:fld>
            <a:endParaRPr lang="en-US"/>
          </a:p>
        </p:txBody>
      </p:sp>
    </p:spTree>
    <p:extLst>
      <p:ext uri="{BB962C8B-B14F-4D97-AF65-F5344CB8AC3E}">
        <p14:creationId xmlns:p14="http://schemas.microsoft.com/office/powerpoint/2010/main" val="33509504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579438"/>
            <a:ext cx="3114675" cy="1752600"/>
          </a:xfrm>
        </p:spPr>
      </p:sp>
      <p:sp>
        <p:nvSpPr>
          <p:cNvPr id="3" name="Notes Placeholder 2"/>
          <p:cNvSpPr>
            <a:spLocks noGrp="1"/>
          </p:cNvSpPr>
          <p:nvPr>
            <p:ph type="body" idx="1"/>
          </p:nvPr>
        </p:nvSpPr>
        <p:spPr/>
        <p:txBody>
          <a:bodyPr/>
          <a:lstStyle/>
          <a:p>
            <a:pPr algn="l"/>
            <a:r>
              <a:rPr lang="en-US" dirty="0"/>
              <a:t>This is so important</a:t>
            </a:r>
          </a:p>
          <a:p>
            <a:pPr algn="l"/>
            <a:endParaRPr lang="en-US" dirty="0"/>
          </a:p>
          <a:p>
            <a:pPr algn="l"/>
            <a:r>
              <a:rPr lang="en-US" dirty="0"/>
              <a:t>Choose one and have no excuse</a:t>
            </a:r>
          </a:p>
          <a:p>
            <a:pPr algn="l"/>
            <a:r>
              <a:rPr lang="en-US" dirty="0"/>
              <a:t>Lay aside the greatest weight of all – PRIDE</a:t>
            </a:r>
          </a:p>
          <a:p>
            <a:pPr algn="l"/>
            <a:endParaRPr lang="en-US" dirty="0"/>
          </a:p>
          <a:p>
            <a:pPr algn="l"/>
            <a:r>
              <a:rPr lang="en-US" dirty="0"/>
              <a:t>Get back to Keep Growing or the </a:t>
            </a:r>
            <a:r>
              <a:rPr lang="en-US" dirty="0" err="1"/>
              <a:t>Minstry</a:t>
            </a:r>
            <a:r>
              <a:rPr lang="en-US" dirty="0"/>
              <a:t> you love</a:t>
            </a:r>
          </a:p>
          <a:p>
            <a:pPr algn="l"/>
            <a:endParaRPr lang="en-US" dirty="0"/>
          </a:p>
          <a:p>
            <a:pPr algn="l"/>
            <a:r>
              <a:rPr lang="en-US" dirty="0"/>
              <a:t>Online – haven’t been to church – come on</a:t>
            </a:r>
          </a:p>
          <a:p>
            <a:pPr algn="l"/>
            <a:endParaRPr lang="en-US" dirty="0"/>
          </a:p>
          <a:p>
            <a:pPr algn="l"/>
            <a:r>
              <a:rPr lang="en-US" dirty="0"/>
              <a:t>What will people think –that’s its great to see you!</a:t>
            </a:r>
          </a:p>
          <a:p>
            <a:pPr algn="l"/>
            <a:endParaRPr lang="en-US" dirty="0"/>
          </a:p>
          <a:p>
            <a:pPr algn="l"/>
            <a:r>
              <a:rPr lang="en-US" dirty="0"/>
              <a:t>Call up that family member – that’s its been too long for</a:t>
            </a:r>
          </a:p>
        </p:txBody>
      </p:sp>
      <p:sp>
        <p:nvSpPr>
          <p:cNvPr id="4" name="Slide Number Placeholder 3"/>
          <p:cNvSpPr>
            <a:spLocks noGrp="1"/>
          </p:cNvSpPr>
          <p:nvPr>
            <p:ph type="sldNum" sz="quarter" idx="10"/>
          </p:nvPr>
        </p:nvSpPr>
        <p:spPr/>
        <p:txBody>
          <a:bodyPr/>
          <a:lstStyle/>
          <a:p>
            <a:fld id="{4527D1C3-F5B7-4B40-9D8B-16C74651A9C1}" type="slidenum">
              <a:rPr lang="en-US" smtClean="0"/>
              <a:t>21</a:t>
            </a:fld>
            <a:endParaRPr lang="en-US"/>
          </a:p>
        </p:txBody>
      </p:sp>
    </p:spTree>
    <p:extLst>
      <p:ext uri="{BB962C8B-B14F-4D97-AF65-F5344CB8AC3E}">
        <p14:creationId xmlns:p14="http://schemas.microsoft.com/office/powerpoint/2010/main" val="38146543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579438"/>
            <a:ext cx="3114675" cy="1752600"/>
          </a:xfrm>
        </p:spPr>
      </p:sp>
      <p:sp>
        <p:nvSpPr>
          <p:cNvPr id="3" name="Notes Placeholder 2"/>
          <p:cNvSpPr>
            <a:spLocks noGrp="1"/>
          </p:cNvSpPr>
          <p:nvPr>
            <p:ph type="body" idx="1"/>
          </p:nvPr>
        </p:nvSpPr>
        <p:spPr/>
        <p:txBody>
          <a:bodyPr/>
          <a:lstStyle/>
          <a:p>
            <a:pPr algn="l"/>
            <a:endParaRPr lang="en-US" dirty="0"/>
          </a:p>
          <a:p>
            <a:pPr algn="l"/>
            <a:endParaRPr lang="en-US" dirty="0"/>
          </a:p>
        </p:txBody>
      </p:sp>
      <p:sp>
        <p:nvSpPr>
          <p:cNvPr id="4" name="Slide Number Placeholder 3"/>
          <p:cNvSpPr>
            <a:spLocks noGrp="1"/>
          </p:cNvSpPr>
          <p:nvPr>
            <p:ph type="sldNum" sz="quarter" idx="10"/>
          </p:nvPr>
        </p:nvSpPr>
        <p:spPr/>
        <p:txBody>
          <a:bodyPr/>
          <a:lstStyle/>
          <a:p>
            <a:fld id="{4527D1C3-F5B7-4B40-9D8B-16C74651A9C1}" type="slidenum">
              <a:rPr lang="en-US" smtClean="0"/>
              <a:t>22</a:t>
            </a:fld>
            <a:endParaRPr lang="en-US"/>
          </a:p>
        </p:txBody>
      </p:sp>
    </p:spTree>
    <p:extLst>
      <p:ext uri="{BB962C8B-B14F-4D97-AF65-F5344CB8AC3E}">
        <p14:creationId xmlns:p14="http://schemas.microsoft.com/office/powerpoint/2010/main" val="8175655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579438"/>
            <a:ext cx="3114675" cy="1752600"/>
          </a:xfrm>
        </p:spPr>
      </p:sp>
      <p:sp>
        <p:nvSpPr>
          <p:cNvPr id="3" name="Notes Placeholder 2"/>
          <p:cNvSpPr>
            <a:spLocks noGrp="1"/>
          </p:cNvSpPr>
          <p:nvPr>
            <p:ph type="body" idx="1"/>
          </p:nvPr>
        </p:nvSpPr>
        <p:spPr/>
        <p:txBody>
          <a:bodyPr/>
          <a:lstStyle/>
          <a:p>
            <a:r>
              <a:rPr lang="en-US" sz="1500" kern="1200" dirty="0">
                <a:solidFill>
                  <a:schemeClr val="tx1"/>
                </a:solidFill>
                <a:effectLst/>
                <a:latin typeface="+mn-lt"/>
                <a:ea typeface="+mn-ea"/>
                <a:cs typeface="+mn-cs"/>
              </a:rPr>
              <a:t>Your race is your race</a:t>
            </a:r>
          </a:p>
          <a:p>
            <a:r>
              <a:rPr lang="en-US" sz="1500" kern="1200" dirty="0">
                <a:solidFill>
                  <a:schemeClr val="tx1"/>
                </a:solidFill>
                <a:effectLst/>
                <a:latin typeface="+mn-lt"/>
                <a:ea typeface="+mn-ea"/>
                <a:cs typeface="+mn-cs"/>
              </a:rPr>
              <a:t>Your race goes where it has gone – taken longer – touched more lives</a:t>
            </a:r>
          </a:p>
          <a:p>
            <a:r>
              <a:rPr lang="en-US" sz="1500" kern="1200" dirty="0">
                <a:solidFill>
                  <a:schemeClr val="tx1"/>
                </a:solidFill>
                <a:effectLst/>
                <a:latin typeface="+mn-lt"/>
                <a:ea typeface="+mn-ea"/>
                <a:cs typeface="+mn-cs"/>
              </a:rPr>
              <a:t>Gone to valleys  - but there are people in valleys that need to see you finish</a:t>
            </a:r>
          </a:p>
          <a:p>
            <a:r>
              <a:rPr lang="en-US" sz="1500" kern="1200" dirty="0">
                <a:solidFill>
                  <a:schemeClr val="tx1"/>
                </a:solidFill>
                <a:effectLst/>
                <a:latin typeface="+mn-lt"/>
                <a:ea typeface="+mn-ea"/>
                <a:cs typeface="+mn-cs"/>
              </a:rPr>
              <a:t> </a:t>
            </a:r>
          </a:p>
          <a:p>
            <a:r>
              <a:rPr lang="en-US" sz="1500" kern="1200" dirty="0">
                <a:solidFill>
                  <a:schemeClr val="tx1"/>
                </a:solidFill>
                <a:effectLst/>
                <a:latin typeface="+mn-lt"/>
                <a:ea typeface="+mn-ea"/>
                <a:cs typeface="+mn-cs"/>
              </a:rPr>
              <a:t>Your race is like no one else’s so you can make a difference like no one else</a:t>
            </a:r>
          </a:p>
          <a:p>
            <a:r>
              <a:rPr lang="en-US" sz="1500" kern="1200" dirty="0">
                <a:solidFill>
                  <a:schemeClr val="tx1"/>
                </a:solidFill>
                <a:effectLst/>
                <a:latin typeface="+mn-lt"/>
                <a:ea typeface="+mn-ea"/>
                <a:cs typeface="+mn-cs"/>
              </a:rPr>
              <a:t>Where sin abounds grace abounds more – don’t be afraid to run your race</a:t>
            </a:r>
          </a:p>
          <a:p>
            <a:r>
              <a:rPr lang="en-US" sz="1500" kern="1200" dirty="0">
                <a:solidFill>
                  <a:schemeClr val="tx1"/>
                </a:solidFill>
                <a:effectLst/>
                <a:latin typeface="+mn-lt"/>
                <a:ea typeface="+mn-ea"/>
                <a:cs typeface="+mn-cs"/>
              </a:rPr>
              <a:t> </a:t>
            </a:r>
          </a:p>
          <a:p>
            <a:r>
              <a:rPr lang="en-US" sz="1500" kern="1200" dirty="0">
                <a:solidFill>
                  <a:schemeClr val="tx1"/>
                </a:solidFill>
                <a:effectLst/>
                <a:latin typeface="+mn-lt"/>
                <a:ea typeface="+mn-ea"/>
                <a:cs typeface="+mn-cs"/>
              </a:rPr>
              <a:t>Compare to other pastors, to family members, to friends</a:t>
            </a:r>
          </a:p>
          <a:p>
            <a:r>
              <a:rPr lang="en-US" sz="1500" kern="1200" dirty="0">
                <a:solidFill>
                  <a:schemeClr val="tx1"/>
                </a:solidFill>
                <a:effectLst/>
                <a:latin typeface="+mn-lt"/>
                <a:ea typeface="+mn-ea"/>
                <a:cs typeface="+mn-cs"/>
              </a:rPr>
              <a:t>Don’t compare how fast, how pretty, how confident -</a:t>
            </a:r>
          </a:p>
          <a:p>
            <a:endParaRPr lang="en-US" sz="15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27D1C3-F5B7-4B40-9D8B-16C74651A9C1}" type="slidenum">
              <a:rPr lang="en-US" smtClean="0"/>
              <a:t>23</a:t>
            </a:fld>
            <a:endParaRPr lang="en-US"/>
          </a:p>
        </p:txBody>
      </p:sp>
    </p:spTree>
    <p:extLst>
      <p:ext uri="{BB962C8B-B14F-4D97-AF65-F5344CB8AC3E}">
        <p14:creationId xmlns:p14="http://schemas.microsoft.com/office/powerpoint/2010/main" val="3731618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579438"/>
            <a:ext cx="3114675" cy="1752600"/>
          </a:xfrm>
        </p:spPr>
      </p:sp>
      <p:sp>
        <p:nvSpPr>
          <p:cNvPr id="3" name="Notes Placeholder 2"/>
          <p:cNvSpPr>
            <a:spLocks noGrp="1"/>
          </p:cNvSpPr>
          <p:nvPr>
            <p:ph type="body" idx="1"/>
          </p:nvPr>
        </p:nvSpPr>
        <p:spPr/>
        <p:txBody>
          <a:bodyPr/>
          <a:lstStyle/>
          <a:p>
            <a:pPr algn="ctr"/>
            <a:r>
              <a:rPr lang="en-US" dirty="0"/>
              <a:t>Your greater days are about your race</a:t>
            </a:r>
          </a:p>
          <a:p>
            <a:pPr algn="ctr"/>
            <a:r>
              <a:rPr lang="en-US" dirty="0"/>
              <a:t>Not someone </a:t>
            </a:r>
            <a:r>
              <a:rPr lang="en-US" dirty="0" err="1"/>
              <a:t>elses</a:t>
            </a:r>
            <a:endParaRPr lang="en-US" dirty="0"/>
          </a:p>
          <a:p>
            <a:pPr algn="ctr"/>
            <a:endParaRPr lang="en-US" dirty="0"/>
          </a:p>
          <a:p>
            <a:pPr algn="ctr"/>
            <a:r>
              <a:rPr lang="en-US" dirty="0"/>
              <a:t>You’ve got to be different to make a difference</a:t>
            </a:r>
          </a:p>
          <a:p>
            <a:pPr algn="ctr"/>
            <a:r>
              <a:rPr lang="en-US" dirty="0"/>
              <a:t>No shame about your race</a:t>
            </a:r>
          </a:p>
          <a:p>
            <a:pPr algn="ctr"/>
            <a:endParaRPr lang="en-US" dirty="0"/>
          </a:p>
          <a:p>
            <a:pPr algn="ctr"/>
            <a:r>
              <a:rPr lang="en-US" dirty="0"/>
              <a:t>My favorite story</a:t>
            </a:r>
          </a:p>
        </p:txBody>
      </p:sp>
      <p:sp>
        <p:nvSpPr>
          <p:cNvPr id="4" name="Slide Number Placeholder 3"/>
          <p:cNvSpPr>
            <a:spLocks noGrp="1"/>
          </p:cNvSpPr>
          <p:nvPr>
            <p:ph type="sldNum" sz="quarter" idx="10"/>
          </p:nvPr>
        </p:nvSpPr>
        <p:spPr/>
        <p:txBody>
          <a:bodyPr/>
          <a:lstStyle/>
          <a:p>
            <a:fld id="{4527D1C3-F5B7-4B40-9D8B-16C74651A9C1}" type="slidenum">
              <a:rPr lang="en-US" smtClean="0"/>
              <a:t>24</a:t>
            </a:fld>
            <a:endParaRPr lang="en-US"/>
          </a:p>
        </p:txBody>
      </p:sp>
    </p:spTree>
    <p:extLst>
      <p:ext uri="{BB962C8B-B14F-4D97-AF65-F5344CB8AC3E}">
        <p14:creationId xmlns:p14="http://schemas.microsoft.com/office/powerpoint/2010/main" val="41301642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579438"/>
            <a:ext cx="3114675" cy="1752600"/>
          </a:xfrm>
        </p:spPr>
      </p:sp>
      <p:sp>
        <p:nvSpPr>
          <p:cNvPr id="3" name="Notes Placeholder 2"/>
          <p:cNvSpPr>
            <a:spLocks noGrp="1"/>
          </p:cNvSpPr>
          <p:nvPr>
            <p:ph type="body" idx="1"/>
          </p:nvPr>
        </p:nvSpPr>
        <p:spPr/>
        <p:txBody>
          <a:bodyPr/>
          <a:lstStyle/>
          <a:p>
            <a:r>
              <a:rPr lang="en-US" sz="1500" kern="1200" dirty="0">
                <a:solidFill>
                  <a:schemeClr val="tx1"/>
                </a:solidFill>
                <a:effectLst/>
                <a:latin typeface="+mn-lt"/>
                <a:ea typeface="+mn-ea"/>
                <a:cs typeface="+mn-cs"/>
              </a:rPr>
              <a:t>You've probably never heard of the Westfield Ultramarathon, a race from Sydney to Melbourne, Australia, 543.7 grueling miles. </a:t>
            </a:r>
            <a:br>
              <a:rPr lang="en-US" dirty="0"/>
            </a:br>
            <a:br>
              <a:rPr lang="en-US" sz="1500" kern="1200" dirty="0">
                <a:solidFill>
                  <a:schemeClr val="tx1"/>
                </a:solidFill>
                <a:effectLst/>
                <a:latin typeface="+mn-lt"/>
                <a:ea typeface="+mn-ea"/>
                <a:cs typeface="+mn-cs"/>
              </a:rPr>
            </a:br>
            <a:r>
              <a:rPr lang="en-US" sz="1500" kern="1200" dirty="0">
                <a:solidFill>
                  <a:schemeClr val="tx1"/>
                </a:solidFill>
                <a:effectLst/>
                <a:latin typeface="+mn-lt"/>
                <a:ea typeface="+mn-ea"/>
                <a:cs typeface="+mn-cs"/>
              </a:rPr>
              <a:t>But if you've heard of it, you've probably heard of Cliff Young, </a:t>
            </a:r>
            <a:endParaRPr lang="en-US" dirty="0">
              <a:effectLst/>
            </a:endParaRPr>
          </a:p>
          <a:p>
            <a:br>
              <a:rPr lang="en-US" sz="1500" kern="1200" dirty="0">
                <a:solidFill>
                  <a:schemeClr val="tx1"/>
                </a:solidFill>
                <a:effectLst/>
                <a:latin typeface="+mn-lt"/>
                <a:ea typeface="+mn-ea"/>
                <a:cs typeface="+mn-cs"/>
              </a:rPr>
            </a:br>
            <a:r>
              <a:rPr lang="en-US" sz="1500" kern="1200" dirty="0">
                <a:solidFill>
                  <a:schemeClr val="tx1"/>
                </a:solidFill>
                <a:effectLst/>
                <a:latin typeface="+mn-lt"/>
                <a:ea typeface="+mn-ea"/>
                <a:cs typeface="+mn-cs"/>
              </a:rPr>
              <a:t>Young was an Australian potato farmer with a 2,000 acre farm. He never had a coach, a trainer, or special equipment. He grew potatoes and chased around 2,000 sheep as his profession, sometimes for days at a time. </a:t>
            </a:r>
            <a:br>
              <a:rPr lang="en-US" dirty="0"/>
            </a:br>
            <a:br>
              <a:rPr lang="en-US" sz="1500" kern="1200" dirty="0">
                <a:solidFill>
                  <a:schemeClr val="tx1"/>
                </a:solidFill>
                <a:effectLst/>
                <a:latin typeface="+mn-lt"/>
                <a:ea typeface="+mn-ea"/>
                <a:cs typeface="+mn-cs"/>
              </a:rPr>
            </a:br>
            <a:r>
              <a:rPr lang="en-US" sz="1500" kern="1200" dirty="0">
                <a:solidFill>
                  <a:schemeClr val="tx1"/>
                </a:solidFill>
                <a:effectLst/>
                <a:latin typeface="+mn-lt"/>
                <a:ea typeface="+mn-ea"/>
                <a:cs typeface="+mn-cs"/>
              </a:rPr>
              <a:t>In 1983, AT AGE 61, he arrived at the Westfield Ultramarathon to compete, wearing rubber rain boots and torn overalls. While runners stretched in their Nike and Adidas running gear, people laughed at Young, considering him a joke. But he insisted on running. Hours later he trailed by miles. But he didn't quit. </a:t>
            </a:r>
            <a:br>
              <a:rPr lang="en-US" dirty="0"/>
            </a:br>
            <a:br>
              <a:rPr lang="en-US" sz="1500" kern="1200" dirty="0">
                <a:solidFill>
                  <a:schemeClr val="tx1"/>
                </a:solidFill>
                <a:effectLst/>
                <a:latin typeface="+mn-lt"/>
                <a:ea typeface="+mn-ea"/>
                <a:cs typeface="+mn-cs"/>
              </a:rPr>
            </a:br>
            <a:r>
              <a:rPr lang="en-US" sz="1500" kern="1200" dirty="0">
                <a:solidFill>
                  <a:schemeClr val="tx1"/>
                </a:solidFill>
                <a:effectLst/>
                <a:latin typeface="+mn-lt"/>
                <a:ea typeface="+mn-ea"/>
                <a:cs typeface="+mn-cs"/>
              </a:rPr>
              <a:t>All He did was just run his race. Literally all he did was run for 23 hours a day.  While every one else stopped each day for the "normal" six hour recovery sleep, he slept only an hour at a time. Endurance and persistence defeated conventional wisdom. </a:t>
            </a:r>
          </a:p>
          <a:p>
            <a:endParaRPr lang="en-US" sz="15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kern="1200" dirty="0">
                <a:solidFill>
                  <a:schemeClr val="tx1"/>
                </a:solidFill>
                <a:effectLst/>
                <a:latin typeface="+mn-lt"/>
                <a:ea typeface="+mn-ea"/>
                <a:cs typeface="+mn-cs"/>
              </a:rPr>
              <a:t>Over five days later, the joke was on everyone else. The 61 year old farmer finished first, destroying the previous record, by two days. </a:t>
            </a:r>
          </a:p>
          <a:p>
            <a:endParaRPr lang="en-US" dirty="0"/>
          </a:p>
          <a:p>
            <a:r>
              <a:rPr lang="en-US" dirty="0"/>
              <a:t>When asked what his secret to his victory was he said “Well, love, I just didn’t stop!”</a:t>
            </a:r>
          </a:p>
          <a:p>
            <a:endParaRPr lang="en-US" dirty="0"/>
          </a:p>
          <a:p>
            <a:r>
              <a:rPr lang="en-US" dirty="0"/>
              <a:t>Run your race – not that classmate, neighbor, co-worker, </a:t>
            </a:r>
            <a:r>
              <a:rPr lang="en-US" dirty="0" err="1"/>
              <a:t>facebook</a:t>
            </a:r>
            <a:r>
              <a:rPr lang="en-US" dirty="0"/>
              <a:t> friend, Christian parent</a:t>
            </a:r>
          </a:p>
        </p:txBody>
      </p:sp>
      <p:sp>
        <p:nvSpPr>
          <p:cNvPr id="4" name="Slide Number Placeholder 3"/>
          <p:cNvSpPr>
            <a:spLocks noGrp="1"/>
          </p:cNvSpPr>
          <p:nvPr>
            <p:ph type="sldNum" sz="quarter" idx="5"/>
          </p:nvPr>
        </p:nvSpPr>
        <p:spPr/>
        <p:txBody>
          <a:bodyPr/>
          <a:lstStyle/>
          <a:p>
            <a:fld id="{4527D1C3-F5B7-4B40-9D8B-16C74651A9C1}" type="slidenum">
              <a:rPr lang="en-US" smtClean="0"/>
              <a:pPr/>
              <a:t>25</a:t>
            </a:fld>
            <a:endParaRPr lang="en-US" dirty="0"/>
          </a:p>
        </p:txBody>
      </p:sp>
    </p:spTree>
    <p:extLst>
      <p:ext uri="{BB962C8B-B14F-4D97-AF65-F5344CB8AC3E}">
        <p14:creationId xmlns:p14="http://schemas.microsoft.com/office/powerpoint/2010/main" val="40888935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579438"/>
            <a:ext cx="3114675" cy="1752600"/>
          </a:xfrm>
        </p:spPr>
      </p:sp>
      <p:sp>
        <p:nvSpPr>
          <p:cNvPr id="3" name="Notes Placeholder 2"/>
          <p:cNvSpPr>
            <a:spLocks noGrp="1"/>
          </p:cNvSpPr>
          <p:nvPr>
            <p:ph type="body" idx="1"/>
          </p:nvPr>
        </p:nvSpPr>
        <p:spPr/>
        <p:txBody>
          <a:bodyPr/>
          <a:lstStyle/>
          <a:p>
            <a:r>
              <a:rPr lang="en-US" sz="1500" kern="1200" dirty="0">
                <a:solidFill>
                  <a:schemeClr val="tx1"/>
                </a:solidFill>
                <a:effectLst/>
                <a:latin typeface="+mn-lt"/>
                <a:ea typeface="+mn-ea"/>
                <a:cs typeface="+mn-cs"/>
              </a:rPr>
              <a:t>Get off of </a:t>
            </a:r>
            <a:r>
              <a:rPr lang="en-US" sz="1500" kern="1200" dirty="0" err="1">
                <a:solidFill>
                  <a:schemeClr val="tx1"/>
                </a:solidFill>
                <a:effectLst/>
                <a:latin typeface="+mn-lt"/>
                <a:ea typeface="+mn-ea"/>
                <a:cs typeface="+mn-cs"/>
              </a:rPr>
              <a:t>instaguilt</a:t>
            </a:r>
            <a:r>
              <a:rPr lang="en-US" sz="1500" kern="1200" dirty="0">
                <a:solidFill>
                  <a:schemeClr val="tx1"/>
                </a:solidFill>
                <a:effectLst/>
                <a:latin typeface="+mn-lt"/>
                <a:ea typeface="+mn-ea"/>
                <a:cs typeface="+mn-cs"/>
              </a:rPr>
              <a:t> / </a:t>
            </a:r>
            <a:r>
              <a:rPr lang="en-US" sz="1500" kern="1200" dirty="0" err="1">
                <a:solidFill>
                  <a:schemeClr val="tx1"/>
                </a:solidFill>
                <a:effectLst/>
                <a:latin typeface="+mn-lt"/>
                <a:ea typeface="+mn-ea"/>
                <a:cs typeface="+mn-cs"/>
              </a:rPr>
              <a:t>failbook</a:t>
            </a:r>
            <a:r>
              <a:rPr lang="en-US" sz="1500" kern="1200" dirty="0">
                <a:solidFill>
                  <a:schemeClr val="tx1"/>
                </a:solidFill>
                <a:effectLst/>
                <a:latin typeface="+mn-lt"/>
                <a:ea typeface="+mn-ea"/>
                <a:cs typeface="+mn-cs"/>
              </a:rPr>
              <a:t> &amp; </a:t>
            </a:r>
            <a:r>
              <a:rPr lang="en-US" sz="1500" kern="1200" dirty="0" err="1">
                <a:solidFill>
                  <a:schemeClr val="tx1"/>
                </a:solidFill>
                <a:effectLst/>
                <a:latin typeface="+mn-lt"/>
                <a:ea typeface="+mn-ea"/>
                <a:cs typeface="+mn-cs"/>
              </a:rPr>
              <a:t>smackchat</a:t>
            </a:r>
            <a:endParaRPr lang="en-US" sz="1500" kern="1200" dirty="0">
              <a:solidFill>
                <a:schemeClr val="tx1"/>
              </a:solidFill>
              <a:effectLst/>
              <a:latin typeface="+mn-lt"/>
              <a:ea typeface="+mn-ea"/>
              <a:cs typeface="+mn-cs"/>
            </a:endParaRPr>
          </a:p>
          <a:p>
            <a:r>
              <a:rPr lang="en-US" sz="1500" kern="1200" dirty="0">
                <a:solidFill>
                  <a:schemeClr val="tx1"/>
                </a:solidFill>
                <a:effectLst/>
                <a:latin typeface="+mn-lt"/>
                <a:ea typeface="+mn-ea"/>
                <a:cs typeface="+mn-cs"/>
              </a:rPr>
              <a:t>– that’s what’s its producing</a:t>
            </a:r>
          </a:p>
          <a:p>
            <a:endParaRPr lang="en-US" sz="1500" kern="1200" dirty="0">
              <a:solidFill>
                <a:schemeClr val="tx1"/>
              </a:solidFill>
              <a:effectLst/>
              <a:latin typeface="+mn-lt"/>
              <a:ea typeface="+mn-ea"/>
              <a:cs typeface="+mn-cs"/>
            </a:endParaRPr>
          </a:p>
          <a:p>
            <a:r>
              <a:rPr lang="en-US" sz="1500" kern="1200" dirty="0">
                <a:solidFill>
                  <a:schemeClr val="tx1"/>
                </a:solidFill>
                <a:effectLst/>
                <a:latin typeface="+mn-lt"/>
                <a:ea typeface="+mn-ea"/>
                <a:cs typeface="+mn-cs"/>
              </a:rPr>
              <a:t>Creating guilt about what you haven’t done</a:t>
            </a:r>
          </a:p>
          <a:p>
            <a:r>
              <a:rPr lang="en-US" sz="1500" kern="1200" dirty="0">
                <a:solidFill>
                  <a:schemeClr val="tx1"/>
                </a:solidFill>
                <a:effectLst/>
                <a:latin typeface="+mn-lt"/>
                <a:ea typeface="+mn-ea"/>
                <a:cs typeface="+mn-cs"/>
              </a:rPr>
              <a:t>Make you feel like a failure for not looking like them</a:t>
            </a:r>
          </a:p>
          <a:p>
            <a:r>
              <a:rPr lang="en-US" sz="1500" kern="1200" dirty="0">
                <a:solidFill>
                  <a:schemeClr val="tx1"/>
                </a:solidFill>
                <a:effectLst/>
                <a:latin typeface="+mn-lt"/>
                <a:ea typeface="+mn-ea"/>
                <a:cs typeface="+mn-cs"/>
              </a:rPr>
              <a:t>Smack’s your wounds in the face and makes you depressed</a:t>
            </a:r>
          </a:p>
          <a:p>
            <a:r>
              <a:rPr lang="en-US" sz="1500" kern="1200" dirty="0">
                <a:solidFill>
                  <a:schemeClr val="tx1"/>
                </a:solidFill>
                <a:effectLst/>
                <a:latin typeface="+mn-lt"/>
                <a:ea typeface="+mn-ea"/>
                <a:cs typeface="+mn-cs"/>
              </a:rPr>
              <a:t> </a:t>
            </a:r>
          </a:p>
          <a:p>
            <a:r>
              <a:rPr lang="en-US" sz="1500" kern="1200" dirty="0">
                <a:solidFill>
                  <a:schemeClr val="tx1"/>
                </a:solidFill>
                <a:effectLst/>
                <a:latin typeface="+mn-lt"/>
                <a:ea typeface="+mn-ea"/>
                <a:cs typeface="+mn-cs"/>
              </a:rPr>
              <a:t>You’ve got a race – you’ve got a grace for what Jesus has for you!!!</a:t>
            </a:r>
          </a:p>
          <a:p>
            <a:r>
              <a:rPr lang="en-US" sz="1500" kern="1200" dirty="0">
                <a:solidFill>
                  <a:schemeClr val="tx1"/>
                </a:solidFill>
                <a:effectLst/>
                <a:latin typeface="+mn-lt"/>
                <a:ea typeface="+mn-ea"/>
                <a:cs typeface="+mn-cs"/>
              </a:rPr>
              <a:t> </a:t>
            </a:r>
          </a:p>
          <a:p>
            <a:r>
              <a:rPr lang="en-US" sz="1500" kern="1200" dirty="0">
                <a:solidFill>
                  <a:schemeClr val="tx1"/>
                </a:solidFill>
                <a:effectLst/>
                <a:latin typeface="+mn-lt"/>
                <a:ea typeface="+mn-ea"/>
                <a:cs typeface="+mn-cs"/>
              </a:rPr>
              <a:t>You can’t get to greater days ahead and live in comparison</a:t>
            </a:r>
          </a:p>
          <a:p>
            <a:r>
              <a:rPr lang="en-US" sz="1500" kern="1200" dirty="0">
                <a:solidFill>
                  <a:schemeClr val="tx1"/>
                </a:solidFill>
                <a:effectLst/>
                <a:latin typeface="+mn-lt"/>
                <a:ea typeface="+mn-ea"/>
                <a:cs typeface="+mn-cs"/>
              </a:rPr>
              <a:t> </a:t>
            </a:r>
          </a:p>
          <a:p>
            <a:pPr algn="ctr"/>
            <a:endParaRPr lang="en-US" dirty="0"/>
          </a:p>
        </p:txBody>
      </p:sp>
      <p:sp>
        <p:nvSpPr>
          <p:cNvPr id="4" name="Slide Number Placeholder 3"/>
          <p:cNvSpPr>
            <a:spLocks noGrp="1"/>
          </p:cNvSpPr>
          <p:nvPr>
            <p:ph type="sldNum" sz="quarter" idx="10"/>
          </p:nvPr>
        </p:nvSpPr>
        <p:spPr/>
        <p:txBody>
          <a:bodyPr/>
          <a:lstStyle/>
          <a:p>
            <a:fld id="{4527D1C3-F5B7-4B40-9D8B-16C74651A9C1}" type="slidenum">
              <a:rPr lang="en-US" smtClean="0"/>
              <a:t>26</a:t>
            </a:fld>
            <a:endParaRPr lang="en-US"/>
          </a:p>
        </p:txBody>
      </p:sp>
    </p:spTree>
    <p:extLst>
      <p:ext uri="{BB962C8B-B14F-4D97-AF65-F5344CB8AC3E}">
        <p14:creationId xmlns:p14="http://schemas.microsoft.com/office/powerpoint/2010/main" val="19251547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579438"/>
            <a:ext cx="3114675" cy="1752600"/>
          </a:xfrm>
        </p:spPr>
      </p:sp>
      <p:sp>
        <p:nvSpPr>
          <p:cNvPr id="3" name="Notes Placeholder 2"/>
          <p:cNvSpPr>
            <a:spLocks noGrp="1"/>
          </p:cNvSpPr>
          <p:nvPr>
            <p:ph type="body" idx="1"/>
          </p:nvPr>
        </p:nvSpPr>
        <p:spPr/>
        <p:txBody>
          <a:bodyPr/>
          <a:lstStyle/>
          <a:p>
            <a:r>
              <a:rPr lang="en-US" sz="1500" kern="1200" dirty="0">
                <a:solidFill>
                  <a:schemeClr val="tx1"/>
                </a:solidFill>
                <a:effectLst/>
                <a:latin typeface="+mn-lt"/>
                <a:ea typeface="+mn-ea"/>
                <a:cs typeface="+mn-cs"/>
              </a:rPr>
              <a:t>This is #1</a:t>
            </a:r>
          </a:p>
          <a:p>
            <a:endParaRPr lang="en-US" sz="1500" kern="1200" dirty="0">
              <a:solidFill>
                <a:schemeClr val="tx1"/>
              </a:solidFill>
              <a:effectLst/>
              <a:latin typeface="+mn-lt"/>
              <a:ea typeface="+mn-ea"/>
              <a:cs typeface="+mn-cs"/>
            </a:endParaRPr>
          </a:p>
          <a:p>
            <a:r>
              <a:rPr lang="en-US" sz="1500" kern="1200" dirty="0">
                <a:solidFill>
                  <a:schemeClr val="tx1"/>
                </a:solidFill>
                <a:effectLst/>
                <a:latin typeface="+mn-lt"/>
                <a:ea typeface="+mn-ea"/>
                <a:cs typeface="+mn-cs"/>
              </a:rPr>
              <a:t>No excuse November – actually be able to time, schedule and be able to track your focus on Jesus</a:t>
            </a:r>
          </a:p>
          <a:p>
            <a:r>
              <a:rPr lang="en-US" sz="1500" kern="1200" dirty="0">
                <a:solidFill>
                  <a:schemeClr val="tx1"/>
                </a:solidFill>
                <a:effectLst/>
                <a:latin typeface="+mn-lt"/>
                <a:ea typeface="+mn-ea"/>
                <a:cs typeface="+mn-cs"/>
              </a:rPr>
              <a:t> </a:t>
            </a:r>
          </a:p>
          <a:p>
            <a:r>
              <a:rPr lang="en-US" sz="1500" kern="1200" dirty="0">
                <a:solidFill>
                  <a:schemeClr val="tx1"/>
                </a:solidFill>
                <a:effectLst/>
                <a:latin typeface="+mn-lt"/>
                <a:ea typeface="+mn-ea"/>
                <a:cs typeface="+mn-cs"/>
              </a:rPr>
              <a:t>Build some habits that keep you looking at the cross not your disappointments, not comparisons</a:t>
            </a:r>
          </a:p>
          <a:p>
            <a:endParaRPr lang="en-US" sz="1500" kern="1200" dirty="0">
              <a:solidFill>
                <a:schemeClr val="tx1"/>
              </a:solidFill>
              <a:effectLst/>
              <a:latin typeface="+mn-lt"/>
              <a:ea typeface="+mn-ea"/>
              <a:cs typeface="+mn-cs"/>
            </a:endParaRPr>
          </a:p>
          <a:p>
            <a:r>
              <a:rPr lang="en-US" sz="1500" kern="1200" dirty="0">
                <a:solidFill>
                  <a:schemeClr val="tx1"/>
                </a:solidFill>
                <a:effectLst/>
                <a:latin typeface="+mn-lt"/>
                <a:ea typeface="+mn-ea"/>
                <a:cs typeface="+mn-cs"/>
              </a:rPr>
              <a:t>The list</a:t>
            </a:r>
          </a:p>
          <a:p>
            <a:endParaRPr lang="en-US" sz="1500" kern="1200" dirty="0">
              <a:solidFill>
                <a:schemeClr val="tx1"/>
              </a:solidFill>
              <a:effectLst/>
              <a:latin typeface="+mn-lt"/>
              <a:ea typeface="+mn-ea"/>
              <a:cs typeface="+mn-cs"/>
            </a:endParaRPr>
          </a:p>
          <a:p>
            <a:r>
              <a:rPr lang="en-US" sz="1500" kern="1200" dirty="0" err="1">
                <a:solidFill>
                  <a:schemeClr val="tx1"/>
                </a:solidFill>
                <a:effectLst/>
                <a:latin typeface="+mn-lt"/>
                <a:ea typeface="+mn-ea"/>
                <a:cs typeface="+mn-cs"/>
              </a:rPr>
              <a:t>Firstfifteen</a:t>
            </a:r>
            <a:endParaRPr lang="en-US" sz="1500" kern="1200" dirty="0">
              <a:solidFill>
                <a:schemeClr val="tx1"/>
              </a:solidFill>
              <a:effectLst/>
              <a:latin typeface="+mn-lt"/>
              <a:ea typeface="+mn-ea"/>
              <a:cs typeface="+mn-cs"/>
            </a:endParaRPr>
          </a:p>
          <a:p>
            <a:endParaRPr lang="en-US" sz="1500" kern="1200" dirty="0">
              <a:solidFill>
                <a:schemeClr val="tx1"/>
              </a:solidFill>
              <a:effectLst/>
              <a:latin typeface="+mn-lt"/>
              <a:ea typeface="+mn-ea"/>
              <a:cs typeface="+mn-cs"/>
            </a:endParaRPr>
          </a:p>
          <a:p>
            <a:r>
              <a:rPr lang="en-US" sz="1500" kern="1200" dirty="0">
                <a:solidFill>
                  <a:schemeClr val="tx1"/>
                </a:solidFill>
                <a:effectLst/>
                <a:latin typeface="+mn-lt"/>
                <a:ea typeface="+mn-ea"/>
                <a:cs typeface="+mn-cs"/>
              </a:rPr>
              <a:t>Look at Jesus – remember the cross -there is joy to get through the fears, the pain to start again</a:t>
            </a:r>
          </a:p>
          <a:p>
            <a:r>
              <a:rPr lang="en-US" sz="1500" kern="1200" dirty="0">
                <a:solidFill>
                  <a:schemeClr val="tx1"/>
                </a:solidFill>
                <a:effectLst/>
                <a:latin typeface="+mn-lt"/>
                <a:ea typeface="+mn-ea"/>
                <a:cs typeface="+mn-cs"/>
              </a:rPr>
              <a:t>(painful to start looking at what we have not been doing – let it go)</a:t>
            </a:r>
          </a:p>
          <a:p>
            <a:endParaRPr lang="en-US" sz="1500" kern="1200" dirty="0">
              <a:solidFill>
                <a:schemeClr val="tx1"/>
              </a:solidFill>
              <a:effectLst/>
              <a:latin typeface="+mn-lt"/>
              <a:ea typeface="+mn-ea"/>
              <a:cs typeface="+mn-cs"/>
            </a:endParaRPr>
          </a:p>
          <a:p>
            <a:r>
              <a:rPr lang="en-US" sz="1500" kern="1200" dirty="0">
                <a:solidFill>
                  <a:schemeClr val="tx1"/>
                </a:solidFill>
                <a:effectLst/>
                <a:latin typeface="+mn-lt"/>
                <a:ea typeface="+mn-ea"/>
                <a:cs typeface="+mn-cs"/>
              </a:rPr>
              <a:t>Look at </a:t>
            </a:r>
            <a:r>
              <a:rPr lang="en-US" sz="1500" kern="1200" dirty="0" err="1">
                <a:solidFill>
                  <a:schemeClr val="tx1"/>
                </a:solidFill>
                <a:effectLst/>
                <a:latin typeface="+mn-lt"/>
                <a:ea typeface="+mn-ea"/>
                <a:cs typeface="+mn-cs"/>
              </a:rPr>
              <a:t>jesus</a:t>
            </a:r>
            <a:r>
              <a:rPr lang="en-US" sz="1500" kern="1200" dirty="0">
                <a:solidFill>
                  <a:schemeClr val="tx1"/>
                </a:solidFill>
                <a:effectLst/>
                <a:latin typeface="+mn-lt"/>
                <a:ea typeface="+mn-ea"/>
                <a:cs typeface="+mn-cs"/>
              </a:rPr>
              <a:t> and just take a step in front of you</a:t>
            </a:r>
          </a:p>
          <a:p>
            <a:r>
              <a:rPr lang="en-US" sz="1500" kern="1200" dirty="0">
                <a:solidFill>
                  <a:schemeClr val="tx1"/>
                </a:solidFill>
                <a:effectLst/>
                <a:latin typeface="+mn-lt"/>
                <a:ea typeface="+mn-ea"/>
                <a:cs typeface="+mn-cs"/>
              </a:rPr>
              <a:t> </a:t>
            </a:r>
          </a:p>
          <a:p>
            <a:r>
              <a:rPr lang="en-US" sz="1500" b="1" kern="1200" dirty="0">
                <a:solidFill>
                  <a:schemeClr val="tx1"/>
                </a:solidFill>
                <a:effectLst/>
                <a:latin typeface="+mn-lt"/>
                <a:ea typeface="+mn-ea"/>
                <a:cs typeface="+mn-cs"/>
              </a:rPr>
              <a:t>Don’t try to fix the big problem</a:t>
            </a:r>
            <a:endParaRPr lang="en-US" sz="1500" kern="1200" dirty="0">
              <a:solidFill>
                <a:schemeClr val="tx1"/>
              </a:solidFill>
              <a:effectLst/>
              <a:latin typeface="+mn-lt"/>
              <a:ea typeface="+mn-ea"/>
              <a:cs typeface="+mn-cs"/>
            </a:endParaRPr>
          </a:p>
          <a:p>
            <a:r>
              <a:rPr lang="en-US" sz="1500" b="1" kern="1200" dirty="0">
                <a:solidFill>
                  <a:schemeClr val="tx1"/>
                </a:solidFill>
                <a:effectLst/>
                <a:latin typeface="+mn-lt"/>
                <a:ea typeface="+mn-ea"/>
                <a:cs typeface="+mn-cs"/>
              </a:rPr>
              <a:t>Jesus take a step in the right direction</a:t>
            </a:r>
            <a:endParaRPr lang="en-US" sz="1500" kern="1200" dirty="0">
              <a:solidFill>
                <a:schemeClr val="tx1"/>
              </a:solidFill>
              <a:effectLst/>
              <a:latin typeface="+mn-lt"/>
              <a:ea typeface="+mn-ea"/>
              <a:cs typeface="+mn-cs"/>
            </a:endParaRPr>
          </a:p>
          <a:p>
            <a:r>
              <a:rPr lang="en-US" sz="1500" kern="1200" dirty="0">
                <a:solidFill>
                  <a:schemeClr val="tx1"/>
                </a:solidFill>
                <a:effectLst/>
                <a:latin typeface="+mn-lt"/>
                <a:ea typeface="+mn-ea"/>
                <a:cs typeface="+mn-cs"/>
              </a:rPr>
              <a:t> </a:t>
            </a:r>
          </a:p>
          <a:p>
            <a:r>
              <a:rPr lang="en-US" sz="1500" b="1" kern="1200" dirty="0">
                <a:solidFill>
                  <a:schemeClr val="tx1"/>
                </a:solidFill>
                <a:effectLst/>
                <a:latin typeface="+mn-lt"/>
                <a:ea typeface="+mn-ea"/>
                <a:cs typeface="+mn-cs"/>
              </a:rPr>
              <a:t>Invite Jesus to form a habit in you that will form your </a:t>
            </a:r>
            <a:r>
              <a:rPr lang="en-US" sz="1500" b="1" kern="1200" dirty="0" err="1">
                <a:solidFill>
                  <a:schemeClr val="tx1"/>
                </a:solidFill>
                <a:effectLst/>
                <a:latin typeface="+mn-lt"/>
                <a:ea typeface="+mn-ea"/>
                <a:cs typeface="+mn-cs"/>
              </a:rPr>
              <a:t>vctory</a:t>
            </a:r>
            <a:r>
              <a:rPr lang="en-US" sz="1500" b="1" kern="1200" dirty="0">
                <a:solidFill>
                  <a:schemeClr val="tx1"/>
                </a:solidFill>
                <a:effectLst/>
                <a:latin typeface="+mn-lt"/>
                <a:ea typeface="+mn-ea"/>
                <a:cs typeface="+mn-cs"/>
              </a:rPr>
              <a:t> for the future</a:t>
            </a:r>
            <a:endParaRPr lang="en-US" sz="1500" kern="1200" dirty="0">
              <a:solidFill>
                <a:schemeClr val="tx1"/>
              </a:solidFill>
              <a:effectLst/>
              <a:latin typeface="+mn-lt"/>
              <a:ea typeface="+mn-ea"/>
              <a:cs typeface="+mn-cs"/>
            </a:endParaRPr>
          </a:p>
          <a:p>
            <a:r>
              <a:rPr lang="en-US" sz="15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4527D1C3-F5B7-4B40-9D8B-16C74651A9C1}" type="slidenum">
              <a:rPr lang="en-US" smtClean="0"/>
              <a:t>27</a:t>
            </a:fld>
            <a:endParaRPr lang="en-US"/>
          </a:p>
        </p:txBody>
      </p:sp>
    </p:spTree>
    <p:extLst>
      <p:ext uri="{BB962C8B-B14F-4D97-AF65-F5344CB8AC3E}">
        <p14:creationId xmlns:p14="http://schemas.microsoft.com/office/powerpoint/2010/main" val="29947324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579438"/>
            <a:ext cx="3114675" cy="1752600"/>
          </a:xfrm>
        </p:spPr>
      </p:sp>
      <p:sp>
        <p:nvSpPr>
          <p:cNvPr id="3" name="Notes Placeholder 2"/>
          <p:cNvSpPr>
            <a:spLocks noGrp="1"/>
          </p:cNvSpPr>
          <p:nvPr>
            <p:ph type="body" idx="1"/>
          </p:nvPr>
        </p:nvSpPr>
        <p:spPr/>
        <p:txBody>
          <a:bodyPr/>
          <a:lstStyle/>
          <a:p>
            <a:r>
              <a:rPr lang="en-US" sz="1500" kern="1200" dirty="0">
                <a:solidFill>
                  <a:schemeClr val="tx1"/>
                </a:solidFill>
                <a:effectLst/>
                <a:latin typeface="+mn-lt"/>
                <a:ea typeface="+mn-ea"/>
                <a:cs typeface="+mn-cs"/>
              </a:rPr>
              <a:t>Here is are important thoughts about habits</a:t>
            </a:r>
          </a:p>
          <a:p>
            <a:r>
              <a:rPr lang="en-US" sz="1500" kern="1200" dirty="0">
                <a:solidFill>
                  <a:schemeClr val="tx1"/>
                </a:solidFill>
                <a:effectLst/>
                <a:latin typeface="+mn-lt"/>
                <a:ea typeface="+mn-ea"/>
                <a:cs typeface="+mn-cs"/>
              </a:rPr>
              <a:t> </a:t>
            </a:r>
          </a:p>
          <a:p>
            <a:r>
              <a:rPr lang="en-US" sz="1500" kern="1200" dirty="0">
                <a:solidFill>
                  <a:schemeClr val="tx1"/>
                </a:solidFill>
                <a:effectLst/>
                <a:latin typeface="+mn-lt"/>
                <a:ea typeface="+mn-ea"/>
                <a:cs typeface="+mn-cs"/>
              </a:rPr>
              <a:t>“The Coaching Habit” by Michael Stanier</a:t>
            </a:r>
          </a:p>
          <a:p>
            <a:r>
              <a:rPr lang="en-US" sz="1500" kern="1200" dirty="0">
                <a:solidFill>
                  <a:schemeClr val="tx1"/>
                </a:solidFill>
                <a:effectLst/>
                <a:latin typeface="+mn-lt"/>
                <a:ea typeface="+mn-ea"/>
                <a:cs typeface="+mn-cs"/>
              </a:rPr>
              <a:t> </a:t>
            </a:r>
          </a:p>
          <a:p>
            <a:r>
              <a:rPr lang="en-US" sz="1500" kern="1200" dirty="0">
                <a:solidFill>
                  <a:schemeClr val="tx1"/>
                </a:solidFill>
                <a:effectLst/>
                <a:latin typeface="+mn-lt"/>
                <a:ea typeface="+mn-ea"/>
                <a:cs typeface="+mn-cs"/>
              </a:rPr>
              <a:t>To build a new habit you need:</a:t>
            </a:r>
          </a:p>
          <a:p>
            <a:endParaRPr lang="en-US" sz="1500" kern="1200" dirty="0">
              <a:solidFill>
                <a:schemeClr val="tx1"/>
              </a:solidFill>
              <a:effectLst/>
              <a:latin typeface="+mn-lt"/>
              <a:ea typeface="+mn-ea"/>
              <a:cs typeface="+mn-cs"/>
            </a:endParaRPr>
          </a:p>
          <a:p>
            <a:pPr lvl="0" fontAlgn="ctr"/>
            <a:r>
              <a:rPr lang="en-US" sz="1500" kern="1200" dirty="0">
                <a:solidFill>
                  <a:schemeClr val="tx1"/>
                </a:solidFill>
                <a:effectLst/>
                <a:latin typeface="+mn-lt"/>
                <a:ea typeface="+mn-ea"/>
                <a:cs typeface="+mn-cs"/>
              </a:rPr>
              <a:t> [1] A reason – should be a vision of helping another</a:t>
            </a:r>
          </a:p>
          <a:p>
            <a:pPr marL="285750" lvl="0" indent="-285750" fontAlgn="ctr">
              <a:buFontTx/>
              <a:buChar char="-"/>
            </a:pPr>
            <a:r>
              <a:rPr lang="en-US" sz="1500" kern="1200" dirty="0">
                <a:solidFill>
                  <a:schemeClr val="tx1"/>
                </a:solidFill>
                <a:effectLst/>
                <a:latin typeface="+mn-lt"/>
                <a:ea typeface="+mn-ea"/>
                <a:cs typeface="+mn-cs"/>
              </a:rPr>
              <a:t>Lose weight to fit in that dress or to play with the grandkids</a:t>
            </a:r>
          </a:p>
          <a:p>
            <a:pPr marL="285750" lvl="0" indent="-285750" fontAlgn="ctr">
              <a:buFontTx/>
              <a:buChar char="-"/>
            </a:pPr>
            <a:r>
              <a:rPr lang="en-US" sz="1500" kern="1200" dirty="0">
                <a:solidFill>
                  <a:schemeClr val="tx1"/>
                </a:solidFill>
                <a:effectLst/>
                <a:latin typeface="+mn-lt"/>
                <a:ea typeface="+mn-ea"/>
                <a:cs typeface="+mn-cs"/>
              </a:rPr>
              <a:t>Serve at church to make God like you or to see next generation have what you didn’t</a:t>
            </a:r>
          </a:p>
          <a:p>
            <a:pPr lvl="0" fontAlgn="ctr"/>
            <a:endParaRPr lang="en-US" sz="1500" kern="1200" dirty="0">
              <a:solidFill>
                <a:schemeClr val="tx1"/>
              </a:solidFill>
              <a:effectLst/>
              <a:latin typeface="+mn-lt"/>
              <a:ea typeface="+mn-ea"/>
              <a:cs typeface="+mn-cs"/>
            </a:endParaRPr>
          </a:p>
          <a:p>
            <a:pPr lvl="0" fontAlgn="ctr"/>
            <a:endParaRPr lang="en-US" sz="1500" kern="1200" dirty="0">
              <a:solidFill>
                <a:schemeClr val="tx1"/>
              </a:solidFill>
              <a:effectLst/>
              <a:latin typeface="+mn-lt"/>
              <a:ea typeface="+mn-ea"/>
              <a:cs typeface="+mn-cs"/>
            </a:endParaRPr>
          </a:p>
          <a:p>
            <a:pPr lvl="0" fontAlgn="ctr"/>
            <a:r>
              <a:rPr lang="en-US" sz="1500" kern="1200" dirty="0">
                <a:solidFill>
                  <a:schemeClr val="tx1"/>
                </a:solidFill>
                <a:effectLst/>
                <a:latin typeface="+mn-lt"/>
                <a:ea typeface="+mn-ea"/>
                <a:cs typeface="+mn-cs"/>
              </a:rPr>
              <a:t>[2] A </a:t>
            </a:r>
            <a:r>
              <a:rPr lang="en-US" sz="1500" b="1" kern="1200" dirty="0">
                <a:solidFill>
                  <a:schemeClr val="tx1"/>
                </a:solidFill>
                <a:effectLst/>
                <a:latin typeface="+mn-lt"/>
                <a:ea typeface="+mn-ea"/>
                <a:cs typeface="+mn-cs"/>
              </a:rPr>
              <a:t>t</a:t>
            </a:r>
            <a:r>
              <a:rPr lang="en-US" sz="1500" kern="1200" dirty="0">
                <a:solidFill>
                  <a:schemeClr val="tx1"/>
                </a:solidFill>
                <a:effectLst/>
                <a:latin typeface="+mn-lt"/>
                <a:ea typeface="+mn-ea"/>
                <a:cs typeface="+mn-cs"/>
              </a:rPr>
              <a:t>rigger – person, feeling, location, preceding action, time (night time)</a:t>
            </a:r>
          </a:p>
          <a:p>
            <a:pPr lvl="0" fontAlgn="ctr"/>
            <a:endParaRPr lang="en-US" sz="1500" kern="1200" dirty="0">
              <a:solidFill>
                <a:schemeClr val="tx1"/>
              </a:solidFill>
              <a:effectLst/>
              <a:latin typeface="+mn-lt"/>
              <a:ea typeface="+mn-ea"/>
              <a:cs typeface="+mn-cs"/>
            </a:endParaRPr>
          </a:p>
          <a:p>
            <a:pPr lvl="0" fontAlgn="ctr"/>
            <a:r>
              <a:rPr lang="en-US" sz="1500" kern="1200" dirty="0">
                <a:solidFill>
                  <a:schemeClr val="tx1"/>
                </a:solidFill>
                <a:effectLst/>
                <a:latin typeface="+mn-lt"/>
                <a:ea typeface="+mn-ea"/>
                <a:cs typeface="+mn-cs"/>
              </a:rPr>
              <a:t>Listen – holidays are coming – that’s a trigger!</a:t>
            </a:r>
          </a:p>
          <a:p>
            <a:pPr lvl="0" fontAlgn="ctr"/>
            <a:r>
              <a:rPr lang="en-US" sz="1500" kern="1200" dirty="0">
                <a:solidFill>
                  <a:schemeClr val="tx1"/>
                </a:solidFill>
                <a:effectLst/>
                <a:latin typeface="+mn-lt"/>
                <a:ea typeface="+mn-ea"/>
                <a:cs typeface="+mn-cs"/>
              </a:rPr>
              <a:t>Grief Share!!!</a:t>
            </a:r>
          </a:p>
          <a:p>
            <a:pPr lvl="0" fontAlgn="ctr"/>
            <a:endParaRPr lang="en-US" sz="1500" kern="1200" dirty="0">
              <a:solidFill>
                <a:schemeClr val="tx1"/>
              </a:solidFill>
              <a:effectLst/>
              <a:latin typeface="+mn-lt"/>
              <a:ea typeface="+mn-ea"/>
              <a:cs typeface="+mn-cs"/>
            </a:endParaRPr>
          </a:p>
          <a:p>
            <a:pPr lvl="0" fontAlgn="ctr"/>
            <a:r>
              <a:rPr lang="en-US" sz="1500" kern="1200" dirty="0">
                <a:solidFill>
                  <a:schemeClr val="tx1"/>
                </a:solidFill>
                <a:effectLst/>
                <a:latin typeface="+mn-lt"/>
                <a:ea typeface="+mn-ea"/>
                <a:cs typeface="+mn-cs"/>
              </a:rPr>
              <a:t>For some – Friday nights trigger for loneliness</a:t>
            </a:r>
          </a:p>
          <a:p>
            <a:pPr lvl="0" fontAlgn="ctr"/>
            <a:r>
              <a:rPr lang="en-US" sz="1500" kern="1200" dirty="0">
                <a:solidFill>
                  <a:schemeClr val="tx1"/>
                </a:solidFill>
                <a:effectLst/>
                <a:latin typeface="+mn-lt"/>
                <a:ea typeface="+mn-ea"/>
                <a:cs typeface="+mn-cs"/>
              </a:rPr>
              <a:t>Know what it is</a:t>
            </a:r>
          </a:p>
          <a:p>
            <a:pPr lvl="0" fontAlgn="ctr"/>
            <a:endParaRPr lang="en-US" sz="1500" kern="1200" dirty="0">
              <a:solidFill>
                <a:schemeClr val="tx1"/>
              </a:solidFill>
              <a:effectLst/>
              <a:latin typeface="+mn-lt"/>
              <a:ea typeface="+mn-ea"/>
              <a:cs typeface="+mn-cs"/>
            </a:endParaRPr>
          </a:p>
          <a:p>
            <a:pPr lvl="0" fontAlgn="ctr"/>
            <a:r>
              <a:rPr lang="en-US" sz="1500" kern="1200" dirty="0">
                <a:solidFill>
                  <a:schemeClr val="tx1"/>
                </a:solidFill>
                <a:effectLst/>
                <a:latin typeface="+mn-lt"/>
                <a:ea typeface="+mn-ea"/>
                <a:cs typeface="+mn-cs"/>
              </a:rPr>
              <a:t>[3] A </a:t>
            </a:r>
            <a:r>
              <a:rPr lang="en-US" sz="1500" b="1" kern="1200" dirty="0">
                <a:solidFill>
                  <a:schemeClr val="tx1"/>
                </a:solidFill>
                <a:effectLst/>
                <a:latin typeface="+mn-lt"/>
                <a:ea typeface="+mn-ea"/>
                <a:cs typeface="+mn-cs"/>
              </a:rPr>
              <a:t>m</a:t>
            </a:r>
            <a:r>
              <a:rPr lang="en-US" sz="1500" kern="1200" dirty="0">
                <a:solidFill>
                  <a:schemeClr val="tx1"/>
                </a:solidFill>
                <a:effectLst/>
                <a:latin typeface="+mn-lt"/>
                <a:ea typeface="+mn-ea"/>
                <a:cs typeface="+mn-cs"/>
              </a:rPr>
              <a:t>icro habit – change direction -60 seconds</a:t>
            </a:r>
          </a:p>
          <a:p>
            <a:pPr lvl="0" fontAlgn="ctr"/>
            <a:endParaRPr lang="en-US" sz="1500" kern="1200" dirty="0">
              <a:solidFill>
                <a:schemeClr val="tx1"/>
              </a:solidFill>
              <a:effectLst/>
              <a:latin typeface="+mn-lt"/>
              <a:ea typeface="+mn-ea"/>
              <a:cs typeface="+mn-cs"/>
            </a:endParaRPr>
          </a:p>
          <a:p>
            <a:pPr lvl="0" fontAlgn="ctr"/>
            <a:r>
              <a:rPr lang="en-US" sz="1500" kern="1200" dirty="0">
                <a:solidFill>
                  <a:schemeClr val="tx1"/>
                </a:solidFill>
                <a:effectLst/>
                <a:latin typeface="+mn-lt"/>
                <a:ea typeface="+mn-ea"/>
                <a:cs typeface="+mn-cs"/>
              </a:rPr>
              <a:t>Trigger is turning on the computer</a:t>
            </a:r>
          </a:p>
          <a:p>
            <a:pPr marL="285750" lvl="0" indent="-285750" fontAlgn="ctr">
              <a:buFontTx/>
              <a:buChar char="-"/>
            </a:pPr>
            <a:r>
              <a:rPr lang="en-US" sz="1500" kern="1200" dirty="0">
                <a:solidFill>
                  <a:schemeClr val="tx1"/>
                </a:solidFill>
                <a:effectLst/>
                <a:latin typeface="+mn-lt"/>
                <a:ea typeface="+mn-ea"/>
                <a:cs typeface="+mn-cs"/>
              </a:rPr>
              <a:t>What will you do instead</a:t>
            </a:r>
          </a:p>
          <a:p>
            <a:pPr marL="285750" lvl="0" indent="-285750" fontAlgn="ctr">
              <a:buFontTx/>
              <a:buChar char="-"/>
            </a:pPr>
            <a:endParaRPr lang="en-US" sz="1500" kern="1200" dirty="0">
              <a:solidFill>
                <a:schemeClr val="tx1"/>
              </a:solidFill>
              <a:effectLst/>
              <a:latin typeface="+mn-lt"/>
              <a:ea typeface="+mn-ea"/>
              <a:cs typeface="+mn-cs"/>
            </a:endParaRPr>
          </a:p>
          <a:p>
            <a:pPr marL="0" lvl="0" indent="0" fontAlgn="ctr">
              <a:buFontTx/>
              <a:buNone/>
            </a:pPr>
            <a:r>
              <a:rPr lang="en-US" sz="1500" kern="1200" dirty="0">
                <a:solidFill>
                  <a:schemeClr val="tx1"/>
                </a:solidFill>
                <a:effectLst/>
                <a:latin typeface="+mn-lt"/>
                <a:ea typeface="+mn-ea"/>
                <a:cs typeface="+mn-cs"/>
              </a:rPr>
              <a:t>Bad habit for thanksgiving and comparison</a:t>
            </a:r>
          </a:p>
          <a:p>
            <a:pPr marL="0" lvl="0" indent="0" fontAlgn="ctr">
              <a:buFontTx/>
              <a:buNone/>
            </a:pPr>
            <a:r>
              <a:rPr lang="en-US" sz="1500" kern="1200" dirty="0">
                <a:solidFill>
                  <a:schemeClr val="tx1"/>
                </a:solidFill>
                <a:effectLst/>
                <a:latin typeface="+mn-lt"/>
                <a:ea typeface="+mn-ea"/>
                <a:cs typeface="+mn-cs"/>
              </a:rPr>
              <a:t>= wake up and look at phone</a:t>
            </a:r>
          </a:p>
          <a:p>
            <a:pPr marL="0" lvl="0" indent="0" fontAlgn="ctr">
              <a:buFontTx/>
              <a:buNone/>
            </a:pPr>
            <a:r>
              <a:rPr lang="en-US" sz="1500" kern="1200" dirty="0">
                <a:solidFill>
                  <a:schemeClr val="tx1"/>
                </a:solidFill>
                <a:effectLst/>
                <a:latin typeface="+mn-lt"/>
                <a:ea typeface="+mn-ea"/>
                <a:cs typeface="+mn-cs"/>
              </a:rPr>
              <a:t>- Wake up grab phone – psalm of the day in bible app</a:t>
            </a:r>
          </a:p>
          <a:p>
            <a:pPr lvl="0" fontAlgn="ctr"/>
            <a:endParaRPr lang="en-US" sz="1500" kern="1200" dirty="0">
              <a:solidFill>
                <a:schemeClr val="tx1"/>
              </a:solidFill>
              <a:effectLst/>
              <a:latin typeface="+mn-lt"/>
              <a:ea typeface="+mn-ea"/>
              <a:cs typeface="+mn-cs"/>
            </a:endParaRPr>
          </a:p>
          <a:p>
            <a:pPr lvl="0" fontAlgn="ctr"/>
            <a:r>
              <a:rPr lang="en-US" sz="1500" kern="1200" dirty="0">
                <a:solidFill>
                  <a:schemeClr val="tx1"/>
                </a:solidFill>
                <a:effectLst/>
                <a:latin typeface="+mn-lt"/>
                <a:ea typeface="+mn-ea"/>
                <a:cs typeface="+mn-cs"/>
              </a:rPr>
              <a:t>[4] Effective practice – specific what you will do</a:t>
            </a:r>
          </a:p>
          <a:p>
            <a:pPr lvl="0" fontAlgn="ctr"/>
            <a:endParaRPr lang="en-US" sz="1500" kern="1200" dirty="0">
              <a:solidFill>
                <a:schemeClr val="tx1"/>
              </a:solidFill>
              <a:effectLst/>
              <a:latin typeface="+mn-lt"/>
              <a:ea typeface="+mn-ea"/>
              <a:cs typeface="+mn-cs"/>
            </a:endParaRPr>
          </a:p>
          <a:p>
            <a:pPr lvl="0" fontAlgn="ctr"/>
            <a:r>
              <a:rPr lang="en-US" sz="1500" kern="1200" dirty="0">
                <a:solidFill>
                  <a:schemeClr val="tx1"/>
                </a:solidFill>
                <a:effectLst/>
                <a:latin typeface="+mn-lt"/>
                <a:ea typeface="+mn-ea"/>
                <a:cs typeface="+mn-cs"/>
              </a:rPr>
              <a:t>What will you do after the </a:t>
            </a:r>
          </a:p>
          <a:p>
            <a:pPr lvl="0" fontAlgn="ctr"/>
            <a:endParaRPr lang="en-US" sz="1500" kern="1200" dirty="0">
              <a:solidFill>
                <a:schemeClr val="tx1"/>
              </a:solidFill>
              <a:effectLst/>
              <a:latin typeface="+mn-lt"/>
              <a:ea typeface="+mn-ea"/>
              <a:cs typeface="+mn-cs"/>
            </a:endParaRPr>
          </a:p>
          <a:p>
            <a:pPr lvl="0" fontAlgn="ctr"/>
            <a:r>
              <a:rPr lang="en-US" sz="1500" kern="1200" dirty="0">
                <a:solidFill>
                  <a:schemeClr val="tx1"/>
                </a:solidFill>
                <a:effectLst/>
                <a:latin typeface="+mn-lt"/>
                <a:ea typeface="+mn-ea"/>
                <a:cs typeface="+mn-cs"/>
              </a:rPr>
              <a:t>Effective prayer time – car before work</a:t>
            </a:r>
          </a:p>
          <a:p>
            <a:pPr lvl="0" fontAlgn="ctr"/>
            <a:r>
              <a:rPr lang="en-US" sz="1500" kern="1200" dirty="0">
                <a:solidFill>
                  <a:schemeClr val="tx1"/>
                </a:solidFill>
                <a:effectLst/>
                <a:latin typeface="+mn-lt"/>
                <a:ea typeface="+mn-ea"/>
                <a:cs typeface="+mn-cs"/>
              </a:rPr>
              <a:t>The Bible Project – don’t try to understand bible on your own</a:t>
            </a:r>
          </a:p>
          <a:p>
            <a:pPr lvl="0" fontAlgn="ctr"/>
            <a:endParaRPr lang="en-US" sz="1500" kern="1200" dirty="0">
              <a:solidFill>
                <a:schemeClr val="tx1"/>
              </a:solidFill>
              <a:effectLst/>
              <a:latin typeface="+mn-lt"/>
              <a:ea typeface="+mn-ea"/>
              <a:cs typeface="+mn-cs"/>
            </a:endParaRPr>
          </a:p>
          <a:p>
            <a:pPr lvl="0" fontAlgn="ctr"/>
            <a:endParaRPr lang="en-US" sz="1500" kern="1200" dirty="0">
              <a:solidFill>
                <a:schemeClr val="tx1"/>
              </a:solidFill>
              <a:effectLst/>
              <a:latin typeface="+mn-lt"/>
              <a:ea typeface="+mn-ea"/>
              <a:cs typeface="+mn-cs"/>
            </a:endParaRPr>
          </a:p>
          <a:p>
            <a:pPr lvl="0" fontAlgn="ctr"/>
            <a:r>
              <a:rPr lang="en-US" sz="1500" kern="1200" dirty="0">
                <a:solidFill>
                  <a:schemeClr val="tx1"/>
                </a:solidFill>
                <a:effectLst/>
                <a:latin typeface="+mn-lt"/>
                <a:ea typeface="+mn-ea"/>
                <a:cs typeface="+mn-cs"/>
              </a:rPr>
              <a:t>[5] A </a:t>
            </a:r>
            <a:r>
              <a:rPr lang="en-US" sz="1500" b="1" kern="1200" dirty="0">
                <a:solidFill>
                  <a:schemeClr val="tx1"/>
                </a:solidFill>
                <a:effectLst/>
                <a:latin typeface="+mn-lt"/>
                <a:ea typeface="+mn-ea"/>
                <a:cs typeface="+mn-cs"/>
              </a:rPr>
              <a:t>r</a:t>
            </a:r>
            <a:r>
              <a:rPr lang="en-US" sz="1500" kern="1200" dirty="0">
                <a:solidFill>
                  <a:schemeClr val="tx1"/>
                </a:solidFill>
                <a:effectLst/>
                <a:latin typeface="+mn-lt"/>
                <a:ea typeface="+mn-ea"/>
                <a:cs typeface="+mn-cs"/>
              </a:rPr>
              <a:t>ecovery plan – repeat Heb 12;1-2</a:t>
            </a:r>
          </a:p>
          <a:p>
            <a:pPr marL="285750" lvl="0" indent="-285750" fontAlgn="ctr">
              <a:buFontTx/>
              <a:buChar char="-"/>
            </a:pPr>
            <a:r>
              <a:rPr lang="en-US" sz="1500" kern="1200" dirty="0">
                <a:solidFill>
                  <a:schemeClr val="tx1"/>
                </a:solidFill>
                <a:effectLst/>
                <a:latin typeface="+mn-lt"/>
                <a:ea typeface="+mn-ea"/>
                <a:cs typeface="+mn-cs"/>
              </a:rPr>
              <a:t>You will fail one day / forget</a:t>
            </a:r>
          </a:p>
          <a:p>
            <a:pPr marL="285750" lvl="0" indent="-285750" fontAlgn="ctr">
              <a:buFontTx/>
              <a:buChar char="-"/>
            </a:pPr>
            <a:r>
              <a:rPr lang="en-US" sz="1500" kern="1200" dirty="0">
                <a:solidFill>
                  <a:schemeClr val="tx1"/>
                </a:solidFill>
                <a:effectLst/>
                <a:latin typeface="+mn-lt"/>
                <a:ea typeface="+mn-ea"/>
                <a:cs typeface="+mn-cs"/>
              </a:rPr>
              <a:t>What will you do –grace plan!</a:t>
            </a:r>
          </a:p>
          <a:p>
            <a:pPr lvl="0" fontAlgn="ctr"/>
            <a:endParaRPr lang="en-US" sz="1500" kern="1200" dirty="0">
              <a:solidFill>
                <a:schemeClr val="tx1"/>
              </a:solidFill>
              <a:effectLst/>
              <a:latin typeface="+mn-lt"/>
              <a:ea typeface="+mn-ea"/>
              <a:cs typeface="+mn-cs"/>
            </a:endParaRPr>
          </a:p>
          <a:p>
            <a:pPr lvl="0" fontAlgn="ctr"/>
            <a:r>
              <a:rPr lang="en-US" sz="1500" kern="1200" dirty="0">
                <a:solidFill>
                  <a:schemeClr val="tx1"/>
                </a:solidFill>
                <a:effectLst/>
                <a:latin typeface="+mn-lt"/>
                <a:ea typeface="+mn-ea"/>
                <a:cs typeface="+mn-cs"/>
              </a:rPr>
              <a:t>Others to support you</a:t>
            </a:r>
          </a:p>
          <a:p>
            <a:pPr lvl="0" fontAlgn="ctr"/>
            <a:r>
              <a:rPr lang="en-US" sz="1500" kern="1200" dirty="0">
                <a:solidFill>
                  <a:schemeClr val="tx1"/>
                </a:solidFill>
                <a:effectLst/>
                <a:latin typeface="+mn-lt"/>
                <a:ea typeface="+mn-ea"/>
                <a:cs typeface="+mn-cs"/>
              </a:rPr>
              <a:t>A </a:t>
            </a:r>
            <a:r>
              <a:rPr lang="en-US" sz="1500" b="1" kern="1200" dirty="0">
                <a:solidFill>
                  <a:schemeClr val="tx1"/>
                </a:solidFill>
                <a:effectLst/>
                <a:latin typeface="+mn-lt"/>
                <a:ea typeface="+mn-ea"/>
                <a:cs typeface="+mn-cs"/>
              </a:rPr>
              <a:t>S</a:t>
            </a:r>
            <a:r>
              <a:rPr lang="en-US" sz="1500" kern="1200" dirty="0">
                <a:solidFill>
                  <a:schemeClr val="tx1"/>
                </a:solidFill>
                <a:effectLst/>
                <a:latin typeface="+mn-lt"/>
                <a:ea typeface="+mn-ea"/>
                <a:cs typeface="+mn-cs"/>
              </a:rPr>
              <a:t>upport group</a:t>
            </a:r>
          </a:p>
          <a:p>
            <a:pPr lvl="0" fontAlgn="ctr"/>
            <a:endParaRPr lang="en-US" sz="1500" kern="1200" dirty="0">
              <a:solidFill>
                <a:schemeClr val="tx1"/>
              </a:solidFill>
              <a:effectLst/>
              <a:latin typeface="+mn-lt"/>
              <a:ea typeface="+mn-ea"/>
              <a:cs typeface="+mn-cs"/>
            </a:endParaRPr>
          </a:p>
          <a:p>
            <a:pPr lvl="0" fontAlgn="ctr"/>
            <a:r>
              <a:rPr lang="en-US" sz="1500" kern="1200" dirty="0">
                <a:solidFill>
                  <a:schemeClr val="tx1"/>
                </a:solidFill>
                <a:effectLst/>
                <a:latin typeface="+mn-lt"/>
                <a:ea typeface="+mn-ea"/>
                <a:cs typeface="+mn-cs"/>
              </a:rPr>
              <a:t>- Small groups!</a:t>
            </a:r>
          </a:p>
          <a:p>
            <a:pPr fontAlgn="ctr"/>
            <a:r>
              <a:rPr lang="en-US" sz="1500" kern="1200" dirty="0">
                <a:solidFill>
                  <a:schemeClr val="tx1"/>
                </a:solidFill>
                <a:effectLst/>
                <a:latin typeface="+mn-lt"/>
                <a:ea typeface="+mn-ea"/>
                <a:cs typeface="+mn-cs"/>
              </a:rPr>
              <a:t> </a:t>
            </a:r>
          </a:p>
          <a:p>
            <a:pPr fontAlgn="ctr"/>
            <a:r>
              <a:rPr lang="en-US" sz="1500" kern="1200" dirty="0">
                <a:solidFill>
                  <a:schemeClr val="tx1"/>
                </a:solidFill>
                <a:effectLst/>
                <a:latin typeface="+mn-lt"/>
                <a:ea typeface="+mn-ea"/>
                <a:cs typeface="+mn-cs"/>
              </a:rPr>
              <a:t>(</a:t>
            </a:r>
            <a:r>
              <a:rPr lang="en-US" sz="1500" kern="1200" dirty="0" err="1">
                <a:solidFill>
                  <a:schemeClr val="tx1"/>
                </a:solidFill>
                <a:effectLst/>
                <a:latin typeface="+mn-lt"/>
                <a:ea typeface="+mn-ea"/>
                <a:cs typeface="+mn-cs"/>
              </a:rPr>
              <a:t>stre</a:t>
            </a:r>
            <a:endParaRPr lang="en-US" sz="1500" kern="1200" dirty="0">
              <a:solidFill>
                <a:schemeClr val="tx1"/>
              </a:solidFill>
              <a:effectLst/>
              <a:latin typeface="+mn-lt"/>
              <a:ea typeface="+mn-ea"/>
              <a:cs typeface="+mn-cs"/>
            </a:endParaRPr>
          </a:p>
          <a:p>
            <a:r>
              <a:rPr lang="en-US" sz="1500" kern="1200" dirty="0">
                <a:solidFill>
                  <a:schemeClr val="tx1"/>
                </a:solidFill>
                <a:effectLst/>
                <a:latin typeface="+mn-lt"/>
                <a:ea typeface="+mn-ea"/>
                <a:cs typeface="+mn-cs"/>
              </a:rPr>
              <a:t> </a:t>
            </a:r>
          </a:p>
          <a:p>
            <a:r>
              <a:rPr lang="en-US" sz="1500" kern="1200" dirty="0">
                <a:solidFill>
                  <a:schemeClr val="tx1"/>
                </a:solidFill>
                <a:effectLst/>
                <a:latin typeface="+mn-lt"/>
                <a:ea typeface="+mn-ea"/>
                <a:cs typeface="+mn-cs"/>
              </a:rPr>
              <a:t>Example -  </a:t>
            </a:r>
          </a:p>
          <a:p>
            <a:r>
              <a:rPr lang="en-US" sz="1500" kern="1200" dirty="0">
                <a:solidFill>
                  <a:schemeClr val="tx1"/>
                </a:solidFill>
                <a:effectLst/>
                <a:latin typeface="+mn-lt"/>
                <a:ea typeface="+mn-ea"/>
                <a:cs typeface="+mn-cs"/>
              </a:rPr>
              <a:t>Story of no excuse -disappointment, anger, </a:t>
            </a:r>
          </a:p>
          <a:p>
            <a:pPr algn="ctr"/>
            <a:endParaRPr lang="en-US" dirty="0"/>
          </a:p>
        </p:txBody>
      </p:sp>
      <p:sp>
        <p:nvSpPr>
          <p:cNvPr id="4" name="Slide Number Placeholder 3"/>
          <p:cNvSpPr>
            <a:spLocks noGrp="1"/>
          </p:cNvSpPr>
          <p:nvPr>
            <p:ph type="sldNum" sz="quarter" idx="10"/>
          </p:nvPr>
        </p:nvSpPr>
        <p:spPr/>
        <p:txBody>
          <a:bodyPr/>
          <a:lstStyle/>
          <a:p>
            <a:fld id="{4527D1C3-F5B7-4B40-9D8B-16C74651A9C1}" type="slidenum">
              <a:rPr lang="en-US" smtClean="0"/>
              <a:t>28</a:t>
            </a:fld>
            <a:endParaRPr lang="en-US"/>
          </a:p>
        </p:txBody>
      </p:sp>
    </p:spTree>
    <p:extLst>
      <p:ext uri="{BB962C8B-B14F-4D97-AF65-F5344CB8AC3E}">
        <p14:creationId xmlns:p14="http://schemas.microsoft.com/office/powerpoint/2010/main" val="21556895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579438"/>
            <a:ext cx="3114675" cy="1752600"/>
          </a:xfrm>
        </p:spPr>
      </p:sp>
      <p:sp>
        <p:nvSpPr>
          <p:cNvPr id="3" name="Notes Placeholder 2"/>
          <p:cNvSpPr>
            <a:spLocks noGrp="1"/>
          </p:cNvSpPr>
          <p:nvPr>
            <p:ph type="body" idx="1"/>
          </p:nvPr>
        </p:nvSpPr>
        <p:spPr/>
        <p:txBody>
          <a:bodyPr/>
          <a:lstStyle/>
          <a:p>
            <a:pPr algn="ctr"/>
            <a:r>
              <a:rPr lang="en-US" dirty="0"/>
              <a:t>The List (in every room &amp; on website</a:t>
            </a:r>
          </a:p>
          <a:p>
            <a:pPr algn="ctr"/>
            <a:endParaRPr lang="en-US" dirty="0"/>
          </a:p>
          <a:p>
            <a:pPr algn="ctr"/>
            <a:endParaRPr lang="en-US" dirty="0"/>
          </a:p>
        </p:txBody>
      </p:sp>
      <p:sp>
        <p:nvSpPr>
          <p:cNvPr id="4" name="Slide Number Placeholder 3"/>
          <p:cNvSpPr>
            <a:spLocks noGrp="1"/>
          </p:cNvSpPr>
          <p:nvPr>
            <p:ph type="sldNum" sz="quarter" idx="10"/>
          </p:nvPr>
        </p:nvSpPr>
        <p:spPr/>
        <p:txBody>
          <a:bodyPr/>
          <a:lstStyle/>
          <a:p>
            <a:fld id="{4527D1C3-F5B7-4B40-9D8B-16C74651A9C1}" type="slidenum">
              <a:rPr lang="en-US" smtClean="0"/>
              <a:t>29</a:t>
            </a:fld>
            <a:endParaRPr lang="en-US"/>
          </a:p>
        </p:txBody>
      </p:sp>
    </p:spTree>
    <p:extLst>
      <p:ext uri="{BB962C8B-B14F-4D97-AF65-F5344CB8AC3E}">
        <p14:creationId xmlns:p14="http://schemas.microsoft.com/office/powerpoint/2010/main" val="2453336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579438"/>
            <a:ext cx="3114675" cy="1752600"/>
          </a:xfrm>
        </p:spPr>
      </p:sp>
      <p:sp>
        <p:nvSpPr>
          <p:cNvPr id="3" name="Notes Placeholder 2"/>
          <p:cNvSpPr>
            <a:spLocks noGrp="1"/>
          </p:cNvSpPr>
          <p:nvPr>
            <p:ph type="body" idx="1"/>
          </p:nvPr>
        </p:nvSpPr>
        <p:spPr/>
        <p:txBody>
          <a:bodyPr/>
          <a:lstStyle/>
          <a:p>
            <a:r>
              <a:rPr lang="en-US" dirty="0"/>
              <a:t>What we were made for</a:t>
            </a:r>
          </a:p>
          <a:p>
            <a:endParaRPr lang="en-US" dirty="0"/>
          </a:p>
          <a:p>
            <a:r>
              <a:rPr lang="en-US" dirty="0"/>
              <a:t>Requires a certainty of who Christ has made us to be</a:t>
            </a:r>
          </a:p>
          <a:p>
            <a:r>
              <a:rPr lang="en-US" dirty="0"/>
              <a:t>The work of the spirit</a:t>
            </a:r>
          </a:p>
          <a:p>
            <a:r>
              <a:rPr lang="en-US" dirty="0"/>
              <a:t>And a commitment to purity</a:t>
            </a:r>
          </a:p>
          <a:p>
            <a:endParaRPr lang="en-US" dirty="0"/>
          </a:p>
          <a:p>
            <a:r>
              <a:rPr lang="en-US" dirty="0"/>
              <a:t>And so here we come to November</a:t>
            </a:r>
          </a:p>
          <a:p>
            <a:endParaRPr lang="en-US" dirty="0"/>
          </a:p>
          <a:p>
            <a:r>
              <a:rPr lang="en-US" dirty="0"/>
              <a:t>And guess what we don’t need</a:t>
            </a:r>
          </a:p>
        </p:txBody>
      </p:sp>
      <p:sp>
        <p:nvSpPr>
          <p:cNvPr id="4" name="Slide Number Placeholder 3"/>
          <p:cNvSpPr>
            <a:spLocks noGrp="1"/>
          </p:cNvSpPr>
          <p:nvPr>
            <p:ph type="sldNum" sz="quarter" idx="5"/>
          </p:nvPr>
        </p:nvSpPr>
        <p:spPr/>
        <p:txBody>
          <a:bodyPr/>
          <a:lstStyle/>
          <a:p>
            <a:fld id="{4527D1C3-F5B7-4B40-9D8B-16C74651A9C1}" type="slidenum">
              <a:rPr lang="en-US" smtClean="0"/>
              <a:pPr/>
              <a:t>3</a:t>
            </a:fld>
            <a:endParaRPr lang="en-US" dirty="0"/>
          </a:p>
        </p:txBody>
      </p:sp>
    </p:spTree>
    <p:extLst>
      <p:ext uri="{BB962C8B-B14F-4D97-AF65-F5344CB8AC3E}">
        <p14:creationId xmlns:p14="http://schemas.microsoft.com/office/powerpoint/2010/main" val="40253343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579438"/>
            <a:ext cx="3114675" cy="1752600"/>
          </a:xfrm>
        </p:spPr>
      </p:sp>
      <p:sp>
        <p:nvSpPr>
          <p:cNvPr id="3" name="Notes Placeholder 2"/>
          <p:cNvSpPr>
            <a:spLocks noGrp="1"/>
          </p:cNvSpPr>
          <p:nvPr>
            <p:ph type="body" idx="1"/>
          </p:nvPr>
        </p:nvSpPr>
        <p:spPr/>
        <p:txBody>
          <a:bodyPr/>
          <a:lstStyle/>
          <a:p>
            <a:r>
              <a:rPr lang="en-US" dirty="0"/>
              <a:t>Say it together</a:t>
            </a:r>
          </a:p>
          <a:p>
            <a:endParaRPr lang="en-US" dirty="0"/>
          </a:p>
          <a:p>
            <a:r>
              <a:rPr lang="en-US" dirty="0"/>
              <a:t>If you will choose one for each of these four steps</a:t>
            </a:r>
          </a:p>
          <a:p>
            <a:pPr algn="l"/>
            <a:endParaRPr lang="en-US" dirty="0"/>
          </a:p>
          <a:p>
            <a:pPr algn="l"/>
            <a:endParaRPr lang="en-US" dirty="0"/>
          </a:p>
        </p:txBody>
      </p:sp>
      <p:sp>
        <p:nvSpPr>
          <p:cNvPr id="4" name="Slide Number Placeholder 3"/>
          <p:cNvSpPr>
            <a:spLocks noGrp="1"/>
          </p:cNvSpPr>
          <p:nvPr>
            <p:ph type="sldNum" sz="quarter" idx="10"/>
          </p:nvPr>
        </p:nvSpPr>
        <p:spPr/>
        <p:txBody>
          <a:bodyPr/>
          <a:lstStyle/>
          <a:p>
            <a:fld id="{4527D1C3-F5B7-4B40-9D8B-16C74651A9C1}" type="slidenum">
              <a:rPr lang="en-US" smtClean="0"/>
              <a:t>31</a:t>
            </a:fld>
            <a:endParaRPr lang="en-US"/>
          </a:p>
        </p:txBody>
      </p:sp>
    </p:spTree>
    <p:extLst>
      <p:ext uri="{BB962C8B-B14F-4D97-AF65-F5344CB8AC3E}">
        <p14:creationId xmlns:p14="http://schemas.microsoft.com/office/powerpoint/2010/main" val="37356162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579438"/>
            <a:ext cx="3114675" cy="1752600"/>
          </a:xfrm>
        </p:spPr>
      </p:sp>
      <p:sp>
        <p:nvSpPr>
          <p:cNvPr id="3" name="Notes Placeholder 2"/>
          <p:cNvSpPr>
            <a:spLocks noGrp="1"/>
          </p:cNvSpPr>
          <p:nvPr>
            <p:ph type="body" idx="1"/>
          </p:nvPr>
        </p:nvSpPr>
        <p:spPr/>
        <p:txBody>
          <a:bodyPr/>
          <a:lstStyle/>
          <a:p>
            <a:r>
              <a:rPr lang="en-US" sz="1500" kern="1200" dirty="0">
                <a:solidFill>
                  <a:schemeClr val="tx1"/>
                </a:solidFill>
                <a:effectLst/>
                <a:latin typeface="+mn-lt"/>
                <a:ea typeface="+mn-ea"/>
                <a:cs typeface="+mn-cs"/>
              </a:rPr>
              <a:t>Here is are important thoughts about habits</a:t>
            </a:r>
          </a:p>
          <a:p>
            <a:r>
              <a:rPr lang="en-US" sz="1500" kern="1200" dirty="0">
                <a:solidFill>
                  <a:schemeClr val="tx1"/>
                </a:solidFill>
                <a:effectLst/>
                <a:latin typeface="+mn-lt"/>
                <a:ea typeface="+mn-ea"/>
                <a:cs typeface="+mn-cs"/>
              </a:rPr>
              <a:t> </a:t>
            </a:r>
          </a:p>
          <a:p>
            <a:r>
              <a:rPr lang="en-US" sz="1500" kern="1200" dirty="0">
                <a:solidFill>
                  <a:schemeClr val="tx1"/>
                </a:solidFill>
                <a:effectLst/>
                <a:latin typeface="+mn-lt"/>
                <a:ea typeface="+mn-ea"/>
                <a:cs typeface="+mn-cs"/>
              </a:rPr>
              <a:t>“The Coaching Habit” by Michael Stanier</a:t>
            </a:r>
          </a:p>
          <a:p>
            <a:r>
              <a:rPr lang="en-US" sz="1500" kern="1200" dirty="0">
                <a:solidFill>
                  <a:schemeClr val="tx1"/>
                </a:solidFill>
                <a:effectLst/>
                <a:latin typeface="+mn-lt"/>
                <a:ea typeface="+mn-ea"/>
                <a:cs typeface="+mn-cs"/>
              </a:rPr>
              <a:t> </a:t>
            </a:r>
          </a:p>
          <a:p>
            <a:r>
              <a:rPr lang="en-US" sz="1500" kern="1200" dirty="0">
                <a:solidFill>
                  <a:schemeClr val="tx1"/>
                </a:solidFill>
                <a:effectLst/>
                <a:latin typeface="+mn-lt"/>
                <a:ea typeface="+mn-ea"/>
                <a:cs typeface="+mn-cs"/>
              </a:rPr>
              <a:t>To build a new habit you need:</a:t>
            </a:r>
          </a:p>
          <a:p>
            <a:endParaRPr lang="en-US" sz="1500" kern="1200" dirty="0">
              <a:solidFill>
                <a:schemeClr val="tx1"/>
              </a:solidFill>
              <a:effectLst/>
              <a:latin typeface="+mn-lt"/>
              <a:ea typeface="+mn-ea"/>
              <a:cs typeface="+mn-cs"/>
            </a:endParaRPr>
          </a:p>
          <a:p>
            <a:pPr lvl="0" fontAlgn="ctr"/>
            <a:r>
              <a:rPr lang="en-US" sz="1500" kern="1200" dirty="0">
                <a:solidFill>
                  <a:schemeClr val="tx1"/>
                </a:solidFill>
                <a:effectLst/>
                <a:latin typeface="+mn-lt"/>
                <a:ea typeface="+mn-ea"/>
                <a:cs typeface="+mn-cs"/>
              </a:rPr>
              <a:t> [1] A reason – should be a vision of helping another</a:t>
            </a:r>
          </a:p>
          <a:p>
            <a:pPr marL="285750" lvl="0" indent="-285750" fontAlgn="ctr">
              <a:buFontTx/>
              <a:buChar char="-"/>
            </a:pPr>
            <a:r>
              <a:rPr lang="en-US" sz="1500" kern="1200" dirty="0">
                <a:solidFill>
                  <a:schemeClr val="tx1"/>
                </a:solidFill>
                <a:effectLst/>
                <a:latin typeface="+mn-lt"/>
                <a:ea typeface="+mn-ea"/>
                <a:cs typeface="+mn-cs"/>
              </a:rPr>
              <a:t>Lose weight to fit in that dress or to play with the grandkids</a:t>
            </a:r>
          </a:p>
          <a:p>
            <a:pPr marL="285750" lvl="0" indent="-285750" fontAlgn="ctr">
              <a:buFontTx/>
              <a:buChar char="-"/>
            </a:pPr>
            <a:r>
              <a:rPr lang="en-US" sz="1500" kern="1200" dirty="0">
                <a:solidFill>
                  <a:schemeClr val="tx1"/>
                </a:solidFill>
                <a:effectLst/>
                <a:latin typeface="+mn-lt"/>
                <a:ea typeface="+mn-ea"/>
                <a:cs typeface="+mn-cs"/>
              </a:rPr>
              <a:t>Serve at church to make God like you or to see next generation have what you didn’t</a:t>
            </a:r>
          </a:p>
          <a:p>
            <a:pPr lvl="0" fontAlgn="ctr"/>
            <a:endParaRPr lang="en-US" sz="1500" kern="1200" dirty="0">
              <a:solidFill>
                <a:schemeClr val="tx1"/>
              </a:solidFill>
              <a:effectLst/>
              <a:latin typeface="+mn-lt"/>
              <a:ea typeface="+mn-ea"/>
              <a:cs typeface="+mn-cs"/>
            </a:endParaRPr>
          </a:p>
          <a:p>
            <a:pPr lvl="0" fontAlgn="ctr"/>
            <a:endParaRPr lang="en-US" sz="1500" kern="1200" dirty="0">
              <a:solidFill>
                <a:schemeClr val="tx1"/>
              </a:solidFill>
              <a:effectLst/>
              <a:latin typeface="+mn-lt"/>
              <a:ea typeface="+mn-ea"/>
              <a:cs typeface="+mn-cs"/>
            </a:endParaRPr>
          </a:p>
          <a:p>
            <a:pPr lvl="0" fontAlgn="ctr"/>
            <a:r>
              <a:rPr lang="en-US" sz="1500" kern="1200" dirty="0">
                <a:solidFill>
                  <a:schemeClr val="tx1"/>
                </a:solidFill>
                <a:effectLst/>
                <a:latin typeface="+mn-lt"/>
                <a:ea typeface="+mn-ea"/>
                <a:cs typeface="+mn-cs"/>
              </a:rPr>
              <a:t>[2] A </a:t>
            </a:r>
            <a:r>
              <a:rPr lang="en-US" sz="1500" b="1" kern="1200" dirty="0">
                <a:solidFill>
                  <a:schemeClr val="tx1"/>
                </a:solidFill>
                <a:effectLst/>
                <a:latin typeface="+mn-lt"/>
                <a:ea typeface="+mn-ea"/>
                <a:cs typeface="+mn-cs"/>
              </a:rPr>
              <a:t>t</a:t>
            </a:r>
            <a:r>
              <a:rPr lang="en-US" sz="1500" kern="1200" dirty="0">
                <a:solidFill>
                  <a:schemeClr val="tx1"/>
                </a:solidFill>
                <a:effectLst/>
                <a:latin typeface="+mn-lt"/>
                <a:ea typeface="+mn-ea"/>
                <a:cs typeface="+mn-cs"/>
              </a:rPr>
              <a:t>rigger – person, feeling, location, preceding action, time (night time)</a:t>
            </a:r>
          </a:p>
          <a:p>
            <a:pPr lvl="0" fontAlgn="ctr"/>
            <a:endParaRPr lang="en-US" sz="1500" kern="1200" dirty="0">
              <a:solidFill>
                <a:schemeClr val="tx1"/>
              </a:solidFill>
              <a:effectLst/>
              <a:latin typeface="+mn-lt"/>
              <a:ea typeface="+mn-ea"/>
              <a:cs typeface="+mn-cs"/>
            </a:endParaRPr>
          </a:p>
          <a:p>
            <a:pPr lvl="0" fontAlgn="ctr"/>
            <a:r>
              <a:rPr lang="en-US" sz="1500" kern="1200" dirty="0">
                <a:solidFill>
                  <a:schemeClr val="tx1"/>
                </a:solidFill>
                <a:effectLst/>
                <a:latin typeface="+mn-lt"/>
                <a:ea typeface="+mn-ea"/>
                <a:cs typeface="+mn-cs"/>
              </a:rPr>
              <a:t>Listen – holidays are coming – that’s a trigger!</a:t>
            </a:r>
          </a:p>
          <a:p>
            <a:pPr lvl="0" fontAlgn="ctr"/>
            <a:r>
              <a:rPr lang="en-US" sz="1500" kern="1200" dirty="0">
                <a:solidFill>
                  <a:schemeClr val="tx1"/>
                </a:solidFill>
                <a:effectLst/>
                <a:latin typeface="+mn-lt"/>
                <a:ea typeface="+mn-ea"/>
                <a:cs typeface="+mn-cs"/>
              </a:rPr>
              <a:t>Grief Share!!!</a:t>
            </a:r>
          </a:p>
          <a:p>
            <a:pPr lvl="0" fontAlgn="ctr"/>
            <a:endParaRPr lang="en-US" sz="1500" kern="1200" dirty="0">
              <a:solidFill>
                <a:schemeClr val="tx1"/>
              </a:solidFill>
              <a:effectLst/>
              <a:latin typeface="+mn-lt"/>
              <a:ea typeface="+mn-ea"/>
              <a:cs typeface="+mn-cs"/>
            </a:endParaRPr>
          </a:p>
          <a:p>
            <a:pPr lvl="0" fontAlgn="ctr"/>
            <a:r>
              <a:rPr lang="en-US" sz="1500" kern="1200" dirty="0">
                <a:solidFill>
                  <a:schemeClr val="tx1"/>
                </a:solidFill>
                <a:effectLst/>
                <a:latin typeface="+mn-lt"/>
                <a:ea typeface="+mn-ea"/>
                <a:cs typeface="+mn-cs"/>
              </a:rPr>
              <a:t>For some – Friday nights trigger for loneliness</a:t>
            </a:r>
          </a:p>
          <a:p>
            <a:pPr lvl="0" fontAlgn="ctr"/>
            <a:r>
              <a:rPr lang="en-US" sz="1500" kern="1200" dirty="0">
                <a:solidFill>
                  <a:schemeClr val="tx1"/>
                </a:solidFill>
                <a:effectLst/>
                <a:latin typeface="+mn-lt"/>
                <a:ea typeface="+mn-ea"/>
                <a:cs typeface="+mn-cs"/>
              </a:rPr>
              <a:t>Know what it is</a:t>
            </a:r>
          </a:p>
          <a:p>
            <a:pPr lvl="0" fontAlgn="ctr"/>
            <a:endParaRPr lang="en-US" sz="1500" kern="1200" dirty="0">
              <a:solidFill>
                <a:schemeClr val="tx1"/>
              </a:solidFill>
              <a:effectLst/>
              <a:latin typeface="+mn-lt"/>
              <a:ea typeface="+mn-ea"/>
              <a:cs typeface="+mn-cs"/>
            </a:endParaRPr>
          </a:p>
          <a:p>
            <a:pPr lvl="0" fontAlgn="ctr"/>
            <a:r>
              <a:rPr lang="en-US" sz="1500" kern="1200" dirty="0">
                <a:solidFill>
                  <a:schemeClr val="tx1"/>
                </a:solidFill>
                <a:effectLst/>
                <a:latin typeface="+mn-lt"/>
                <a:ea typeface="+mn-ea"/>
                <a:cs typeface="+mn-cs"/>
              </a:rPr>
              <a:t>[3] A </a:t>
            </a:r>
            <a:r>
              <a:rPr lang="en-US" sz="1500" b="1" kern="1200" dirty="0">
                <a:solidFill>
                  <a:schemeClr val="tx1"/>
                </a:solidFill>
                <a:effectLst/>
                <a:latin typeface="+mn-lt"/>
                <a:ea typeface="+mn-ea"/>
                <a:cs typeface="+mn-cs"/>
              </a:rPr>
              <a:t>m</a:t>
            </a:r>
            <a:r>
              <a:rPr lang="en-US" sz="1500" kern="1200" dirty="0">
                <a:solidFill>
                  <a:schemeClr val="tx1"/>
                </a:solidFill>
                <a:effectLst/>
                <a:latin typeface="+mn-lt"/>
                <a:ea typeface="+mn-ea"/>
                <a:cs typeface="+mn-cs"/>
              </a:rPr>
              <a:t>icro habit – change direction -60 seconds</a:t>
            </a:r>
          </a:p>
          <a:p>
            <a:pPr lvl="0" fontAlgn="ctr"/>
            <a:endParaRPr lang="en-US" sz="1500" kern="1200" dirty="0">
              <a:solidFill>
                <a:schemeClr val="tx1"/>
              </a:solidFill>
              <a:effectLst/>
              <a:latin typeface="+mn-lt"/>
              <a:ea typeface="+mn-ea"/>
              <a:cs typeface="+mn-cs"/>
            </a:endParaRPr>
          </a:p>
          <a:p>
            <a:pPr lvl="0" fontAlgn="ctr"/>
            <a:r>
              <a:rPr lang="en-US" sz="1500" kern="1200" dirty="0">
                <a:solidFill>
                  <a:schemeClr val="tx1"/>
                </a:solidFill>
                <a:effectLst/>
                <a:latin typeface="+mn-lt"/>
                <a:ea typeface="+mn-ea"/>
                <a:cs typeface="+mn-cs"/>
              </a:rPr>
              <a:t>Trigger is turning on the computer</a:t>
            </a:r>
          </a:p>
          <a:p>
            <a:pPr marL="285750" lvl="0" indent="-285750" fontAlgn="ctr">
              <a:buFontTx/>
              <a:buChar char="-"/>
            </a:pPr>
            <a:r>
              <a:rPr lang="en-US" sz="1500" kern="1200" dirty="0">
                <a:solidFill>
                  <a:schemeClr val="tx1"/>
                </a:solidFill>
                <a:effectLst/>
                <a:latin typeface="+mn-lt"/>
                <a:ea typeface="+mn-ea"/>
                <a:cs typeface="+mn-cs"/>
              </a:rPr>
              <a:t>What will you do instead</a:t>
            </a:r>
          </a:p>
          <a:p>
            <a:pPr marL="285750" lvl="0" indent="-285750" fontAlgn="ctr">
              <a:buFontTx/>
              <a:buChar char="-"/>
            </a:pPr>
            <a:endParaRPr lang="en-US" sz="1500" kern="1200" dirty="0">
              <a:solidFill>
                <a:schemeClr val="tx1"/>
              </a:solidFill>
              <a:effectLst/>
              <a:latin typeface="+mn-lt"/>
              <a:ea typeface="+mn-ea"/>
              <a:cs typeface="+mn-cs"/>
            </a:endParaRPr>
          </a:p>
          <a:p>
            <a:pPr marL="0" lvl="0" indent="0" fontAlgn="ctr">
              <a:buFontTx/>
              <a:buNone/>
            </a:pPr>
            <a:r>
              <a:rPr lang="en-US" sz="1500" kern="1200" dirty="0">
                <a:solidFill>
                  <a:schemeClr val="tx1"/>
                </a:solidFill>
                <a:effectLst/>
                <a:latin typeface="+mn-lt"/>
                <a:ea typeface="+mn-ea"/>
                <a:cs typeface="+mn-cs"/>
              </a:rPr>
              <a:t>Bad habit for thanksgiving and comparison</a:t>
            </a:r>
          </a:p>
          <a:p>
            <a:pPr marL="0" lvl="0" indent="0" fontAlgn="ctr">
              <a:buFontTx/>
              <a:buNone/>
            </a:pPr>
            <a:r>
              <a:rPr lang="en-US" sz="1500" kern="1200" dirty="0">
                <a:solidFill>
                  <a:schemeClr val="tx1"/>
                </a:solidFill>
                <a:effectLst/>
                <a:latin typeface="+mn-lt"/>
                <a:ea typeface="+mn-ea"/>
                <a:cs typeface="+mn-cs"/>
              </a:rPr>
              <a:t>= wake up and look at phone</a:t>
            </a:r>
          </a:p>
          <a:p>
            <a:pPr marL="0" lvl="0" indent="0" fontAlgn="ctr">
              <a:buFontTx/>
              <a:buNone/>
            </a:pPr>
            <a:r>
              <a:rPr lang="en-US" sz="1500" kern="1200" dirty="0">
                <a:solidFill>
                  <a:schemeClr val="tx1"/>
                </a:solidFill>
                <a:effectLst/>
                <a:latin typeface="+mn-lt"/>
                <a:ea typeface="+mn-ea"/>
                <a:cs typeface="+mn-cs"/>
              </a:rPr>
              <a:t>- Wake up grab phone – psalm of the day in bible app</a:t>
            </a:r>
          </a:p>
          <a:p>
            <a:pPr lvl="0" fontAlgn="ctr"/>
            <a:endParaRPr lang="en-US" sz="1500" kern="1200" dirty="0">
              <a:solidFill>
                <a:schemeClr val="tx1"/>
              </a:solidFill>
              <a:effectLst/>
              <a:latin typeface="+mn-lt"/>
              <a:ea typeface="+mn-ea"/>
              <a:cs typeface="+mn-cs"/>
            </a:endParaRPr>
          </a:p>
          <a:p>
            <a:pPr lvl="0" fontAlgn="ctr"/>
            <a:r>
              <a:rPr lang="en-US" sz="1500" kern="1200" dirty="0">
                <a:solidFill>
                  <a:schemeClr val="tx1"/>
                </a:solidFill>
                <a:effectLst/>
                <a:latin typeface="+mn-lt"/>
                <a:ea typeface="+mn-ea"/>
                <a:cs typeface="+mn-cs"/>
              </a:rPr>
              <a:t>[4] Effective practice – specific what you will do</a:t>
            </a:r>
          </a:p>
          <a:p>
            <a:pPr lvl="0" fontAlgn="ctr"/>
            <a:endParaRPr lang="en-US" sz="1500" kern="1200" dirty="0">
              <a:solidFill>
                <a:schemeClr val="tx1"/>
              </a:solidFill>
              <a:effectLst/>
              <a:latin typeface="+mn-lt"/>
              <a:ea typeface="+mn-ea"/>
              <a:cs typeface="+mn-cs"/>
            </a:endParaRPr>
          </a:p>
          <a:p>
            <a:pPr lvl="0" fontAlgn="ctr"/>
            <a:r>
              <a:rPr lang="en-US" sz="1500" kern="1200" dirty="0">
                <a:solidFill>
                  <a:schemeClr val="tx1"/>
                </a:solidFill>
                <a:effectLst/>
                <a:latin typeface="+mn-lt"/>
                <a:ea typeface="+mn-ea"/>
                <a:cs typeface="+mn-cs"/>
              </a:rPr>
              <a:t>What will you do after the </a:t>
            </a:r>
          </a:p>
          <a:p>
            <a:pPr lvl="0" fontAlgn="ctr"/>
            <a:endParaRPr lang="en-US" sz="1500" kern="1200" dirty="0">
              <a:solidFill>
                <a:schemeClr val="tx1"/>
              </a:solidFill>
              <a:effectLst/>
              <a:latin typeface="+mn-lt"/>
              <a:ea typeface="+mn-ea"/>
              <a:cs typeface="+mn-cs"/>
            </a:endParaRPr>
          </a:p>
          <a:p>
            <a:pPr lvl="0" fontAlgn="ctr"/>
            <a:r>
              <a:rPr lang="en-US" sz="1500" kern="1200" dirty="0">
                <a:solidFill>
                  <a:schemeClr val="tx1"/>
                </a:solidFill>
                <a:effectLst/>
                <a:latin typeface="+mn-lt"/>
                <a:ea typeface="+mn-ea"/>
                <a:cs typeface="+mn-cs"/>
              </a:rPr>
              <a:t>Effective prayer time – car before work</a:t>
            </a:r>
          </a:p>
          <a:p>
            <a:pPr lvl="0" fontAlgn="ctr"/>
            <a:r>
              <a:rPr lang="en-US" sz="1500" kern="1200" dirty="0">
                <a:solidFill>
                  <a:schemeClr val="tx1"/>
                </a:solidFill>
                <a:effectLst/>
                <a:latin typeface="+mn-lt"/>
                <a:ea typeface="+mn-ea"/>
                <a:cs typeface="+mn-cs"/>
              </a:rPr>
              <a:t>The Bible Project – don’t try to understand bible on your own</a:t>
            </a:r>
          </a:p>
          <a:p>
            <a:pPr lvl="0" fontAlgn="ctr"/>
            <a:endParaRPr lang="en-US" sz="1500" kern="1200" dirty="0">
              <a:solidFill>
                <a:schemeClr val="tx1"/>
              </a:solidFill>
              <a:effectLst/>
              <a:latin typeface="+mn-lt"/>
              <a:ea typeface="+mn-ea"/>
              <a:cs typeface="+mn-cs"/>
            </a:endParaRPr>
          </a:p>
          <a:p>
            <a:pPr lvl="0" fontAlgn="ctr"/>
            <a:endParaRPr lang="en-US" sz="1500" kern="1200" dirty="0">
              <a:solidFill>
                <a:schemeClr val="tx1"/>
              </a:solidFill>
              <a:effectLst/>
              <a:latin typeface="+mn-lt"/>
              <a:ea typeface="+mn-ea"/>
              <a:cs typeface="+mn-cs"/>
            </a:endParaRPr>
          </a:p>
          <a:p>
            <a:pPr lvl="0" fontAlgn="ctr"/>
            <a:r>
              <a:rPr lang="en-US" sz="1500" kern="1200" dirty="0">
                <a:solidFill>
                  <a:schemeClr val="tx1"/>
                </a:solidFill>
                <a:effectLst/>
                <a:latin typeface="+mn-lt"/>
                <a:ea typeface="+mn-ea"/>
                <a:cs typeface="+mn-cs"/>
              </a:rPr>
              <a:t>[5] A </a:t>
            </a:r>
            <a:r>
              <a:rPr lang="en-US" sz="1500" b="1" kern="1200" dirty="0">
                <a:solidFill>
                  <a:schemeClr val="tx1"/>
                </a:solidFill>
                <a:effectLst/>
                <a:latin typeface="+mn-lt"/>
                <a:ea typeface="+mn-ea"/>
                <a:cs typeface="+mn-cs"/>
              </a:rPr>
              <a:t>r</a:t>
            </a:r>
            <a:r>
              <a:rPr lang="en-US" sz="1500" kern="1200" dirty="0">
                <a:solidFill>
                  <a:schemeClr val="tx1"/>
                </a:solidFill>
                <a:effectLst/>
                <a:latin typeface="+mn-lt"/>
                <a:ea typeface="+mn-ea"/>
                <a:cs typeface="+mn-cs"/>
              </a:rPr>
              <a:t>ecovery plan – repeat Heb 12;1-2</a:t>
            </a:r>
          </a:p>
          <a:p>
            <a:pPr marL="285750" lvl="0" indent="-285750" fontAlgn="ctr">
              <a:buFontTx/>
              <a:buChar char="-"/>
            </a:pPr>
            <a:r>
              <a:rPr lang="en-US" sz="1500" kern="1200" dirty="0">
                <a:solidFill>
                  <a:schemeClr val="tx1"/>
                </a:solidFill>
                <a:effectLst/>
                <a:latin typeface="+mn-lt"/>
                <a:ea typeface="+mn-ea"/>
                <a:cs typeface="+mn-cs"/>
              </a:rPr>
              <a:t>You will fail one day / forget</a:t>
            </a:r>
          </a:p>
          <a:p>
            <a:pPr marL="285750" lvl="0" indent="-285750" fontAlgn="ctr">
              <a:buFontTx/>
              <a:buChar char="-"/>
            </a:pPr>
            <a:r>
              <a:rPr lang="en-US" sz="1500" kern="1200" dirty="0">
                <a:solidFill>
                  <a:schemeClr val="tx1"/>
                </a:solidFill>
                <a:effectLst/>
                <a:latin typeface="+mn-lt"/>
                <a:ea typeface="+mn-ea"/>
                <a:cs typeface="+mn-cs"/>
              </a:rPr>
              <a:t>What will you do –grace plan!</a:t>
            </a:r>
          </a:p>
          <a:p>
            <a:pPr lvl="0" fontAlgn="ctr"/>
            <a:endParaRPr lang="en-US" sz="1500" kern="1200" dirty="0">
              <a:solidFill>
                <a:schemeClr val="tx1"/>
              </a:solidFill>
              <a:effectLst/>
              <a:latin typeface="+mn-lt"/>
              <a:ea typeface="+mn-ea"/>
              <a:cs typeface="+mn-cs"/>
            </a:endParaRPr>
          </a:p>
          <a:p>
            <a:pPr lvl="0" fontAlgn="ctr"/>
            <a:r>
              <a:rPr lang="en-US" sz="1500" kern="1200" dirty="0">
                <a:solidFill>
                  <a:schemeClr val="tx1"/>
                </a:solidFill>
                <a:effectLst/>
                <a:latin typeface="+mn-lt"/>
                <a:ea typeface="+mn-ea"/>
                <a:cs typeface="+mn-cs"/>
              </a:rPr>
              <a:t>Others to support you</a:t>
            </a:r>
          </a:p>
          <a:p>
            <a:pPr lvl="0" fontAlgn="ctr"/>
            <a:r>
              <a:rPr lang="en-US" sz="1500" kern="1200" dirty="0">
                <a:solidFill>
                  <a:schemeClr val="tx1"/>
                </a:solidFill>
                <a:effectLst/>
                <a:latin typeface="+mn-lt"/>
                <a:ea typeface="+mn-ea"/>
                <a:cs typeface="+mn-cs"/>
              </a:rPr>
              <a:t>A </a:t>
            </a:r>
            <a:r>
              <a:rPr lang="en-US" sz="1500" b="1" kern="1200" dirty="0">
                <a:solidFill>
                  <a:schemeClr val="tx1"/>
                </a:solidFill>
                <a:effectLst/>
                <a:latin typeface="+mn-lt"/>
                <a:ea typeface="+mn-ea"/>
                <a:cs typeface="+mn-cs"/>
              </a:rPr>
              <a:t>S</a:t>
            </a:r>
            <a:r>
              <a:rPr lang="en-US" sz="1500" kern="1200" dirty="0">
                <a:solidFill>
                  <a:schemeClr val="tx1"/>
                </a:solidFill>
                <a:effectLst/>
                <a:latin typeface="+mn-lt"/>
                <a:ea typeface="+mn-ea"/>
                <a:cs typeface="+mn-cs"/>
              </a:rPr>
              <a:t>upport group</a:t>
            </a:r>
          </a:p>
          <a:p>
            <a:pPr lvl="0" fontAlgn="ctr"/>
            <a:endParaRPr lang="en-US" sz="1500" kern="1200" dirty="0">
              <a:solidFill>
                <a:schemeClr val="tx1"/>
              </a:solidFill>
              <a:effectLst/>
              <a:latin typeface="+mn-lt"/>
              <a:ea typeface="+mn-ea"/>
              <a:cs typeface="+mn-cs"/>
            </a:endParaRPr>
          </a:p>
          <a:p>
            <a:pPr lvl="0" fontAlgn="ctr"/>
            <a:r>
              <a:rPr lang="en-US" sz="1500" kern="1200" dirty="0">
                <a:solidFill>
                  <a:schemeClr val="tx1"/>
                </a:solidFill>
                <a:effectLst/>
                <a:latin typeface="+mn-lt"/>
                <a:ea typeface="+mn-ea"/>
                <a:cs typeface="+mn-cs"/>
              </a:rPr>
              <a:t>- Small groups!</a:t>
            </a:r>
          </a:p>
          <a:p>
            <a:pPr fontAlgn="ctr"/>
            <a:r>
              <a:rPr lang="en-US" sz="1500" kern="1200" dirty="0">
                <a:solidFill>
                  <a:schemeClr val="tx1"/>
                </a:solidFill>
                <a:effectLst/>
                <a:latin typeface="+mn-lt"/>
                <a:ea typeface="+mn-ea"/>
                <a:cs typeface="+mn-cs"/>
              </a:rPr>
              <a:t> </a:t>
            </a:r>
          </a:p>
          <a:p>
            <a:pPr fontAlgn="ctr"/>
            <a:r>
              <a:rPr lang="en-US" sz="1500" kern="1200" dirty="0">
                <a:solidFill>
                  <a:schemeClr val="tx1"/>
                </a:solidFill>
                <a:effectLst/>
                <a:latin typeface="+mn-lt"/>
                <a:ea typeface="+mn-ea"/>
                <a:cs typeface="+mn-cs"/>
              </a:rPr>
              <a:t>(</a:t>
            </a:r>
            <a:r>
              <a:rPr lang="en-US" sz="1500" kern="1200" dirty="0" err="1">
                <a:solidFill>
                  <a:schemeClr val="tx1"/>
                </a:solidFill>
                <a:effectLst/>
                <a:latin typeface="+mn-lt"/>
                <a:ea typeface="+mn-ea"/>
                <a:cs typeface="+mn-cs"/>
              </a:rPr>
              <a:t>stre</a:t>
            </a:r>
            <a:endParaRPr lang="en-US" sz="1500" kern="1200" dirty="0">
              <a:solidFill>
                <a:schemeClr val="tx1"/>
              </a:solidFill>
              <a:effectLst/>
              <a:latin typeface="+mn-lt"/>
              <a:ea typeface="+mn-ea"/>
              <a:cs typeface="+mn-cs"/>
            </a:endParaRPr>
          </a:p>
          <a:p>
            <a:r>
              <a:rPr lang="en-US" sz="1500" kern="1200" dirty="0">
                <a:solidFill>
                  <a:schemeClr val="tx1"/>
                </a:solidFill>
                <a:effectLst/>
                <a:latin typeface="+mn-lt"/>
                <a:ea typeface="+mn-ea"/>
                <a:cs typeface="+mn-cs"/>
              </a:rPr>
              <a:t> </a:t>
            </a:r>
          </a:p>
          <a:p>
            <a:r>
              <a:rPr lang="en-US" sz="1500" kern="1200" dirty="0">
                <a:solidFill>
                  <a:schemeClr val="tx1"/>
                </a:solidFill>
                <a:effectLst/>
                <a:latin typeface="+mn-lt"/>
                <a:ea typeface="+mn-ea"/>
                <a:cs typeface="+mn-cs"/>
              </a:rPr>
              <a:t>Example -  </a:t>
            </a:r>
          </a:p>
          <a:p>
            <a:r>
              <a:rPr lang="en-US" sz="1500" kern="1200" dirty="0">
                <a:solidFill>
                  <a:schemeClr val="tx1"/>
                </a:solidFill>
                <a:effectLst/>
                <a:latin typeface="+mn-lt"/>
                <a:ea typeface="+mn-ea"/>
                <a:cs typeface="+mn-cs"/>
              </a:rPr>
              <a:t>Story of no excuse -disappointment, anger, </a:t>
            </a:r>
          </a:p>
          <a:p>
            <a:pPr algn="ctr"/>
            <a:endParaRPr lang="en-US" dirty="0"/>
          </a:p>
        </p:txBody>
      </p:sp>
      <p:sp>
        <p:nvSpPr>
          <p:cNvPr id="4" name="Slide Number Placeholder 3"/>
          <p:cNvSpPr>
            <a:spLocks noGrp="1"/>
          </p:cNvSpPr>
          <p:nvPr>
            <p:ph type="sldNum" sz="quarter" idx="10"/>
          </p:nvPr>
        </p:nvSpPr>
        <p:spPr/>
        <p:txBody>
          <a:bodyPr/>
          <a:lstStyle/>
          <a:p>
            <a:fld id="{4527D1C3-F5B7-4B40-9D8B-16C74651A9C1}" type="slidenum">
              <a:rPr lang="en-US" smtClean="0"/>
              <a:t>32</a:t>
            </a:fld>
            <a:endParaRPr lang="en-US"/>
          </a:p>
        </p:txBody>
      </p:sp>
    </p:spTree>
    <p:extLst>
      <p:ext uri="{BB962C8B-B14F-4D97-AF65-F5344CB8AC3E}">
        <p14:creationId xmlns:p14="http://schemas.microsoft.com/office/powerpoint/2010/main" val="13709983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579438"/>
            <a:ext cx="3114675" cy="1752600"/>
          </a:xfrm>
        </p:spPr>
      </p:sp>
      <p:sp>
        <p:nvSpPr>
          <p:cNvPr id="3" name="Notes Placeholder 2"/>
          <p:cNvSpPr>
            <a:spLocks noGrp="1"/>
          </p:cNvSpPr>
          <p:nvPr>
            <p:ph type="body" idx="1"/>
          </p:nvPr>
        </p:nvSpPr>
        <p:spPr/>
        <p:txBody>
          <a:bodyPr/>
          <a:lstStyle/>
          <a:p>
            <a:pPr algn="l"/>
            <a:r>
              <a:rPr lang="en-US" dirty="0"/>
              <a:t>Distribute communion now!!!!</a:t>
            </a:r>
          </a:p>
          <a:p>
            <a:pPr algn="l"/>
            <a:endParaRPr lang="en-US" dirty="0"/>
          </a:p>
          <a:p>
            <a:pPr algn="l"/>
            <a:endParaRPr lang="en-US" dirty="0"/>
          </a:p>
        </p:txBody>
      </p:sp>
      <p:sp>
        <p:nvSpPr>
          <p:cNvPr id="4" name="Slide Number Placeholder 3"/>
          <p:cNvSpPr>
            <a:spLocks noGrp="1"/>
          </p:cNvSpPr>
          <p:nvPr>
            <p:ph type="sldNum" sz="quarter" idx="10"/>
          </p:nvPr>
        </p:nvSpPr>
        <p:spPr/>
        <p:txBody>
          <a:bodyPr/>
          <a:lstStyle/>
          <a:p>
            <a:fld id="{4527D1C3-F5B7-4B40-9D8B-16C74651A9C1}" type="slidenum">
              <a:rPr lang="en-US" smtClean="0"/>
              <a:t>33</a:t>
            </a:fld>
            <a:endParaRPr lang="en-US"/>
          </a:p>
        </p:txBody>
      </p:sp>
    </p:spTree>
    <p:extLst>
      <p:ext uri="{BB962C8B-B14F-4D97-AF65-F5344CB8AC3E}">
        <p14:creationId xmlns:p14="http://schemas.microsoft.com/office/powerpoint/2010/main" val="8845263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579438"/>
            <a:ext cx="3114675" cy="1752600"/>
          </a:xfrm>
        </p:spPr>
      </p:sp>
      <p:sp>
        <p:nvSpPr>
          <p:cNvPr id="3" name="Notes Placeholder 2"/>
          <p:cNvSpPr>
            <a:spLocks noGrp="1"/>
          </p:cNvSpPr>
          <p:nvPr>
            <p:ph type="body" idx="1"/>
          </p:nvPr>
        </p:nvSpPr>
        <p:spPr/>
        <p:txBody>
          <a:bodyPr/>
          <a:lstStyle/>
          <a:p>
            <a:endParaRPr lang="en-US" dirty="0"/>
          </a:p>
          <a:p>
            <a:r>
              <a:rPr lang="en-US" dirty="0"/>
              <a:t>So bad for so long</a:t>
            </a:r>
          </a:p>
          <a:p>
            <a:r>
              <a:rPr lang="en-US" dirty="0"/>
              <a:t>So defeated for so long</a:t>
            </a:r>
          </a:p>
          <a:p>
            <a:endParaRPr lang="en-US" dirty="0"/>
          </a:p>
        </p:txBody>
      </p:sp>
      <p:sp>
        <p:nvSpPr>
          <p:cNvPr id="4" name="Slide Number Placeholder 3"/>
          <p:cNvSpPr>
            <a:spLocks noGrp="1"/>
          </p:cNvSpPr>
          <p:nvPr>
            <p:ph type="sldNum" sz="quarter" idx="10"/>
          </p:nvPr>
        </p:nvSpPr>
        <p:spPr/>
        <p:txBody>
          <a:bodyPr/>
          <a:lstStyle/>
          <a:p>
            <a:fld id="{4527D1C3-F5B7-4B40-9D8B-16C74651A9C1}" type="slidenum">
              <a:rPr lang="en-US" smtClean="0"/>
              <a:t>34</a:t>
            </a:fld>
            <a:endParaRPr lang="en-US"/>
          </a:p>
        </p:txBody>
      </p:sp>
    </p:spTree>
    <p:extLst>
      <p:ext uri="{BB962C8B-B14F-4D97-AF65-F5344CB8AC3E}">
        <p14:creationId xmlns:p14="http://schemas.microsoft.com/office/powerpoint/2010/main" val="12007589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579438"/>
            <a:ext cx="3114675" cy="1752600"/>
          </a:xfrm>
        </p:spPr>
      </p:sp>
      <p:sp>
        <p:nvSpPr>
          <p:cNvPr id="3" name="Notes Placeholder 2"/>
          <p:cNvSpPr>
            <a:spLocks noGrp="1"/>
          </p:cNvSpPr>
          <p:nvPr>
            <p:ph type="body" idx="1"/>
          </p:nvPr>
        </p:nvSpPr>
        <p:spPr/>
        <p:txBody>
          <a:bodyPr/>
          <a:lstStyle/>
          <a:p>
            <a:endParaRPr lang="en-US" dirty="0"/>
          </a:p>
          <a:p>
            <a:r>
              <a:rPr lang="en-US" dirty="0" err="1"/>
              <a:t>Notive</a:t>
            </a:r>
            <a:r>
              <a:rPr lang="en-US" dirty="0"/>
              <a:t> the questions</a:t>
            </a:r>
          </a:p>
          <a:p>
            <a:endParaRPr lang="en-US" dirty="0"/>
          </a:p>
          <a:p>
            <a:r>
              <a:rPr lang="en-US" dirty="0"/>
              <a:t>Not why aren’t you well</a:t>
            </a:r>
          </a:p>
          <a:p>
            <a:endParaRPr lang="en-US" dirty="0"/>
          </a:p>
        </p:txBody>
      </p:sp>
      <p:sp>
        <p:nvSpPr>
          <p:cNvPr id="4" name="Slide Number Placeholder 3"/>
          <p:cNvSpPr>
            <a:spLocks noGrp="1"/>
          </p:cNvSpPr>
          <p:nvPr>
            <p:ph type="sldNum" sz="quarter" idx="10"/>
          </p:nvPr>
        </p:nvSpPr>
        <p:spPr/>
        <p:txBody>
          <a:bodyPr/>
          <a:lstStyle/>
          <a:p>
            <a:fld id="{4527D1C3-F5B7-4B40-9D8B-16C74651A9C1}" type="slidenum">
              <a:rPr lang="en-US" smtClean="0"/>
              <a:t>35</a:t>
            </a:fld>
            <a:endParaRPr lang="en-US"/>
          </a:p>
        </p:txBody>
      </p:sp>
    </p:spTree>
    <p:extLst>
      <p:ext uri="{BB962C8B-B14F-4D97-AF65-F5344CB8AC3E}">
        <p14:creationId xmlns:p14="http://schemas.microsoft.com/office/powerpoint/2010/main" val="13733904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579438"/>
            <a:ext cx="3114675" cy="1752600"/>
          </a:xfrm>
        </p:spPr>
      </p:sp>
      <p:sp>
        <p:nvSpPr>
          <p:cNvPr id="3" name="Notes Placeholder 2"/>
          <p:cNvSpPr>
            <a:spLocks noGrp="1"/>
          </p:cNvSpPr>
          <p:nvPr>
            <p:ph type="body" idx="1"/>
          </p:nvPr>
        </p:nvSpPr>
        <p:spPr/>
        <p:txBody>
          <a:bodyPr/>
          <a:lstStyle/>
          <a:p>
            <a:endParaRPr lang="en-US" dirty="0"/>
          </a:p>
          <a:p>
            <a:r>
              <a:rPr lang="en-US" dirty="0"/>
              <a:t>The man - excuses</a:t>
            </a:r>
          </a:p>
          <a:p>
            <a:endParaRPr lang="en-US" dirty="0"/>
          </a:p>
        </p:txBody>
      </p:sp>
      <p:sp>
        <p:nvSpPr>
          <p:cNvPr id="4" name="Slide Number Placeholder 3"/>
          <p:cNvSpPr>
            <a:spLocks noGrp="1"/>
          </p:cNvSpPr>
          <p:nvPr>
            <p:ph type="sldNum" sz="quarter" idx="10"/>
          </p:nvPr>
        </p:nvSpPr>
        <p:spPr/>
        <p:txBody>
          <a:bodyPr/>
          <a:lstStyle/>
          <a:p>
            <a:fld id="{4527D1C3-F5B7-4B40-9D8B-16C74651A9C1}" type="slidenum">
              <a:rPr lang="en-US" smtClean="0"/>
              <a:t>36</a:t>
            </a:fld>
            <a:endParaRPr lang="en-US"/>
          </a:p>
        </p:txBody>
      </p:sp>
    </p:spTree>
    <p:extLst>
      <p:ext uri="{BB962C8B-B14F-4D97-AF65-F5344CB8AC3E}">
        <p14:creationId xmlns:p14="http://schemas.microsoft.com/office/powerpoint/2010/main" val="33127203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579438"/>
            <a:ext cx="3114675" cy="1752600"/>
          </a:xfrm>
        </p:spPr>
      </p:sp>
      <p:sp>
        <p:nvSpPr>
          <p:cNvPr id="3" name="Notes Placeholder 2"/>
          <p:cNvSpPr>
            <a:spLocks noGrp="1"/>
          </p:cNvSpPr>
          <p:nvPr>
            <p:ph type="body" idx="1"/>
          </p:nvPr>
        </p:nvSpPr>
        <p:spPr/>
        <p:txBody>
          <a:bodyPr/>
          <a:lstStyle/>
          <a:p>
            <a:endParaRPr lang="en-US" dirty="0"/>
          </a:p>
          <a:p>
            <a:r>
              <a:rPr lang="en-US" dirty="0"/>
              <a:t>Jesus – no excuses</a:t>
            </a:r>
          </a:p>
          <a:p>
            <a:r>
              <a:rPr lang="en-US" dirty="0"/>
              <a:t>Get to it</a:t>
            </a:r>
          </a:p>
          <a:p>
            <a:endParaRPr lang="en-US" dirty="0"/>
          </a:p>
          <a:p>
            <a:r>
              <a:rPr lang="en-US" dirty="0"/>
              <a:t>Why? Jesus being insensitive</a:t>
            </a:r>
          </a:p>
          <a:p>
            <a:r>
              <a:rPr lang="en-US" dirty="0"/>
              <a:t>Jesus knows what He has done for Him!</a:t>
            </a:r>
          </a:p>
          <a:p>
            <a:endParaRPr lang="en-US" dirty="0"/>
          </a:p>
          <a:p>
            <a:r>
              <a:rPr lang="en-US" dirty="0"/>
              <a:t>NO BARRIER – COME ON</a:t>
            </a:r>
          </a:p>
          <a:p>
            <a:endParaRPr lang="en-US" dirty="0"/>
          </a:p>
        </p:txBody>
      </p:sp>
      <p:sp>
        <p:nvSpPr>
          <p:cNvPr id="4" name="Slide Number Placeholder 3"/>
          <p:cNvSpPr>
            <a:spLocks noGrp="1"/>
          </p:cNvSpPr>
          <p:nvPr>
            <p:ph type="sldNum" sz="quarter" idx="10"/>
          </p:nvPr>
        </p:nvSpPr>
        <p:spPr/>
        <p:txBody>
          <a:bodyPr/>
          <a:lstStyle/>
          <a:p>
            <a:fld id="{4527D1C3-F5B7-4B40-9D8B-16C74651A9C1}" type="slidenum">
              <a:rPr lang="en-US" smtClean="0"/>
              <a:t>37</a:t>
            </a:fld>
            <a:endParaRPr lang="en-US"/>
          </a:p>
        </p:txBody>
      </p:sp>
    </p:spTree>
    <p:extLst>
      <p:ext uri="{BB962C8B-B14F-4D97-AF65-F5344CB8AC3E}">
        <p14:creationId xmlns:p14="http://schemas.microsoft.com/office/powerpoint/2010/main" val="1895578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579438"/>
            <a:ext cx="3114675" cy="1752600"/>
          </a:xfrm>
        </p:spPr>
      </p:sp>
      <p:sp>
        <p:nvSpPr>
          <p:cNvPr id="3" name="Notes Placeholder 2"/>
          <p:cNvSpPr>
            <a:spLocks noGrp="1"/>
          </p:cNvSpPr>
          <p:nvPr>
            <p:ph type="body" idx="1"/>
          </p:nvPr>
        </p:nvSpPr>
        <p:spPr/>
        <p:txBody>
          <a:bodyPr/>
          <a:lstStyle/>
          <a:p>
            <a:pPr algn="l"/>
            <a:r>
              <a:rPr lang="en-US" dirty="0"/>
              <a:t>God has made us so many incredible promises</a:t>
            </a:r>
          </a:p>
          <a:p>
            <a:pPr algn="l"/>
            <a:r>
              <a:rPr lang="en-US" dirty="0"/>
              <a:t>That we are supposed to receive and live out by faith</a:t>
            </a:r>
          </a:p>
          <a:p>
            <a:pPr algn="l"/>
            <a:endParaRPr lang="en-US" dirty="0"/>
          </a:p>
          <a:p>
            <a:pPr algn="l"/>
            <a:endParaRPr lang="en-US" dirty="0"/>
          </a:p>
        </p:txBody>
      </p:sp>
      <p:sp>
        <p:nvSpPr>
          <p:cNvPr id="4" name="Slide Number Placeholder 3"/>
          <p:cNvSpPr>
            <a:spLocks noGrp="1"/>
          </p:cNvSpPr>
          <p:nvPr>
            <p:ph type="sldNum" sz="quarter" idx="10"/>
          </p:nvPr>
        </p:nvSpPr>
        <p:spPr/>
        <p:txBody>
          <a:bodyPr/>
          <a:lstStyle/>
          <a:p>
            <a:fld id="{4527D1C3-F5B7-4B40-9D8B-16C74651A9C1}" type="slidenum">
              <a:rPr lang="en-US" smtClean="0"/>
              <a:t>4</a:t>
            </a:fld>
            <a:endParaRPr lang="en-US"/>
          </a:p>
        </p:txBody>
      </p:sp>
    </p:spTree>
    <p:extLst>
      <p:ext uri="{BB962C8B-B14F-4D97-AF65-F5344CB8AC3E}">
        <p14:creationId xmlns:p14="http://schemas.microsoft.com/office/powerpoint/2010/main" val="2595983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579438"/>
            <a:ext cx="3114675" cy="1752600"/>
          </a:xfrm>
        </p:spPr>
      </p:sp>
      <p:sp>
        <p:nvSpPr>
          <p:cNvPr id="3" name="Notes Placeholder 2"/>
          <p:cNvSpPr>
            <a:spLocks noGrp="1"/>
          </p:cNvSpPr>
          <p:nvPr>
            <p:ph type="body" idx="1"/>
          </p:nvPr>
        </p:nvSpPr>
        <p:spPr/>
        <p:txBody>
          <a:bodyPr/>
          <a:lstStyle/>
          <a:p>
            <a:pPr algn="l"/>
            <a:r>
              <a:rPr lang="en-US" sz="1500" kern="1200" dirty="0">
                <a:solidFill>
                  <a:schemeClr val="tx1"/>
                </a:solidFill>
                <a:effectLst/>
                <a:latin typeface="+mn-lt"/>
                <a:ea typeface="+mn-ea"/>
                <a:cs typeface="+mn-cs"/>
              </a:rPr>
              <a:t>We’ve been made more than conquerors but most of us feel more like we’ve been conquered</a:t>
            </a:r>
          </a:p>
          <a:p>
            <a:pPr algn="l"/>
            <a:r>
              <a:rPr lang="en-US" sz="1500" kern="1200" dirty="0">
                <a:solidFill>
                  <a:schemeClr val="tx1"/>
                </a:solidFill>
                <a:effectLst/>
                <a:latin typeface="+mn-lt"/>
                <a:ea typeface="+mn-ea"/>
                <a:cs typeface="+mn-cs"/>
              </a:rPr>
              <a:t> </a:t>
            </a:r>
          </a:p>
          <a:p>
            <a:pPr algn="l"/>
            <a:r>
              <a:rPr lang="en-US" sz="1500" kern="1200" dirty="0">
                <a:solidFill>
                  <a:schemeClr val="tx1"/>
                </a:solidFill>
                <a:effectLst/>
                <a:latin typeface="+mn-lt"/>
                <a:ea typeface="+mn-ea"/>
                <a:cs typeface="+mn-cs"/>
              </a:rPr>
              <a:t>We see where we would like to be versus where we are it seems a million miles away.</a:t>
            </a:r>
          </a:p>
          <a:p>
            <a:pPr algn="l"/>
            <a:r>
              <a:rPr lang="en-US" sz="1500" kern="1200" dirty="0">
                <a:solidFill>
                  <a:schemeClr val="tx1"/>
                </a:solidFill>
                <a:effectLst/>
                <a:latin typeface="+mn-lt"/>
                <a:ea typeface="+mn-ea"/>
                <a:cs typeface="+mn-cs"/>
              </a:rPr>
              <a:t> </a:t>
            </a:r>
          </a:p>
          <a:p>
            <a:pPr algn="l"/>
            <a:r>
              <a:rPr lang="en-US" sz="1500" kern="1200" dirty="0">
                <a:solidFill>
                  <a:schemeClr val="tx1"/>
                </a:solidFill>
                <a:effectLst/>
                <a:latin typeface="+mn-lt"/>
                <a:ea typeface="+mn-ea"/>
                <a:cs typeface="+mn-cs"/>
              </a:rPr>
              <a:t>Its overwhelming to think of all the things we’d like to change.</a:t>
            </a:r>
          </a:p>
          <a:p>
            <a:pPr algn="l"/>
            <a:r>
              <a:rPr lang="en-US" sz="1500" kern="1200" dirty="0">
                <a:solidFill>
                  <a:schemeClr val="tx1"/>
                </a:solidFill>
                <a:effectLst/>
                <a:latin typeface="+mn-lt"/>
                <a:ea typeface="+mn-ea"/>
                <a:cs typeface="+mn-cs"/>
              </a:rPr>
              <a:t> </a:t>
            </a:r>
          </a:p>
          <a:p>
            <a:pPr algn="l"/>
            <a:r>
              <a:rPr lang="en-US" sz="1500" kern="1200" dirty="0">
                <a:solidFill>
                  <a:schemeClr val="tx1"/>
                </a:solidFill>
                <a:effectLst/>
                <a:latin typeface="+mn-lt"/>
                <a:ea typeface="+mn-ea"/>
                <a:cs typeface="+mn-cs"/>
              </a:rPr>
              <a:t>Sara and look at our house – all the rooms that need to be painted, Projects to be done, things to be fixed.</a:t>
            </a:r>
          </a:p>
          <a:p>
            <a:pPr algn="l"/>
            <a:r>
              <a:rPr lang="en-US" sz="1500" b="1" kern="1200" dirty="0">
                <a:solidFill>
                  <a:schemeClr val="tx1"/>
                </a:solidFill>
                <a:effectLst/>
                <a:latin typeface="+mn-lt"/>
                <a:ea typeface="+mn-ea"/>
                <a:cs typeface="+mn-cs"/>
              </a:rPr>
              <a:t>So we tend to do nothing</a:t>
            </a:r>
          </a:p>
          <a:p>
            <a:pPr algn="l"/>
            <a:r>
              <a:rPr lang="en-US" sz="1500" kern="1200" dirty="0">
                <a:solidFill>
                  <a:schemeClr val="tx1"/>
                </a:solidFill>
                <a:effectLst/>
                <a:latin typeface="+mn-lt"/>
                <a:ea typeface="+mn-ea"/>
                <a:cs typeface="+mn-cs"/>
              </a:rPr>
              <a:t> </a:t>
            </a:r>
          </a:p>
          <a:p>
            <a:pPr algn="l"/>
            <a:r>
              <a:rPr lang="en-US" sz="1500" kern="1200" dirty="0">
                <a:solidFill>
                  <a:schemeClr val="tx1"/>
                </a:solidFill>
                <a:effectLst/>
                <a:latin typeface="+mn-lt"/>
                <a:ea typeface="+mn-ea"/>
                <a:cs typeface="+mn-cs"/>
              </a:rPr>
              <a:t>So much to do – we do nothing</a:t>
            </a:r>
          </a:p>
          <a:p>
            <a:pPr algn="l"/>
            <a:r>
              <a:rPr lang="en-US" sz="1500" kern="1200" dirty="0">
                <a:solidFill>
                  <a:schemeClr val="tx1"/>
                </a:solidFill>
                <a:effectLst/>
                <a:latin typeface="+mn-lt"/>
                <a:ea typeface="+mn-ea"/>
                <a:cs typeface="+mn-cs"/>
              </a:rPr>
              <a:t>In every area of life.</a:t>
            </a:r>
          </a:p>
          <a:p>
            <a:pPr algn="l"/>
            <a:r>
              <a:rPr lang="en-US" sz="1500" kern="1200" dirty="0">
                <a:solidFill>
                  <a:schemeClr val="tx1"/>
                </a:solidFill>
                <a:effectLst/>
                <a:latin typeface="+mn-lt"/>
                <a:ea typeface="+mn-ea"/>
                <a:cs typeface="+mn-cs"/>
              </a:rPr>
              <a:t> </a:t>
            </a:r>
          </a:p>
          <a:p>
            <a:pPr algn="l"/>
            <a:r>
              <a:rPr lang="en-US" sz="1500" kern="1200" dirty="0">
                <a:solidFill>
                  <a:schemeClr val="tx1"/>
                </a:solidFill>
                <a:effectLst/>
                <a:latin typeface="+mn-lt"/>
                <a:ea typeface="+mn-ea"/>
                <a:cs typeface="+mn-cs"/>
              </a:rPr>
              <a:t>Plus tv, advertising, social media – it all seems to tell us what we don’t have</a:t>
            </a:r>
          </a:p>
          <a:p>
            <a:pPr algn="l"/>
            <a:r>
              <a:rPr lang="en-US" sz="1500" kern="1200" dirty="0">
                <a:solidFill>
                  <a:schemeClr val="tx1"/>
                </a:solidFill>
                <a:effectLst/>
                <a:latin typeface="+mn-lt"/>
                <a:ea typeface="+mn-ea"/>
                <a:cs typeface="+mn-cs"/>
              </a:rPr>
              <a:t> </a:t>
            </a:r>
          </a:p>
          <a:p>
            <a:pPr algn="l"/>
            <a:r>
              <a:rPr lang="en-US" sz="1500" kern="1200" dirty="0">
                <a:solidFill>
                  <a:schemeClr val="tx1"/>
                </a:solidFill>
                <a:effectLst/>
                <a:latin typeface="+mn-lt"/>
                <a:ea typeface="+mn-ea"/>
                <a:cs typeface="+mn-cs"/>
              </a:rPr>
              <a:t>Wants to sell us magic solutions – fixes that we can’t afford</a:t>
            </a:r>
          </a:p>
          <a:p>
            <a:pPr algn="l"/>
            <a:r>
              <a:rPr lang="en-US" sz="1500" kern="1200" dirty="0">
                <a:solidFill>
                  <a:schemeClr val="tx1"/>
                </a:solidFill>
                <a:effectLst/>
                <a:latin typeface="+mn-lt"/>
                <a:ea typeface="+mn-ea"/>
                <a:cs typeface="+mn-cs"/>
              </a:rPr>
              <a:t>Guess I will always be like this </a:t>
            </a:r>
          </a:p>
          <a:p>
            <a:r>
              <a:rPr lang="en-US" sz="1500" kern="1200" dirty="0">
                <a:solidFill>
                  <a:schemeClr val="tx1"/>
                </a:solidFill>
                <a:effectLst/>
                <a:latin typeface="+mn-lt"/>
                <a:ea typeface="+mn-ea"/>
                <a:cs typeface="+mn-cs"/>
              </a:rPr>
              <a:t>– or my family, my job, my habits, my heart</a:t>
            </a:r>
          </a:p>
          <a:p>
            <a:r>
              <a:rPr lang="en-US" sz="1500" kern="1200" dirty="0">
                <a:solidFill>
                  <a:schemeClr val="tx1"/>
                </a:solidFill>
                <a:effectLst/>
                <a:latin typeface="+mn-lt"/>
                <a:ea typeface="+mn-ea"/>
                <a:cs typeface="+mn-cs"/>
              </a:rPr>
              <a:t> </a:t>
            </a:r>
          </a:p>
          <a:p>
            <a:r>
              <a:rPr lang="en-US" sz="1500" kern="1200" dirty="0">
                <a:solidFill>
                  <a:schemeClr val="tx1"/>
                </a:solidFill>
                <a:effectLst/>
                <a:latin typeface="+mn-lt"/>
                <a:ea typeface="+mn-ea"/>
                <a:cs typeface="+mn-cs"/>
              </a:rPr>
              <a:t>As a parent, as a money manager, as professional</a:t>
            </a:r>
          </a:p>
          <a:p>
            <a:r>
              <a:rPr lang="en-US" sz="1500" kern="1200" dirty="0">
                <a:solidFill>
                  <a:schemeClr val="tx1"/>
                </a:solidFill>
                <a:effectLst/>
                <a:latin typeface="+mn-lt"/>
                <a:ea typeface="+mn-ea"/>
                <a:cs typeface="+mn-cs"/>
              </a:rPr>
              <a:t>As a friend, as a follower of Christ, as </a:t>
            </a:r>
          </a:p>
          <a:p>
            <a:endParaRPr lang="en-US" sz="1500" kern="1200" dirty="0">
              <a:solidFill>
                <a:schemeClr val="tx1"/>
              </a:solidFill>
              <a:effectLst/>
              <a:latin typeface="+mn-lt"/>
              <a:ea typeface="+mn-ea"/>
              <a:cs typeface="+mn-cs"/>
            </a:endParaRPr>
          </a:p>
          <a:p>
            <a:r>
              <a:rPr lang="en-US" sz="1500" kern="1200" dirty="0">
                <a:solidFill>
                  <a:schemeClr val="tx1"/>
                </a:solidFill>
                <a:effectLst/>
                <a:latin typeface="+mn-lt"/>
                <a:ea typeface="+mn-ea"/>
                <a:cs typeface="+mn-cs"/>
              </a:rPr>
              <a:t>Not to work harder but to recognize Jesus has already done the hardest work for us!!!</a:t>
            </a:r>
          </a:p>
          <a:p>
            <a:r>
              <a:rPr lang="en-US" sz="15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4527D1C3-F5B7-4B40-9D8B-16C74651A9C1}" type="slidenum">
              <a:rPr lang="en-US" smtClean="0"/>
              <a:pPr/>
              <a:t>5</a:t>
            </a:fld>
            <a:endParaRPr lang="en-US" dirty="0"/>
          </a:p>
        </p:txBody>
      </p:sp>
    </p:spTree>
    <p:extLst>
      <p:ext uri="{BB962C8B-B14F-4D97-AF65-F5344CB8AC3E}">
        <p14:creationId xmlns:p14="http://schemas.microsoft.com/office/powerpoint/2010/main" val="3113485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579438"/>
            <a:ext cx="3114675" cy="1752600"/>
          </a:xfrm>
        </p:spPr>
      </p:sp>
      <p:sp>
        <p:nvSpPr>
          <p:cNvPr id="3" name="Notes Placeholder 2"/>
          <p:cNvSpPr>
            <a:spLocks noGrp="1"/>
          </p:cNvSpPr>
          <p:nvPr>
            <p:ph type="body" idx="1"/>
          </p:nvPr>
        </p:nvSpPr>
        <p:spPr/>
        <p:txBody>
          <a:bodyPr/>
          <a:lstStyle/>
          <a:p>
            <a:pPr algn="l"/>
            <a:endParaRPr lang="en-US" dirty="0"/>
          </a:p>
          <a:p>
            <a:pPr algn="l"/>
            <a:endParaRPr lang="en-US" dirty="0"/>
          </a:p>
        </p:txBody>
      </p:sp>
      <p:sp>
        <p:nvSpPr>
          <p:cNvPr id="4" name="Slide Number Placeholder 3"/>
          <p:cNvSpPr>
            <a:spLocks noGrp="1"/>
          </p:cNvSpPr>
          <p:nvPr>
            <p:ph type="sldNum" sz="quarter" idx="10"/>
          </p:nvPr>
        </p:nvSpPr>
        <p:spPr/>
        <p:txBody>
          <a:bodyPr/>
          <a:lstStyle/>
          <a:p>
            <a:fld id="{4527D1C3-F5B7-4B40-9D8B-16C74651A9C1}" type="slidenum">
              <a:rPr lang="en-US" smtClean="0"/>
              <a:t>6</a:t>
            </a:fld>
            <a:endParaRPr lang="en-US"/>
          </a:p>
        </p:txBody>
      </p:sp>
    </p:spTree>
    <p:extLst>
      <p:ext uri="{BB962C8B-B14F-4D97-AF65-F5344CB8AC3E}">
        <p14:creationId xmlns:p14="http://schemas.microsoft.com/office/powerpoint/2010/main" val="1084262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579438"/>
            <a:ext cx="3114675" cy="1752600"/>
          </a:xfrm>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fld id="{4527D1C3-F5B7-4B40-9D8B-16C74651A9C1}" type="slidenum">
              <a:rPr lang="en-US" smtClean="0"/>
              <a:t>7</a:t>
            </a:fld>
            <a:endParaRPr lang="en-US"/>
          </a:p>
        </p:txBody>
      </p:sp>
    </p:spTree>
    <p:extLst>
      <p:ext uri="{BB962C8B-B14F-4D97-AF65-F5344CB8AC3E}">
        <p14:creationId xmlns:p14="http://schemas.microsoft.com/office/powerpoint/2010/main" val="2653185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579438"/>
            <a:ext cx="3114675" cy="1752600"/>
          </a:xfrm>
        </p:spPr>
      </p:sp>
      <p:sp>
        <p:nvSpPr>
          <p:cNvPr id="3" name="Notes Placeholder 2"/>
          <p:cNvSpPr>
            <a:spLocks noGrp="1"/>
          </p:cNvSpPr>
          <p:nvPr>
            <p:ph type="body" idx="1"/>
          </p:nvPr>
        </p:nvSpPr>
        <p:spPr/>
        <p:txBody>
          <a:bodyPr/>
          <a:lstStyle/>
          <a:p>
            <a:r>
              <a:rPr lang="en-US" dirty="0"/>
              <a:t>4 Steps To Starting</a:t>
            </a:r>
          </a:p>
          <a:p>
            <a:r>
              <a:rPr lang="en-US" dirty="0"/>
              <a:t>Countdown to what is most important of all</a:t>
            </a:r>
          </a:p>
        </p:txBody>
      </p:sp>
      <p:sp>
        <p:nvSpPr>
          <p:cNvPr id="4" name="Slide Number Placeholder 3"/>
          <p:cNvSpPr>
            <a:spLocks noGrp="1"/>
          </p:cNvSpPr>
          <p:nvPr>
            <p:ph type="sldNum" sz="quarter" idx="5"/>
          </p:nvPr>
        </p:nvSpPr>
        <p:spPr/>
        <p:txBody>
          <a:bodyPr/>
          <a:lstStyle/>
          <a:p>
            <a:fld id="{4527D1C3-F5B7-4B40-9D8B-16C74651A9C1}" type="slidenum">
              <a:rPr lang="en-US" smtClean="0"/>
              <a:pPr/>
              <a:t>8</a:t>
            </a:fld>
            <a:endParaRPr lang="en-US" dirty="0"/>
          </a:p>
        </p:txBody>
      </p:sp>
    </p:spTree>
    <p:extLst>
      <p:ext uri="{BB962C8B-B14F-4D97-AF65-F5344CB8AC3E}">
        <p14:creationId xmlns:p14="http://schemas.microsoft.com/office/powerpoint/2010/main" val="1539582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579438"/>
            <a:ext cx="3114675" cy="1752600"/>
          </a:xfrm>
        </p:spPr>
      </p:sp>
      <p:sp>
        <p:nvSpPr>
          <p:cNvPr id="3" name="Notes Placeholder 2"/>
          <p:cNvSpPr>
            <a:spLocks noGrp="1"/>
          </p:cNvSpPr>
          <p:nvPr>
            <p:ph type="body" idx="1"/>
          </p:nvPr>
        </p:nvSpPr>
        <p:spPr/>
        <p:txBody>
          <a:bodyPr/>
          <a:lstStyle/>
          <a:p>
            <a:r>
              <a:rPr lang="en-US" sz="1500" kern="1200" dirty="0">
                <a:solidFill>
                  <a:schemeClr val="tx1"/>
                </a:solidFill>
                <a:effectLst/>
                <a:latin typeface="+mn-lt"/>
                <a:ea typeface="+mn-ea"/>
                <a:cs typeface="+mn-cs"/>
              </a:rPr>
              <a:t>You are surrounded by things witnessing God’s goodness and faithfulness</a:t>
            </a:r>
          </a:p>
          <a:p>
            <a:endParaRPr lang="en-US" sz="1500" kern="1200" dirty="0">
              <a:solidFill>
                <a:schemeClr val="tx1"/>
              </a:solidFill>
              <a:effectLst/>
              <a:latin typeface="+mn-lt"/>
              <a:ea typeface="+mn-ea"/>
              <a:cs typeface="+mn-cs"/>
            </a:endParaRPr>
          </a:p>
          <a:p>
            <a:r>
              <a:rPr lang="en-US" sz="1500" kern="1200" dirty="0">
                <a:solidFill>
                  <a:schemeClr val="tx1"/>
                </a:solidFill>
                <a:effectLst/>
                <a:latin typeface="+mn-lt"/>
                <a:ea typeface="+mn-ea"/>
                <a:cs typeface="+mn-cs"/>
              </a:rPr>
              <a:t>God’s great victories start with small step</a:t>
            </a:r>
          </a:p>
          <a:p>
            <a:r>
              <a:rPr lang="en-US" sz="1500" kern="1200" dirty="0">
                <a:solidFill>
                  <a:schemeClr val="tx1"/>
                </a:solidFill>
                <a:effectLst/>
                <a:latin typeface="+mn-lt"/>
                <a:ea typeface="+mn-ea"/>
                <a:cs typeface="+mn-cs"/>
              </a:rPr>
              <a:t>First step is thankfulness</a:t>
            </a:r>
          </a:p>
          <a:p>
            <a:endParaRPr lang="en-US" sz="1500" kern="1200" dirty="0">
              <a:solidFill>
                <a:schemeClr val="tx1"/>
              </a:solidFill>
              <a:effectLst/>
              <a:latin typeface="+mn-lt"/>
              <a:ea typeface="+mn-ea"/>
              <a:cs typeface="+mn-cs"/>
            </a:endParaRPr>
          </a:p>
          <a:p>
            <a:r>
              <a:rPr lang="en-US" sz="1500" kern="1200" dirty="0">
                <a:solidFill>
                  <a:schemeClr val="tx1"/>
                </a:solidFill>
                <a:effectLst/>
                <a:latin typeface="+mn-lt"/>
                <a:ea typeface="+mn-ea"/>
                <a:cs typeface="+mn-cs"/>
              </a:rPr>
              <a:t>Thankfulness is about looking at what we do have that is good</a:t>
            </a:r>
          </a:p>
          <a:p>
            <a:endParaRPr lang="en-US" sz="1500" kern="1200" dirty="0">
              <a:solidFill>
                <a:schemeClr val="tx1"/>
              </a:solidFill>
              <a:effectLst/>
              <a:latin typeface="+mn-lt"/>
              <a:ea typeface="+mn-ea"/>
              <a:cs typeface="+mn-cs"/>
            </a:endParaRPr>
          </a:p>
          <a:p>
            <a:r>
              <a:rPr lang="en-US" sz="1500" kern="1200" dirty="0">
                <a:solidFill>
                  <a:schemeClr val="tx1"/>
                </a:solidFill>
                <a:effectLst/>
                <a:latin typeface="+mn-lt"/>
                <a:ea typeface="+mn-ea"/>
                <a:cs typeface="+mn-cs"/>
              </a:rPr>
              <a:t>Not just all that we need to do</a:t>
            </a:r>
          </a:p>
          <a:p>
            <a:r>
              <a:rPr lang="en-US" sz="1500" kern="1200" dirty="0">
                <a:solidFill>
                  <a:schemeClr val="tx1"/>
                </a:solidFill>
                <a:effectLst/>
                <a:latin typeface="+mn-lt"/>
                <a:ea typeface="+mn-ea"/>
                <a:cs typeface="+mn-cs"/>
              </a:rPr>
              <a:t>Not just about what we do not see</a:t>
            </a:r>
          </a:p>
          <a:p>
            <a:endParaRPr lang="en-US" sz="1500" kern="1200" dirty="0">
              <a:solidFill>
                <a:schemeClr val="tx1"/>
              </a:solidFill>
              <a:effectLst/>
              <a:latin typeface="+mn-lt"/>
              <a:ea typeface="+mn-ea"/>
              <a:cs typeface="+mn-cs"/>
            </a:endParaRPr>
          </a:p>
          <a:p>
            <a:r>
              <a:rPr lang="en-US" sz="1500" kern="1200" dirty="0">
                <a:solidFill>
                  <a:schemeClr val="tx1"/>
                </a:solidFill>
                <a:effectLst/>
                <a:latin typeface="+mn-lt"/>
                <a:ea typeface="+mn-ea"/>
                <a:cs typeface="+mn-cs"/>
              </a:rPr>
              <a:t>Plus tv, advertising, social media – it all seems to tell us what we don’t have</a:t>
            </a:r>
          </a:p>
          <a:p>
            <a:r>
              <a:rPr lang="en-US" sz="1500" kern="1200" dirty="0">
                <a:solidFill>
                  <a:schemeClr val="tx1"/>
                </a:solidFill>
                <a:effectLst/>
                <a:latin typeface="+mn-lt"/>
                <a:ea typeface="+mn-ea"/>
                <a:cs typeface="+mn-cs"/>
              </a:rPr>
              <a:t> </a:t>
            </a:r>
          </a:p>
          <a:p>
            <a:r>
              <a:rPr lang="en-US" sz="1500" kern="1200" dirty="0">
                <a:solidFill>
                  <a:schemeClr val="tx1"/>
                </a:solidFill>
                <a:effectLst/>
                <a:latin typeface="+mn-lt"/>
                <a:ea typeface="+mn-ea"/>
                <a:cs typeface="+mn-cs"/>
              </a:rPr>
              <a:t>Wants to sell us magic solutions – fixes that we can’t afford</a:t>
            </a:r>
          </a:p>
          <a:p>
            <a:r>
              <a:rPr lang="en-US" sz="1500" kern="1200" dirty="0">
                <a:solidFill>
                  <a:schemeClr val="tx1"/>
                </a:solidFill>
                <a:effectLst/>
                <a:latin typeface="+mn-lt"/>
                <a:ea typeface="+mn-ea"/>
                <a:cs typeface="+mn-cs"/>
              </a:rPr>
              <a:t>Guess I will always be like this </a:t>
            </a:r>
          </a:p>
          <a:p>
            <a:endParaRPr lang="en-US" sz="15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27D1C3-F5B7-4B40-9D8B-16C74651A9C1}" type="slidenum">
              <a:rPr lang="en-US" smtClean="0"/>
              <a:t>9</a:t>
            </a:fld>
            <a:endParaRPr lang="en-US"/>
          </a:p>
        </p:txBody>
      </p:sp>
    </p:spTree>
    <p:extLst>
      <p:ext uri="{BB962C8B-B14F-4D97-AF65-F5344CB8AC3E}">
        <p14:creationId xmlns:p14="http://schemas.microsoft.com/office/powerpoint/2010/main" val="2834798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406F-22BF-47CD-8413-7424D582B2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853083-0293-43BB-8989-9196263093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BE4EE9-EC03-481C-8A56-00DADEA71F88}"/>
              </a:ext>
            </a:extLst>
          </p:cNvPr>
          <p:cNvSpPr>
            <a:spLocks noGrp="1"/>
          </p:cNvSpPr>
          <p:nvPr>
            <p:ph type="dt" sz="half" idx="10"/>
          </p:nvPr>
        </p:nvSpPr>
        <p:spPr>
          <a:xfrm>
            <a:off x="838200" y="6356350"/>
            <a:ext cx="2743200" cy="365125"/>
          </a:xfrm>
          <a:prstGeom prst="rect">
            <a:avLst/>
          </a:prstGeom>
        </p:spPr>
        <p:txBody>
          <a:bodyPr/>
          <a:lstStyle/>
          <a:p>
            <a:fld id="{35275F1B-0367-4A84-AE99-A40C0BCEEBD8}" type="datetimeFigureOut">
              <a:rPr lang="en-US" smtClean="0"/>
              <a:t>11/3/2018</a:t>
            </a:fld>
            <a:endParaRPr lang="en-US"/>
          </a:p>
        </p:txBody>
      </p:sp>
      <p:sp>
        <p:nvSpPr>
          <p:cNvPr id="5" name="Footer Placeholder 4">
            <a:extLst>
              <a:ext uri="{FF2B5EF4-FFF2-40B4-BE49-F238E27FC236}">
                <a16:creationId xmlns:a16="http://schemas.microsoft.com/office/drawing/2014/main" id="{8A2BE73B-59DF-4291-A024-1A9C4C1DFD1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E4E570D-D9B9-4AF7-A4C3-2365B91FFBC2}"/>
              </a:ext>
            </a:extLst>
          </p:cNvPr>
          <p:cNvSpPr>
            <a:spLocks noGrp="1"/>
          </p:cNvSpPr>
          <p:nvPr>
            <p:ph type="sldNum" sz="quarter" idx="12"/>
          </p:nvPr>
        </p:nvSpPr>
        <p:spPr>
          <a:xfrm>
            <a:off x="8610600" y="6356350"/>
            <a:ext cx="2743200" cy="365125"/>
          </a:xfrm>
          <a:prstGeom prst="rect">
            <a:avLst/>
          </a:prstGeom>
        </p:spPr>
        <p:txBody>
          <a:bodyPr/>
          <a:lstStyle/>
          <a:p>
            <a:fld id="{80BAC2BB-78C1-4AD1-84F7-0ADCE47EE735}" type="slidenum">
              <a:rPr lang="en-US" smtClean="0"/>
              <a:t>‹#›</a:t>
            </a:fld>
            <a:endParaRPr lang="en-US"/>
          </a:p>
        </p:txBody>
      </p:sp>
    </p:spTree>
    <p:extLst>
      <p:ext uri="{BB962C8B-B14F-4D97-AF65-F5344CB8AC3E}">
        <p14:creationId xmlns:p14="http://schemas.microsoft.com/office/powerpoint/2010/main" val="1691152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4013-F805-4AEC-B971-E502DC4C3EA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0D6E29-DC63-423F-8874-D6913C4B707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F1FC8A-86F2-4F9C-BF46-4BE1EF1278AC}"/>
              </a:ext>
            </a:extLst>
          </p:cNvPr>
          <p:cNvSpPr>
            <a:spLocks noGrp="1"/>
          </p:cNvSpPr>
          <p:nvPr>
            <p:ph type="dt" sz="half" idx="10"/>
          </p:nvPr>
        </p:nvSpPr>
        <p:spPr>
          <a:xfrm>
            <a:off x="838200" y="6356350"/>
            <a:ext cx="2743200" cy="365125"/>
          </a:xfrm>
          <a:prstGeom prst="rect">
            <a:avLst/>
          </a:prstGeom>
        </p:spPr>
        <p:txBody>
          <a:bodyPr/>
          <a:lstStyle/>
          <a:p>
            <a:fld id="{35275F1B-0367-4A84-AE99-A40C0BCEEBD8}" type="datetimeFigureOut">
              <a:rPr lang="en-US" smtClean="0"/>
              <a:t>11/3/2018</a:t>
            </a:fld>
            <a:endParaRPr lang="en-US"/>
          </a:p>
        </p:txBody>
      </p:sp>
      <p:sp>
        <p:nvSpPr>
          <p:cNvPr id="5" name="Footer Placeholder 4">
            <a:extLst>
              <a:ext uri="{FF2B5EF4-FFF2-40B4-BE49-F238E27FC236}">
                <a16:creationId xmlns:a16="http://schemas.microsoft.com/office/drawing/2014/main" id="{738C8C95-CC68-4DB3-86CE-70139B5D425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6BF618F-701C-463E-8C15-C3878DDBA6A0}"/>
              </a:ext>
            </a:extLst>
          </p:cNvPr>
          <p:cNvSpPr>
            <a:spLocks noGrp="1"/>
          </p:cNvSpPr>
          <p:nvPr>
            <p:ph type="sldNum" sz="quarter" idx="12"/>
          </p:nvPr>
        </p:nvSpPr>
        <p:spPr>
          <a:xfrm>
            <a:off x="8610600" y="6356350"/>
            <a:ext cx="2743200" cy="365125"/>
          </a:xfrm>
          <a:prstGeom prst="rect">
            <a:avLst/>
          </a:prstGeom>
        </p:spPr>
        <p:txBody>
          <a:bodyPr/>
          <a:lstStyle/>
          <a:p>
            <a:fld id="{80BAC2BB-78C1-4AD1-84F7-0ADCE47EE735}" type="slidenum">
              <a:rPr lang="en-US" smtClean="0"/>
              <a:t>‹#›</a:t>
            </a:fld>
            <a:endParaRPr lang="en-US"/>
          </a:p>
        </p:txBody>
      </p:sp>
    </p:spTree>
    <p:extLst>
      <p:ext uri="{BB962C8B-B14F-4D97-AF65-F5344CB8AC3E}">
        <p14:creationId xmlns:p14="http://schemas.microsoft.com/office/powerpoint/2010/main" val="3957977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172283-C390-4DFD-B699-48B81FF48C3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6C0719-D9BC-4CEA-B76F-8F663EB6C99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8D651F-218A-4EF0-9497-F7BC1FC9084C}"/>
              </a:ext>
            </a:extLst>
          </p:cNvPr>
          <p:cNvSpPr>
            <a:spLocks noGrp="1"/>
          </p:cNvSpPr>
          <p:nvPr>
            <p:ph type="dt" sz="half" idx="10"/>
          </p:nvPr>
        </p:nvSpPr>
        <p:spPr>
          <a:xfrm>
            <a:off x="838200" y="6356350"/>
            <a:ext cx="2743200" cy="365125"/>
          </a:xfrm>
          <a:prstGeom prst="rect">
            <a:avLst/>
          </a:prstGeom>
        </p:spPr>
        <p:txBody>
          <a:bodyPr/>
          <a:lstStyle/>
          <a:p>
            <a:fld id="{35275F1B-0367-4A84-AE99-A40C0BCEEBD8}" type="datetimeFigureOut">
              <a:rPr lang="en-US" smtClean="0"/>
              <a:t>11/3/2018</a:t>
            </a:fld>
            <a:endParaRPr lang="en-US"/>
          </a:p>
        </p:txBody>
      </p:sp>
      <p:sp>
        <p:nvSpPr>
          <p:cNvPr id="5" name="Footer Placeholder 4">
            <a:extLst>
              <a:ext uri="{FF2B5EF4-FFF2-40B4-BE49-F238E27FC236}">
                <a16:creationId xmlns:a16="http://schemas.microsoft.com/office/drawing/2014/main" id="{AAA67ADE-309A-4F95-9132-AE53E775631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6ACC9A5-77F4-4194-A15A-950F88569012}"/>
              </a:ext>
            </a:extLst>
          </p:cNvPr>
          <p:cNvSpPr>
            <a:spLocks noGrp="1"/>
          </p:cNvSpPr>
          <p:nvPr>
            <p:ph type="sldNum" sz="quarter" idx="12"/>
          </p:nvPr>
        </p:nvSpPr>
        <p:spPr>
          <a:xfrm>
            <a:off x="8610600" y="6356350"/>
            <a:ext cx="2743200" cy="365125"/>
          </a:xfrm>
          <a:prstGeom prst="rect">
            <a:avLst/>
          </a:prstGeom>
        </p:spPr>
        <p:txBody>
          <a:bodyPr/>
          <a:lstStyle/>
          <a:p>
            <a:fld id="{80BAC2BB-78C1-4AD1-84F7-0ADCE47EE735}" type="slidenum">
              <a:rPr lang="en-US" smtClean="0"/>
              <a:t>‹#›</a:t>
            </a:fld>
            <a:endParaRPr lang="en-US"/>
          </a:p>
        </p:txBody>
      </p:sp>
    </p:spTree>
    <p:extLst>
      <p:ext uri="{BB962C8B-B14F-4D97-AF65-F5344CB8AC3E}">
        <p14:creationId xmlns:p14="http://schemas.microsoft.com/office/powerpoint/2010/main" val="3648910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0143C-4C9B-4A85-AF54-B12E8319C6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17AC65-949B-4A55-BDD0-8313D42BAB9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6424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DBD45-AAA8-4F50-A4D1-F0283C5824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B73009-F1C5-4D80-936D-92D942FFBC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C29E84F-1A7B-491B-9C92-BD82E34418B2}"/>
              </a:ext>
            </a:extLst>
          </p:cNvPr>
          <p:cNvSpPr>
            <a:spLocks noGrp="1"/>
          </p:cNvSpPr>
          <p:nvPr>
            <p:ph type="dt" sz="half" idx="10"/>
          </p:nvPr>
        </p:nvSpPr>
        <p:spPr>
          <a:xfrm>
            <a:off x="838200" y="6356350"/>
            <a:ext cx="2743200" cy="365125"/>
          </a:xfrm>
          <a:prstGeom prst="rect">
            <a:avLst/>
          </a:prstGeom>
        </p:spPr>
        <p:txBody>
          <a:bodyPr/>
          <a:lstStyle/>
          <a:p>
            <a:fld id="{35275F1B-0367-4A84-AE99-A40C0BCEEBD8}" type="datetimeFigureOut">
              <a:rPr lang="en-US" smtClean="0"/>
              <a:t>11/3/2018</a:t>
            </a:fld>
            <a:endParaRPr lang="en-US"/>
          </a:p>
        </p:txBody>
      </p:sp>
      <p:sp>
        <p:nvSpPr>
          <p:cNvPr id="5" name="Footer Placeholder 4">
            <a:extLst>
              <a:ext uri="{FF2B5EF4-FFF2-40B4-BE49-F238E27FC236}">
                <a16:creationId xmlns:a16="http://schemas.microsoft.com/office/drawing/2014/main" id="{E984E183-9278-4973-8098-07DCA0489D2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D7AB0B8-2216-43CC-A27D-4B4F69A353DF}"/>
              </a:ext>
            </a:extLst>
          </p:cNvPr>
          <p:cNvSpPr>
            <a:spLocks noGrp="1"/>
          </p:cNvSpPr>
          <p:nvPr>
            <p:ph type="sldNum" sz="quarter" idx="12"/>
          </p:nvPr>
        </p:nvSpPr>
        <p:spPr>
          <a:xfrm>
            <a:off x="8610600" y="6356350"/>
            <a:ext cx="2743200" cy="365125"/>
          </a:xfrm>
          <a:prstGeom prst="rect">
            <a:avLst/>
          </a:prstGeom>
        </p:spPr>
        <p:txBody>
          <a:bodyPr/>
          <a:lstStyle/>
          <a:p>
            <a:fld id="{80BAC2BB-78C1-4AD1-84F7-0ADCE47EE735}" type="slidenum">
              <a:rPr lang="en-US" smtClean="0"/>
              <a:t>‹#›</a:t>
            </a:fld>
            <a:endParaRPr lang="en-US"/>
          </a:p>
        </p:txBody>
      </p:sp>
    </p:spTree>
    <p:extLst>
      <p:ext uri="{BB962C8B-B14F-4D97-AF65-F5344CB8AC3E}">
        <p14:creationId xmlns:p14="http://schemas.microsoft.com/office/powerpoint/2010/main" val="195606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D4AC9-3DCB-4E8F-B20E-0F06053C49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C58181-ECB6-4A94-B9C6-81CFCE190B4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9D6AFA-C547-4200-9E89-07ACB4F2BFE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91CECA-64F2-4953-A4D3-3C053FE5C285}"/>
              </a:ext>
            </a:extLst>
          </p:cNvPr>
          <p:cNvSpPr>
            <a:spLocks noGrp="1"/>
          </p:cNvSpPr>
          <p:nvPr>
            <p:ph type="dt" sz="half" idx="10"/>
          </p:nvPr>
        </p:nvSpPr>
        <p:spPr>
          <a:xfrm>
            <a:off x="838200" y="6356350"/>
            <a:ext cx="2743200" cy="365125"/>
          </a:xfrm>
          <a:prstGeom prst="rect">
            <a:avLst/>
          </a:prstGeom>
        </p:spPr>
        <p:txBody>
          <a:bodyPr/>
          <a:lstStyle/>
          <a:p>
            <a:fld id="{35275F1B-0367-4A84-AE99-A40C0BCEEBD8}" type="datetimeFigureOut">
              <a:rPr lang="en-US" smtClean="0"/>
              <a:t>11/3/2018</a:t>
            </a:fld>
            <a:endParaRPr lang="en-US"/>
          </a:p>
        </p:txBody>
      </p:sp>
      <p:sp>
        <p:nvSpPr>
          <p:cNvPr id="6" name="Footer Placeholder 5">
            <a:extLst>
              <a:ext uri="{FF2B5EF4-FFF2-40B4-BE49-F238E27FC236}">
                <a16:creationId xmlns:a16="http://schemas.microsoft.com/office/drawing/2014/main" id="{C11D6418-A783-4500-A257-D243339119E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2D9F76B-13B2-45AB-B1C7-1890929EEAFD}"/>
              </a:ext>
            </a:extLst>
          </p:cNvPr>
          <p:cNvSpPr>
            <a:spLocks noGrp="1"/>
          </p:cNvSpPr>
          <p:nvPr>
            <p:ph type="sldNum" sz="quarter" idx="12"/>
          </p:nvPr>
        </p:nvSpPr>
        <p:spPr>
          <a:xfrm>
            <a:off x="8610600" y="6356350"/>
            <a:ext cx="2743200" cy="365125"/>
          </a:xfrm>
          <a:prstGeom prst="rect">
            <a:avLst/>
          </a:prstGeom>
        </p:spPr>
        <p:txBody>
          <a:bodyPr/>
          <a:lstStyle/>
          <a:p>
            <a:fld id="{80BAC2BB-78C1-4AD1-84F7-0ADCE47EE735}" type="slidenum">
              <a:rPr lang="en-US" smtClean="0"/>
              <a:t>‹#›</a:t>
            </a:fld>
            <a:endParaRPr lang="en-US"/>
          </a:p>
        </p:txBody>
      </p:sp>
    </p:spTree>
    <p:extLst>
      <p:ext uri="{BB962C8B-B14F-4D97-AF65-F5344CB8AC3E}">
        <p14:creationId xmlns:p14="http://schemas.microsoft.com/office/powerpoint/2010/main" val="2412048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F2D5A-A422-4C10-8651-F264D2A0D17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284B01-8300-4108-A9BC-FE8A697D5E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C82C29D-52CA-4A64-BAD8-718B9B33A2B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41762C-E2E6-493F-A5EC-7EDB497AB1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0FD1052-0319-4C24-BDF6-FCD65340945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3C8964-B4AF-4FD4-8FA2-56F328326603}"/>
              </a:ext>
            </a:extLst>
          </p:cNvPr>
          <p:cNvSpPr>
            <a:spLocks noGrp="1"/>
          </p:cNvSpPr>
          <p:nvPr>
            <p:ph type="dt" sz="half" idx="10"/>
          </p:nvPr>
        </p:nvSpPr>
        <p:spPr>
          <a:xfrm>
            <a:off x="838200" y="6356350"/>
            <a:ext cx="2743200" cy="365125"/>
          </a:xfrm>
          <a:prstGeom prst="rect">
            <a:avLst/>
          </a:prstGeom>
        </p:spPr>
        <p:txBody>
          <a:bodyPr/>
          <a:lstStyle/>
          <a:p>
            <a:fld id="{35275F1B-0367-4A84-AE99-A40C0BCEEBD8}" type="datetimeFigureOut">
              <a:rPr lang="en-US" smtClean="0"/>
              <a:t>11/3/2018</a:t>
            </a:fld>
            <a:endParaRPr lang="en-US"/>
          </a:p>
        </p:txBody>
      </p:sp>
      <p:sp>
        <p:nvSpPr>
          <p:cNvPr id="8" name="Footer Placeholder 7">
            <a:extLst>
              <a:ext uri="{FF2B5EF4-FFF2-40B4-BE49-F238E27FC236}">
                <a16:creationId xmlns:a16="http://schemas.microsoft.com/office/drawing/2014/main" id="{DC7F8A38-0B64-4273-B39B-3059A13387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50987A4-BEC9-48A8-8FE1-2440B71F9F2E}"/>
              </a:ext>
            </a:extLst>
          </p:cNvPr>
          <p:cNvSpPr>
            <a:spLocks noGrp="1"/>
          </p:cNvSpPr>
          <p:nvPr>
            <p:ph type="sldNum" sz="quarter" idx="12"/>
          </p:nvPr>
        </p:nvSpPr>
        <p:spPr>
          <a:xfrm>
            <a:off x="8610600" y="6356350"/>
            <a:ext cx="2743200" cy="365125"/>
          </a:xfrm>
          <a:prstGeom prst="rect">
            <a:avLst/>
          </a:prstGeom>
        </p:spPr>
        <p:txBody>
          <a:bodyPr/>
          <a:lstStyle/>
          <a:p>
            <a:fld id="{80BAC2BB-78C1-4AD1-84F7-0ADCE47EE735}" type="slidenum">
              <a:rPr lang="en-US" smtClean="0"/>
              <a:t>‹#›</a:t>
            </a:fld>
            <a:endParaRPr lang="en-US"/>
          </a:p>
        </p:txBody>
      </p:sp>
    </p:spTree>
    <p:extLst>
      <p:ext uri="{BB962C8B-B14F-4D97-AF65-F5344CB8AC3E}">
        <p14:creationId xmlns:p14="http://schemas.microsoft.com/office/powerpoint/2010/main" val="1389142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A113B-B639-417F-9CCC-4F99DF20F6D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1E830A-EE6F-4572-A74F-47145118652D}"/>
              </a:ext>
            </a:extLst>
          </p:cNvPr>
          <p:cNvSpPr>
            <a:spLocks noGrp="1"/>
          </p:cNvSpPr>
          <p:nvPr>
            <p:ph type="dt" sz="half" idx="10"/>
          </p:nvPr>
        </p:nvSpPr>
        <p:spPr>
          <a:xfrm>
            <a:off x="838200" y="6356350"/>
            <a:ext cx="2743200" cy="365125"/>
          </a:xfrm>
          <a:prstGeom prst="rect">
            <a:avLst/>
          </a:prstGeom>
        </p:spPr>
        <p:txBody>
          <a:bodyPr/>
          <a:lstStyle/>
          <a:p>
            <a:fld id="{35275F1B-0367-4A84-AE99-A40C0BCEEBD8}" type="datetimeFigureOut">
              <a:rPr lang="en-US" smtClean="0"/>
              <a:t>11/3/2018</a:t>
            </a:fld>
            <a:endParaRPr lang="en-US"/>
          </a:p>
        </p:txBody>
      </p:sp>
      <p:sp>
        <p:nvSpPr>
          <p:cNvPr id="4" name="Footer Placeholder 3">
            <a:extLst>
              <a:ext uri="{FF2B5EF4-FFF2-40B4-BE49-F238E27FC236}">
                <a16:creationId xmlns:a16="http://schemas.microsoft.com/office/drawing/2014/main" id="{5F96062C-24BF-4D63-87B3-6BF7EC61C4D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27955F1-E4F2-40D2-8B6E-04620890A004}"/>
              </a:ext>
            </a:extLst>
          </p:cNvPr>
          <p:cNvSpPr>
            <a:spLocks noGrp="1"/>
          </p:cNvSpPr>
          <p:nvPr>
            <p:ph type="sldNum" sz="quarter" idx="12"/>
          </p:nvPr>
        </p:nvSpPr>
        <p:spPr>
          <a:xfrm>
            <a:off x="8610600" y="6356350"/>
            <a:ext cx="2743200" cy="365125"/>
          </a:xfrm>
          <a:prstGeom prst="rect">
            <a:avLst/>
          </a:prstGeom>
        </p:spPr>
        <p:txBody>
          <a:bodyPr/>
          <a:lstStyle/>
          <a:p>
            <a:fld id="{80BAC2BB-78C1-4AD1-84F7-0ADCE47EE735}" type="slidenum">
              <a:rPr lang="en-US" smtClean="0"/>
              <a:t>‹#›</a:t>
            </a:fld>
            <a:endParaRPr lang="en-US"/>
          </a:p>
        </p:txBody>
      </p:sp>
    </p:spTree>
    <p:extLst>
      <p:ext uri="{BB962C8B-B14F-4D97-AF65-F5344CB8AC3E}">
        <p14:creationId xmlns:p14="http://schemas.microsoft.com/office/powerpoint/2010/main" val="518684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449EDC-2B63-479E-96B8-E6E7BB87D0B7}"/>
              </a:ext>
            </a:extLst>
          </p:cNvPr>
          <p:cNvSpPr>
            <a:spLocks noGrp="1"/>
          </p:cNvSpPr>
          <p:nvPr>
            <p:ph type="dt" sz="half" idx="10"/>
          </p:nvPr>
        </p:nvSpPr>
        <p:spPr>
          <a:xfrm>
            <a:off x="838200" y="6356350"/>
            <a:ext cx="2743200" cy="365125"/>
          </a:xfrm>
          <a:prstGeom prst="rect">
            <a:avLst/>
          </a:prstGeom>
        </p:spPr>
        <p:txBody>
          <a:bodyPr/>
          <a:lstStyle/>
          <a:p>
            <a:fld id="{35275F1B-0367-4A84-AE99-A40C0BCEEBD8}" type="datetimeFigureOut">
              <a:rPr lang="en-US" smtClean="0"/>
              <a:t>11/3/2018</a:t>
            </a:fld>
            <a:endParaRPr lang="en-US"/>
          </a:p>
        </p:txBody>
      </p:sp>
      <p:sp>
        <p:nvSpPr>
          <p:cNvPr id="3" name="Footer Placeholder 2">
            <a:extLst>
              <a:ext uri="{FF2B5EF4-FFF2-40B4-BE49-F238E27FC236}">
                <a16:creationId xmlns:a16="http://schemas.microsoft.com/office/drawing/2014/main" id="{F170A88F-424B-438B-A6B1-BEC5A921DD9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9F9E808-9F3A-41F2-9187-C7F8C1053480}"/>
              </a:ext>
            </a:extLst>
          </p:cNvPr>
          <p:cNvSpPr>
            <a:spLocks noGrp="1"/>
          </p:cNvSpPr>
          <p:nvPr>
            <p:ph type="sldNum" sz="quarter" idx="12"/>
          </p:nvPr>
        </p:nvSpPr>
        <p:spPr>
          <a:xfrm>
            <a:off x="8610600" y="6356350"/>
            <a:ext cx="2743200" cy="365125"/>
          </a:xfrm>
          <a:prstGeom prst="rect">
            <a:avLst/>
          </a:prstGeom>
        </p:spPr>
        <p:txBody>
          <a:bodyPr/>
          <a:lstStyle/>
          <a:p>
            <a:fld id="{80BAC2BB-78C1-4AD1-84F7-0ADCE47EE735}" type="slidenum">
              <a:rPr lang="en-US" smtClean="0"/>
              <a:t>‹#›</a:t>
            </a:fld>
            <a:endParaRPr lang="en-US"/>
          </a:p>
        </p:txBody>
      </p:sp>
    </p:spTree>
    <p:extLst>
      <p:ext uri="{BB962C8B-B14F-4D97-AF65-F5344CB8AC3E}">
        <p14:creationId xmlns:p14="http://schemas.microsoft.com/office/powerpoint/2010/main" val="796486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1977D-3777-4175-AC0A-503B7CDBD9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B7F233-E088-4534-B454-4F9174884A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37CFFD-11F3-4380-AC4A-CFA30B792B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5AA3728-4C4D-423C-A906-AC71328D819F}"/>
              </a:ext>
            </a:extLst>
          </p:cNvPr>
          <p:cNvSpPr>
            <a:spLocks noGrp="1"/>
          </p:cNvSpPr>
          <p:nvPr>
            <p:ph type="dt" sz="half" idx="10"/>
          </p:nvPr>
        </p:nvSpPr>
        <p:spPr>
          <a:xfrm>
            <a:off x="838200" y="6356350"/>
            <a:ext cx="2743200" cy="365125"/>
          </a:xfrm>
          <a:prstGeom prst="rect">
            <a:avLst/>
          </a:prstGeom>
        </p:spPr>
        <p:txBody>
          <a:bodyPr/>
          <a:lstStyle/>
          <a:p>
            <a:fld id="{35275F1B-0367-4A84-AE99-A40C0BCEEBD8}" type="datetimeFigureOut">
              <a:rPr lang="en-US" smtClean="0"/>
              <a:t>11/3/2018</a:t>
            </a:fld>
            <a:endParaRPr lang="en-US"/>
          </a:p>
        </p:txBody>
      </p:sp>
      <p:sp>
        <p:nvSpPr>
          <p:cNvPr id="6" name="Footer Placeholder 5">
            <a:extLst>
              <a:ext uri="{FF2B5EF4-FFF2-40B4-BE49-F238E27FC236}">
                <a16:creationId xmlns:a16="http://schemas.microsoft.com/office/drawing/2014/main" id="{41A01D9F-55FB-46E9-9BE8-E8B7997353D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64653AB-2535-4658-9F7A-A689CF2239AF}"/>
              </a:ext>
            </a:extLst>
          </p:cNvPr>
          <p:cNvSpPr>
            <a:spLocks noGrp="1"/>
          </p:cNvSpPr>
          <p:nvPr>
            <p:ph type="sldNum" sz="quarter" idx="12"/>
          </p:nvPr>
        </p:nvSpPr>
        <p:spPr>
          <a:xfrm>
            <a:off x="8610600" y="6356350"/>
            <a:ext cx="2743200" cy="365125"/>
          </a:xfrm>
          <a:prstGeom prst="rect">
            <a:avLst/>
          </a:prstGeom>
        </p:spPr>
        <p:txBody>
          <a:bodyPr/>
          <a:lstStyle/>
          <a:p>
            <a:fld id="{80BAC2BB-78C1-4AD1-84F7-0ADCE47EE735}" type="slidenum">
              <a:rPr lang="en-US" smtClean="0"/>
              <a:t>‹#›</a:t>
            </a:fld>
            <a:endParaRPr lang="en-US"/>
          </a:p>
        </p:txBody>
      </p:sp>
    </p:spTree>
    <p:extLst>
      <p:ext uri="{BB962C8B-B14F-4D97-AF65-F5344CB8AC3E}">
        <p14:creationId xmlns:p14="http://schemas.microsoft.com/office/powerpoint/2010/main" val="286267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BDA42-A26A-4C6A-8281-5D00E01AA4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F2EC08-A3AB-46A5-9C7F-C15DD366D0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E8904A0-3676-4009-A4A7-A60F53EEFA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020DC28-6F1D-4EDA-BD0F-C07E1C6B371F}"/>
              </a:ext>
            </a:extLst>
          </p:cNvPr>
          <p:cNvSpPr>
            <a:spLocks noGrp="1"/>
          </p:cNvSpPr>
          <p:nvPr>
            <p:ph type="dt" sz="half" idx="10"/>
          </p:nvPr>
        </p:nvSpPr>
        <p:spPr>
          <a:xfrm>
            <a:off x="838200" y="6356350"/>
            <a:ext cx="2743200" cy="365125"/>
          </a:xfrm>
          <a:prstGeom prst="rect">
            <a:avLst/>
          </a:prstGeom>
        </p:spPr>
        <p:txBody>
          <a:bodyPr/>
          <a:lstStyle/>
          <a:p>
            <a:fld id="{35275F1B-0367-4A84-AE99-A40C0BCEEBD8}" type="datetimeFigureOut">
              <a:rPr lang="en-US" smtClean="0"/>
              <a:t>11/3/2018</a:t>
            </a:fld>
            <a:endParaRPr lang="en-US"/>
          </a:p>
        </p:txBody>
      </p:sp>
      <p:sp>
        <p:nvSpPr>
          <p:cNvPr id="6" name="Footer Placeholder 5">
            <a:extLst>
              <a:ext uri="{FF2B5EF4-FFF2-40B4-BE49-F238E27FC236}">
                <a16:creationId xmlns:a16="http://schemas.microsoft.com/office/drawing/2014/main" id="{2E99FDB6-2A85-4694-A314-5CE953172CD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C33B74-5B06-43EA-B26A-509C883B524A}"/>
              </a:ext>
            </a:extLst>
          </p:cNvPr>
          <p:cNvSpPr>
            <a:spLocks noGrp="1"/>
          </p:cNvSpPr>
          <p:nvPr>
            <p:ph type="sldNum" sz="quarter" idx="12"/>
          </p:nvPr>
        </p:nvSpPr>
        <p:spPr>
          <a:xfrm>
            <a:off x="8610600" y="6356350"/>
            <a:ext cx="2743200" cy="365125"/>
          </a:xfrm>
          <a:prstGeom prst="rect">
            <a:avLst/>
          </a:prstGeom>
        </p:spPr>
        <p:txBody>
          <a:bodyPr/>
          <a:lstStyle/>
          <a:p>
            <a:fld id="{80BAC2BB-78C1-4AD1-84F7-0ADCE47EE735}" type="slidenum">
              <a:rPr lang="en-US" smtClean="0"/>
              <a:t>‹#›</a:t>
            </a:fld>
            <a:endParaRPr lang="en-US"/>
          </a:p>
        </p:txBody>
      </p:sp>
    </p:spTree>
    <p:extLst>
      <p:ext uri="{BB962C8B-B14F-4D97-AF65-F5344CB8AC3E}">
        <p14:creationId xmlns:p14="http://schemas.microsoft.com/office/powerpoint/2010/main" val="598787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C3A2EB-99A4-4560-9864-FDCB381E23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72B70C-8176-48E3-A425-A589A23AE3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38345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A8299-8D3B-4F6F-A4A9-D86EFB6D0D06}"/>
              </a:ext>
            </a:extLst>
          </p:cNvPr>
          <p:cNvSpPr>
            <a:spLocks noGrp="1"/>
          </p:cNvSpPr>
          <p:nvPr>
            <p:ph type="ctrTitle"/>
          </p:nvPr>
        </p:nvSpPr>
        <p:spPr/>
        <p:txBody>
          <a:bodyPr/>
          <a:lstStyle/>
          <a:p>
            <a:r>
              <a:rPr lang="en-US" dirty="0"/>
              <a:t>Better Together</a:t>
            </a:r>
            <a:br>
              <a:rPr lang="en-US" dirty="0"/>
            </a:br>
            <a:r>
              <a:rPr lang="en-US" dirty="0"/>
              <a:t>Sermon Series Slide</a:t>
            </a:r>
          </a:p>
        </p:txBody>
      </p:sp>
      <p:sp>
        <p:nvSpPr>
          <p:cNvPr id="3" name="Subtitle 2">
            <a:extLst>
              <a:ext uri="{FF2B5EF4-FFF2-40B4-BE49-F238E27FC236}">
                <a16:creationId xmlns:a16="http://schemas.microsoft.com/office/drawing/2014/main" id="{3F0D91A4-B7B1-45BF-87FC-E1941BFEE44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6918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A3B422-C0CD-4EDB-8FAF-2E51A7293D1B}"/>
              </a:ext>
            </a:extLst>
          </p:cNvPr>
          <p:cNvSpPr txBox="1"/>
          <p:nvPr/>
        </p:nvSpPr>
        <p:spPr>
          <a:xfrm>
            <a:off x="454194" y="710830"/>
            <a:ext cx="11283611" cy="4524315"/>
          </a:xfrm>
          <a:prstGeom prst="rect">
            <a:avLst/>
          </a:prstGeom>
          <a:noFill/>
        </p:spPr>
        <p:txBody>
          <a:bodyPr wrap="square" rtlCol="0">
            <a:spAutoFit/>
          </a:bodyPr>
          <a:lstStyle/>
          <a:p>
            <a:r>
              <a:rPr lang="en-US" sz="4800" b="1" dirty="0">
                <a:latin typeface="Lucida Sans" panose="020B0602030504020204" pitchFamily="34" charset="77"/>
              </a:rPr>
              <a:t>Give thanks in all circumstances; for </a:t>
            </a:r>
            <a:r>
              <a:rPr lang="en-US" sz="4800" b="1" dirty="0">
                <a:solidFill>
                  <a:srgbClr val="FFFF00"/>
                </a:solidFill>
                <a:latin typeface="Lucida Sans" panose="020B0602030504020204" pitchFamily="34" charset="77"/>
              </a:rPr>
              <a:t>this is the will of God </a:t>
            </a:r>
            <a:r>
              <a:rPr lang="en-US" sz="4800" b="1" dirty="0">
                <a:latin typeface="Lucida Sans" panose="020B0602030504020204" pitchFamily="34" charset="77"/>
              </a:rPr>
              <a:t>in Christ Jesus for you.      (1 </a:t>
            </a:r>
            <a:r>
              <a:rPr lang="en-US" sz="4800" b="1" dirty="0" err="1">
                <a:latin typeface="Lucida Sans" panose="020B0602030504020204" pitchFamily="34" charset="77"/>
              </a:rPr>
              <a:t>Thes</a:t>
            </a:r>
            <a:r>
              <a:rPr lang="en-US" sz="4800" b="1" dirty="0">
                <a:latin typeface="Lucida Sans" panose="020B0602030504020204" pitchFamily="34" charset="77"/>
              </a:rPr>
              <a:t> 5:18)</a:t>
            </a:r>
          </a:p>
          <a:p>
            <a:endParaRPr lang="en-US" sz="4800" b="1" dirty="0">
              <a:latin typeface="Lucida Sans" panose="020B0602030504020204" pitchFamily="34" charset="77"/>
            </a:endParaRPr>
          </a:p>
          <a:p>
            <a:r>
              <a:rPr lang="en-US" sz="4800" b="1" dirty="0">
                <a:latin typeface="Lucida Sans" panose="020B0602030504020204" pitchFamily="34" charset="77"/>
              </a:rPr>
              <a:t>For </a:t>
            </a:r>
            <a:r>
              <a:rPr lang="en-US" sz="4800" b="1" dirty="0">
                <a:solidFill>
                  <a:srgbClr val="FFFF00"/>
                </a:solidFill>
                <a:latin typeface="Lucida Sans" panose="020B0602030504020204" pitchFamily="34" charset="77"/>
              </a:rPr>
              <a:t>all</a:t>
            </a:r>
            <a:r>
              <a:rPr lang="en-US" sz="4800" b="1" dirty="0">
                <a:latin typeface="Lucida Sans" panose="020B0602030504020204" pitchFamily="34" charset="77"/>
              </a:rPr>
              <a:t> the promises of God find their Yes in Jesus.”     (2 Cor 1:20)</a:t>
            </a:r>
          </a:p>
        </p:txBody>
      </p:sp>
    </p:spTree>
    <p:extLst>
      <p:ext uri="{BB962C8B-B14F-4D97-AF65-F5344CB8AC3E}">
        <p14:creationId xmlns:p14="http://schemas.microsoft.com/office/powerpoint/2010/main" val="2574305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A3B422-C0CD-4EDB-8FAF-2E51A7293D1B}"/>
              </a:ext>
            </a:extLst>
          </p:cNvPr>
          <p:cNvSpPr txBox="1"/>
          <p:nvPr/>
        </p:nvSpPr>
        <p:spPr>
          <a:xfrm>
            <a:off x="778213" y="710830"/>
            <a:ext cx="10959592" cy="5078313"/>
          </a:xfrm>
          <a:prstGeom prst="rect">
            <a:avLst/>
          </a:prstGeom>
          <a:noFill/>
        </p:spPr>
        <p:txBody>
          <a:bodyPr wrap="square" rtlCol="0">
            <a:spAutoFit/>
          </a:bodyPr>
          <a:lstStyle/>
          <a:p>
            <a:r>
              <a:rPr lang="en-US" sz="5400" b="1" dirty="0">
                <a:latin typeface="Lucida Sans" panose="020B0602030504020204" pitchFamily="34" charset="77"/>
              </a:rPr>
              <a:t>Biblical Reality!</a:t>
            </a:r>
          </a:p>
          <a:p>
            <a:endParaRPr lang="en-US" sz="5400" b="1" dirty="0">
              <a:latin typeface="Lucida Sans" panose="020B0602030504020204" pitchFamily="34" charset="77"/>
            </a:endParaRPr>
          </a:p>
          <a:p>
            <a:r>
              <a:rPr lang="en-US" sz="5400" b="1" dirty="0">
                <a:latin typeface="Lucida Sans" panose="020B0602030504020204" pitchFamily="34" charset="77"/>
              </a:rPr>
              <a:t>If you won’t see what you have to be thankful for, </a:t>
            </a:r>
          </a:p>
          <a:p>
            <a:r>
              <a:rPr lang="en-US" sz="5400" b="1" dirty="0">
                <a:latin typeface="Lucida Sans" panose="020B0602030504020204" pitchFamily="34" charset="77"/>
              </a:rPr>
              <a:t>you won’t see God’s answers that you’re looking for.</a:t>
            </a:r>
          </a:p>
        </p:txBody>
      </p:sp>
    </p:spTree>
    <p:extLst>
      <p:ext uri="{BB962C8B-B14F-4D97-AF65-F5344CB8AC3E}">
        <p14:creationId xmlns:p14="http://schemas.microsoft.com/office/powerpoint/2010/main" val="2532982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66d5cfec396281f12c1">
            <a:extLst>
              <a:ext uri="{FF2B5EF4-FFF2-40B4-BE49-F238E27FC236}">
                <a16:creationId xmlns:a16="http://schemas.microsoft.com/office/drawing/2014/main" id="{3DE115CE-F422-4CB4-8691-E00589BA83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4853" y="-2474211"/>
            <a:ext cx="14973300" cy="11462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6428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66d5d0593c276e4f311">
            <a:extLst>
              <a:ext uri="{FF2B5EF4-FFF2-40B4-BE49-F238E27FC236}">
                <a16:creationId xmlns:a16="http://schemas.microsoft.com/office/drawing/2014/main" id="{52055A7A-7AF5-4C79-B72F-5EA2CC8B36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590" y="-3493334"/>
            <a:ext cx="7117094" cy="12800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8B7C486E-1E98-4C15-8644-296F6C18A999}"/>
              </a:ext>
            </a:extLst>
          </p:cNvPr>
          <p:cNvSpPr txBox="1"/>
          <p:nvPr/>
        </p:nvSpPr>
        <p:spPr>
          <a:xfrm>
            <a:off x="4026556" y="4053654"/>
            <a:ext cx="3207001" cy="707886"/>
          </a:xfrm>
          <a:prstGeom prst="rect">
            <a:avLst/>
          </a:prstGeom>
          <a:solidFill>
            <a:schemeClr val="bg1"/>
          </a:solidFill>
        </p:spPr>
        <p:txBody>
          <a:bodyPr wrap="square" rtlCol="0">
            <a:spAutoFit/>
          </a:bodyPr>
          <a:lstStyle/>
          <a:p>
            <a:r>
              <a:rPr lang="en-US" sz="4000" dirty="0"/>
              <a:t>my brother’s</a:t>
            </a:r>
          </a:p>
        </p:txBody>
      </p:sp>
    </p:spTree>
    <p:extLst>
      <p:ext uri="{BB962C8B-B14F-4D97-AF65-F5344CB8AC3E}">
        <p14:creationId xmlns:p14="http://schemas.microsoft.com/office/powerpoint/2010/main" val="976110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A3B422-C0CD-4EDB-8FAF-2E51A7293D1B}"/>
              </a:ext>
            </a:extLst>
          </p:cNvPr>
          <p:cNvSpPr txBox="1"/>
          <p:nvPr/>
        </p:nvSpPr>
        <p:spPr>
          <a:xfrm>
            <a:off x="784696" y="3904781"/>
            <a:ext cx="10824918" cy="2400657"/>
          </a:xfrm>
          <a:prstGeom prst="rect">
            <a:avLst/>
          </a:prstGeom>
          <a:noFill/>
        </p:spPr>
        <p:txBody>
          <a:bodyPr wrap="square" rtlCol="0">
            <a:spAutoFit/>
          </a:bodyPr>
          <a:lstStyle/>
          <a:p>
            <a:pPr algn="ctr"/>
            <a:r>
              <a:rPr lang="en-US" sz="5000" b="1" dirty="0">
                <a:latin typeface="Lucida Sans" panose="020B0602030504020204" pitchFamily="34" charset="77"/>
              </a:rPr>
              <a:t>What habit of gratefulness could you commit to</a:t>
            </a:r>
          </a:p>
          <a:p>
            <a:pPr algn="ctr"/>
            <a:r>
              <a:rPr lang="en-US" sz="5000" b="1" dirty="0">
                <a:latin typeface="Lucida Sans" panose="020B0602030504020204" pitchFamily="34" charset="77"/>
              </a:rPr>
              <a:t>starting today?</a:t>
            </a:r>
          </a:p>
        </p:txBody>
      </p:sp>
      <p:pic>
        <p:nvPicPr>
          <p:cNvPr id="4" name="Picture 3">
            <a:extLst>
              <a:ext uri="{FF2B5EF4-FFF2-40B4-BE49-F238E27FC236}">
                <a16:creationId xmlns:a16="http://schemas.microsoft.com/office/drawing/2014/main" id="{168F3485-2E35-41D3-82E8-FA6431F7E5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794" y="-467833"/>
            <a:ext cx="9016412" cy="5071732"/>
          </a:xfrm>
          <a:prstGeom prst="rect">
            <a:avLst/>
          </a:prstGeom>
        </p:spPr>
      </p:pic>
    </p:spTree>
    <p:extLst>
      <p:ext uri="{BB962C8B-B14F-4D97-AF65-F5344CB8AC3E}">
        <p14:creationId xmlns:p14="http://schemas.microsoft.com/office/powerpoint/2010/main" val="512299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A3B422-C0CD-4EDB-8FAF-2E51A7293D1B}"/>
              </a:ext>
            </a:extLst>
          </p:cNvPr>
          <p:cNvSpPr txBox="1"/>
          <p:nvPr/>
        </p:nvSpPr>
        <p:spPr>
          <a:xfrm>
            <a:off x="3618689" y="552166"/>
            <a:ext cx="7535456" cy="2400657"/>
          </a:xfrm>
          <a:prstGeom prst="rect">
            <a:avLst/>
          </a:prstGeom>
          <a:noFill/>
        </p:spPr>
        <p:txBody>
          <a:bodyPr wrap="square" rtlCol="0">
            <a:spAutoFit/>
          </a:bodyPr>
          <a:lstStyle/>
          <a:p>
            <a:r>
              <a:rPr lang="en-US" sz="5000" b="1" dirty="0">
                <a:latin typeface="Lucida Sans" panose="020B0602030504020204" pitchFamily="34" charset="77"/>
              </a:rPr>
              <a:t>Lay aside the lie that</a:t>
            </a:r>
          </a:p>
          <a:p>
            <a:r>
              <a:rPr lang="en-US" sz="5000" b="1" dirty="0">
                <a:latin typeface="Lucida Sans" panose="020B0602030504020204" pitchFamily="34" charset="77"/>
              </a:rPr>
              <a:t>your past is you or your future</a:t>
            </a:r>
          </a:p>
        </p:txBody>
      </p:sp>
      <p:sp>
        <p:nvSpPr>
          <p:cNvPr id="4" name="TextBox 3">
            <a:extLst>
              <a:ext uri="{FF2B5EF4-FFF2-40B4-BE49-F238E27FC236}">
                <a16:creationId xmlns:a16="http://schemas.microsoft.com/office/drawing/2014/main" id="{1C150815-8B37-44EF-B703-849D4B7B96F0}"/>
              </a:ext>
            </a:extLst>
          </p:cNvPr>
          <p:cNvSpPr txBox="1"/>
          <p:nvPr/>
        </p:nvSpPr>
        <p:spPr>
          <a:xfrm>
            <a:off x="311285" y="0"/>
            <a:ext cx="3657601" cy="3170099"/>
          </a:xfrm>
          <a:prstGeom prst="rect">
            <a:avLst/>
          </a:prstGeom>
          <a:noFill/>
        </p:spPr>
        <p:txBody>
          <a:bodyPr wrap="square" rtlCol="0">
            <a:spAutoFit/>
          </a:bodyPr>
          <a:lstStyle/>
          <a:p>
            <a:r>
              <a:rPr lang="en-US" sz="20000" dirty="0"/>
              <a:t>[3]</a:t>
            </a:r>
          </a:p>
        </p:txBody>
      </p:sp>
      <p:sp>
        <p:nvSpPr>
          <p:cNvPr id="5" name="Rectangle 4">
            <a:extLst>
              <a:ext uri="{FF2B5EF4-FFF2-40B4-BE49-F238E27FC236}">
                <a16:creationId xmlns:a16="http://schemas.microsoft.com/office/drawing/2014/main" id="{A13C39F9-DA1B-4D26-A89F-1D8EC2F73A57}"/>
              </a:ext>
            </a:extLst>
          </p:cNvPr>
          <p:cNvSpPr/>
          <p:nvPr/>
        </p:nvSpPr>
        <p:spPr>
          <a:xfrm>
            <a:off x="739302" y="3090446"/>
            <a:ext cx="11452698" cy="2400657"/>
          </a:xfrm>
          <a:prstGeom prst="rect">
            <a:avLst/>
          </a:prstGeom>
        </p:spPr>
        <p:txBody>
          <a:bodyPr wrap="square">
            <a:spAutoFit/>
          </a:bodyPr>
          <a:lstStyle/>
          <a:p>
            <a:endParaRPr lang="en-US" sz="5000" b="1" dirty="0">
              <a:latin typeface="Lucida Sans" panose="020B0602030504020204" pitchFamily="34" charset="77"/>
            </a:endParaRPr>
          </a:p>
          <a:p>
            <a:r>
              <a:rPr lang="en-US" sz="5000" i="1" dirty="0">
                <a:latin typeface="Lucida Sans" panose="020B0602030504020204" pitchFamily="34" charset="77"/>
              </a:rPr>
              <a:t>“let us also </a:t>
            </a:r>
            <a:r>
              <a:rPr lang="en-US" sz="5000" i="1" dirty="0">
                <a:solidFill>
                  <a:srgbClr val="FFFF00"/>
                </a:solidFill>
                <a:latin typeface="Lucida Sans" panose="020B0602030504020204" pitchFamily="34" charset="77"/>
              </a:rPr>
              <a:t>lay aside</a:t>
            </a:r>
          </a:p>
          <a:p>
            <a:r>
              <a:rPr lang="en-US" sz="5000" i="1" dirty="0">
                <a:latin typeface="Lucida Sans" panose="020B0602030504020204" pitchFamily="34" charset="77"/>
              </a:rPr>
              <a:t>every weight, and sin . . .”</a:t>
            </a:r>
          </a:p>
        </p:txBody>
      </p:sp>
    </p:spTree>
    <p:extLst>
      <p:ext uri="{BB962C8B-B14F-4D97-AF65-F5344CB8AC3E}">
        <p14:creationId xmlns:p14="http://schemas.microsoft.com/office/powerpoint/2010/main" val="3795474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A3B422-C0CD-4EDB-8FAF-2E51A7293D1B}"/>
              </a:ext>
            </a:extLst>
          </p:cNvPr>
          <p:cNvSpPr txBox="1"/>
          <p:nvPr/>
        </p:nvSpPr>
        <p:spPr>
          <a:xfrm>
            <a:off x="454194" y="710830"/>
            <a:ext cx="11283611" cy="3416320"/>
          </a:xfrm>
          <a:prstGeom prst="rect">
            <a:avLst/>
          </a:prstGeom>
          <a:noFill/>
        </p:spPr>
        <p:txBody>
          <a:bodyPr wrap="square" rtlCol="0">
            <a:spAutoFit/>
          </a:bodyPr>
          <a:lstStyle/>
          <a:p>
            <a:r>
              <a:rPr lang="en-US" sz="5400" b="1" dirty="0">
                <a:latin typeface="Lucida Sans" panose="020B0602030504020204" pitchFamily="34" charset="77"/>
              </a:rPr>
              <a:t>[A] Lay aside sin</a:t>
            </a:r>
          </a:p>
          <a:p>
            <a:endParaRPr lang="en-US" sz="5400" b="1" dirty="0">
              <a:latin typeface="Lucida Sans" panose="020B0602030504020204" pitchFamily="34" charset="77"/>
            </a:endParaRPr>
          </a:p>
          <a:p>
            <a:r>
              <a:rPr lang="en-US" sz="5400" b="1" dirty="0">
                <a:latin typeface="Lucida Sans" panose="020B0602030504020204" pitchFamily="34" charset="77"/>
              </a:rPr>
              <a:t>Most of our sins come from habits we’ve formed over time</a:t>
            </a:r>
          </a:p>
        </p:txBody>
      </p:sp>
    </p:spTree>
    <p:extLst>
      <p:ext uri="{BB962C8B-B14F-4D97-AF65-F5344CB8AC3E}">
        <p14:creationId xmlns:p14="http://schemas.microsoft.com/office/powerpoint/2010/main" val="1623809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A3B422-C0CD-4EDB-8FAF-2E51A7293D1B}"/>
              </a:ext>
            </a:extLst>
          </p:cNvPr>
          <p:cNvSpPr txBox="1"/>
          <p:nvPr/>
        </p:nvSpPr>
        <p:spPr>
          <a:xfrm>
            <a:off x="454194" y="710830"/>
            <a:ext cx="11283611" cy="3416320"/>
          </a:xfrm>
          <a:prstGeom prst="rect">
            <a:avLst/>
          </a:prstGeom>
          <a:noFill/>
        </p:spPr>
        <p:txBody>
          <a:bodyPr wrap="square" rtlCol="0">
            <a:spAutoFit/>
          </a:bodyPr>
          <a:lstStyle/>
          <a:p>
            <a:r>
              <a:rPr lang="en-US" sz="5400" b="1" dirty="0">
                <a:latin typeface="Lucida Sans" panose="020B0602030504020204" pitchFamily="34" charset="77"/>
              </a:rPr>
              <a:t>[B] Lay aside “weight”</a:t>
            </a:r>
          </a:p>
          <a:p>
            <a:endParaRPr lang="en-US" sz="5400" b="1" dirty="0">
              <a:latin typeface="Lucida Sans" panose="020B0602030504020204" pitchFamily="34" charset="77"/>
            </a:endParaRPr>
          </a:p>
          <a:p>
            <a:r>
              <a:rPr lang="en-US" sz="5400" b="1" dirty="0">
                <a:latin typeface="Lucida Sans" panose="020B0602030504020204" pitchFamily="34" charset="77"/>
              </a:rPr>
              <a:t>Burdens that prevent us</a:t>
            </a:r>
          </a:p>
          <a:p>
            <a:r>
              <a:rPr lang="en-US" sz="5400" b="1" dirty="0">
                <a:latin typeface="Lucida Sans" panose="020B0602030504020204" pitchFamily="34" charset="77"/>
              </a:rPr>
              <a:t>from moving forward</a:t>
            </a:r>
          </a:p>
        </p:txBody>
      </p:sp>
    </p:spTree>
    <p:extLst>
      <p:ext uri="{BB962C8B-B14F-4D97-AF65-F5344CB8AC3E}">
        <p14:creationId xmlns:p14="http://schemas.microsoft.com/office/powerpoint/2010/main" val="127766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12C208-E6E3-4327-B2B5-7BD513B5F9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397" y="170121"/>
            <a:ext cx="13058611" cy="6502727"/>
          </a:xfrm>
          <a:prstGeom prst="rect">
            <a:avLst/>
          </a:prstGeom>
        </p:spPr>
      </p:pic>
    </p:spTree>
    <p:extLst>
      <p:ext uri="{BB962C8B-B14F-4D97-AF65-F5344CB8AC3E}">
        <p14:creationId xmlns:p14="http://schemas.microsoft.com/office/powerpoint/2010/main" val="1422684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A3B422-C0CD-4EDB-8FAF-2E51A7293D1B}"/>
              </a:ext>
            </a:extLst>
          </p:cNvPr>
          <p:cNvSpPr txBox="1"/>
          <p:nvPr/>
        </p:nvSpPr>
        <p:spPr>
          <a:xfrm>
            <a:off x="454194" y="710830"/>
            <a:ext cx="11283611" cy="5078313"/>
          </a:xfrm>
          <a:prstGeom prst="rect">
            <a:avLst/>
          </a:prstGeom>
          <a:noFill/>
        </p:spPr>
        <p:txBody>
          <a:bodyPr wrap="square" rtlCol="0">
            <a:spAutoFit/>
          </a:bodyPr>
          <a:lstStyle/>
          <a:p>
            <a:r>
              <a:rPr lang="en-US" sz="5400" b="1" dirty="0">
                <a:latin typeface="Lucida Sans" panose="020B0602030504020204" pitchFamily="34" charset="77"/>
              </a:rPr>
              <a:t>[B] Lay aside “weight”</a:t>
            </a:r>
          </a:p>
          <a:p>
            <a:endParaRPr lang="en-US" sz="5400" b="1" dirty="0">
              <a:latin typeface="Lucida Sans" panose="020B0602030504020204" pitchFamily="34" charset="77"/>
            </a:endParaRPr>
          </a:p>
          <a:p>
            <a:r>
              <a:rPr lang="en-US" sz="5400" b="1" dirty="0">
                <a:latin typeface="Lucida Sans" panose="020B0602030504020204" pitchFamily="34" charset="77"/>
              </a:rPr>
              <a:t>Burdens that prevent us</a:t>
            </a:r>
          </a:p>
          <a:p>
            <a:r>
              <a:rPr lang="en-US" sz="5400" b="1" dirty="0">
                <a:latin typeface="Lucida Sans" panose="020B0602030504020204" pitchFamily="34" charset="77"/>
              </a:rPr>
              <a:t>From moving forward</a:t>
            </a:r>
          </a:p>
          <a:p>
            <a:endParaRPr lang="en-US" sz="5400" b="1" dirty="0">
              <a:latin typeface="Lucida Sans" panose="020B0602030504020204" pitchFamily="34" charset="77"/>
            </a:endParaRPr>
          </a:p>
          <a:p>
            <a:r>
              <a:rPr lang="en-US" sz="5400" i="1" dirty="0">
                <a:solidFill>
                  <a:srgbClr val="FFFF00"/>
                </a:solidFill>
                <a:latin typeface="Lucida Sans" panose="020B0602030504020204" pitchFamily="34" charset="77"/>
              </a:rPr>
              <a:t>“fears and failures”</a:t>
            </a:r>
          </a:p>
        </p:txBody>
      </p:sp>
    </p:spTree>
    <p:extLst>
      <p:ext uri="{BB962C8B-B14F-4D97-AF65-F5344CB8AC3E}">
        <p14:creationId xmlns:p14="http://schemas.microsoft.com/office/powerpoint/2010/main" val="2205319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A3B422-C0CD-4EDB-8FAF-2E51A7293D1B}"/>
              </a:ext>
            </a:extLst>
          </p:cNvPr>
          <p:cNvSpPr txBox="1"/>
          <p:nvPr/>
        </p:nvSpPr>
        <p:spPr>
          <a:xfrm>
            <a:off x="454194" y="689788"/>
            <a:ext cx="11283611" cy="5478423"/>
          </a:xfrm>
          <a:prstGeom prst="rect">
            <a:avLst/>
          </a:prstGeom>
          <a:noFill/>
        </p:spPr>
        <p:txBody>
          <a:bodyPr wrap="square" rtlCol="0">
            <a:spAutoFit/>
          </a:bodyPr>
          <a:lstStyle/>
          <a:p>
            <a:pPr algn="ctr"/>
            <a:r>
              <a:rPr lang="en-US" sz="5000" b="1" dirty="0">
                <a:latin typeface="Lucida Sans" panose="020B0602030504020204" pitchFamily="34" charset="77"/>
              </a:rPr>
              <a:t>God created families</a:t>
            </a:r>
          </a:p>
          <a:p>
            <a:pPr algn="ctr"/>
            <a:r>
              <a:rPr lang="en-US" sz="5000" b="1" dirty="0">
                <a:latin typeface="Lucida Sans" panose="020B0602030504020204" pitchFamily="34" charset="77"/>
              </a:rPr>
              <a:t> to help each other</a:t>
            </a:r>
          </a:p>
          <a:p>
            <a:pPr algn="ctr"/>
            <a:endParaRPr lang="en-US" sz="5000" b="1" dirty="0">
              <a:latin typeface="Lucida Sans" panose="020B0602030504020204" pitchFamily="34" charset="77"/>
            </a:endParaRPr>
          </a:p>
          <a:p>
            <a:pPr algn="ctr"/>
            <a:r>
              <a:rPr lang="en-US" sz="5000" b="1" dirty="0">
                <a:latin typeface="Lucida Sans" panose="020B0602030504020204" pitchFamily="34" charset="77"/>
              </a:rPr>
              <a:t>Know Jesus</a:t>
            </a:r>
          </a:p>
          <a:p>
            <a:pPr algn="ctr"/>
            <a:r>
              <a:rPr lang="en-US" sz="5000" b="1" dirty="0">
                <a:latin typeface="Lucida Sans" panose="020B0602030504020204" pitchFamily="34" charset="77"/>
              </a:rPr>
              <a:t>Find Freedom</a:t>
            </a:r>
          </a:p>
          <a:p>
            <a:pPr algn="ctr"/>
            <a:r>
              <a:rPr lang="en-US" sz="5000" b="1" dirty="0">
                <a:latin typeface="Lucida Sans" panose="020B0602030504020204" pitchFamily="34" charset="77"/>
              </a:rPr>
              <a:t>Discover Purpose</a:t>
            </a:r>
          </a:p>
          <a:p>
            <a:pPr algn="ctr"/>
            <a:r>
              <a:rPr lang="en-US" sz="5000" b="1" dirty="0">
                <a:latin typeface="Lucida Sans" panose="020B0602030504020204" pitchFamily="34" charset="77"/>
              </a:rPr>
              <a:t>Make A Difference </a:t>
            </a:r>
          </a:p>
        </p:txBody>
      </p:sp>
    </p:spTree>
    <p:extLst>
      <p:ext uri="{BB962C8B-B14F-4D97-AF65-F5344CB8AC3E}">
        <p14:creationId xmlns:p14="http://schemas.microsoft.com/office/powerpoint/2010/main" val="38334069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A3B422-C0CD-4EDB-8FAF-2E51A7293D1B}"/>
              </a:ext>
            </a:extLst>
          </p:cNvPr>
          <p:cNvSpPr txBox="1"/>
          <p:nvPr/>
        </p:nvSpPr>
        <p:spPr>
          <a:xfrm>
            <a:off x="454194" y="305068"/>
            <a:ext cx="11347946" cy="6247864"/>
          </a:xfrm>
          <a:prstGeom prst="rect">
            <a:avLst/>
          </a:prstGeom>
          <a:noFill/>
        </p:spPr>
        <p:txBody>
          <a:bodyPr wrap="square" rtlCol="0">
            <a:spAutoFit/>
          </a:bodyPr>
          <a:lstStyle/>
          <a:p>
            <a:r>
              <a:rPr lang="en-US" sz="5000" i="1" dirty="0">
                <a:latin typeface="Lucida Sans" panose="020B0602030504020204" pitchFamily="34" charset="77"/>
              </a:rPr>
              <a:t>“let us also </a:t>
            </a:r>
            <a:r>
              <a:rPr lang="en-US" sz="5000" i="1" dirty="0">
                <a:solidFill>
                  <a:srgbClr val="FFFF00"/>
                </a:solidFill>
                <a:latin typeface="Lucida Sans" panose="020B0602030504020204" pitchFamily="34" charset="77"/>
              </a:rPr>
              <a:t>lay aside every weight, </a:t>
            </a:r>
            <a:r>
              <a:rPr lang="en-US" sz="5000" i="1" dirty="0">
                <a:latin typeface="Lucida Sans" panose="020B0602030504020204" pitchFamily="34" charset="77"/>
              </a:rPr>
              <a:t>and sin which clings so closely . . . looking to Jesus, the founder and perfecter of </a:t>
            </a:r>
            <a:r>
              <a:rPr lang="en-US" sz="5000" i="1" dirty="0">
                <a:solidFill>
                  <a:srgbClr val="FFC000"/>
                </a:solidFill>
                <a:latin typeface="Lucida Sans" panose="020B0602030504020204" pitchFamily="34" charset="77"/>
              </a:rPr>
              <a:t>our faith</a:t>
            </a:r>
            <a:r>
              <a:rPr lang="en-US" sz="5000" i="1" dirty="0">
                <a:latin typeface="Lucida Sans" panose="020B0602030504020204" pitchFamily="34" charset="77"/>
              </a:rPr>
              <a:t>, who for the joy that was set before him endured the cross, </a:t>
            </a:r>
            <a:r>
              <a:rPr lang="en-US" sz="5000" i="1" dirty="0">
                <a:solidFill>
                  <a:srgbClr val="FFFF00"/>
                </a:solidFill>
                <a:latin typeface="Lucida Sans" panose="020B0602030504020204" pitchFamily="34" charset="77"/>
              </a:rPr>
              <a:t>despising the shame</a:t>
            </a:r>
            <a:r>
              <a:rPr lang="en-US" sz="5000" i="1" dirty="0">
                <a:latin typeface="Lucida Sans" panose="020B0602030504020204" pitchFamily="34" charset="77"/>
              </a:rPr>
              <a:t>, and is seated at the right hand of the throne of God.”</a:t>
            </a:r>
          </a:p>
        </p:txBody>
      </p:sp>
    </p:spTree>
    <p:extLst>
      <p:ext uri="{BB962C8B-B14F-4D97-AF65-F5344CB8AC3E}">
        <p14:creationId xmlns:p14="http://schemas.microsoft.com/office/powerpoint/2010/main" val="1971859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A3B422-C0CD-4EDB-8FAF-2E51A7293D1B}"/>
              </a:ext>
            </a:extLst>
          </p:cNvPr>
          <p:cNvSpPr txBox="1"/>
          <p:nvPr/>
        </p:nvSpPr>
        <p:spPr>
          <a:xfrm>
            <a:off x="1261350" y="3703942"/>
            <a:ext cx="9669293" cy="2400657"/>
          </a:xfrm>
          <a:prstGeom prst="rect">
            <a:avLst/>
          </a:prstGeom>
          <a:noFill/>
        </p:spPr>
        <p:txBody>
          <a:bodyPr wrap="square" rtlCol="0">
            <a:spAutoFit/>
          </a:bodyPr>
          <a:lstStyle/>
          <a:p>
            <a:pPr algn="ctr"/>
            <a:r>
              <a:rPr lang="en-US" sz="5000" b="1" dirty="0">
                <a:latin typeface="Lucida Sans" panose="020B0602030504020204" pitchFamily="34" charset="77"/>
              </a:rPr>
              <a:t>What failed habit or commitment for God can you return to today?</a:t>
            </a:r>
          </a:p>
        </p:txBody>
      </p:sp>
      <p:pic>
        <p:nvPicPr>
          <p:cNvPr id="4" name="Picture 3">
            <a:extLst>
              <a:ext uri="{FF2B5EF4-FFF2-40B4-BE49-F238E27FC236}">
                <a16:creationId xmlns:a16="http://schemas.microsoft.com/office/drawing/2014/main" id="{FFA2674C-1B8C-40EA-85DB-2B43041C87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794" y="-467833"/>
            <a:ext cx="9016412" cy="5071732"/>
          </a:xfrm>
          <a:prstGeom prst="rect">
            <a:avLst/>
          </a:prstGeom>
        </p:spPr>
      </p:pic>
    </p:spTree>
    <p:extLst>
      <p:ext uri="{BB962C8B-B14F-4D97-AF65-F5344CB8AC3E}">
        <p14:creationId xmlns:p14="http://schemas.microsoft.com/office/powerpoint/2010/main" val="1372781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A3B422-C0CD-4EDB-8FAF-2E51A7293D1B}"/>
              </a:ext>
            </a:extLst>
          </p:cNvPr>
          <p:cNvSpPr txBox="1"/>
          <p:nvPr/>
        </p:nvSpPr>
        <p:spPr>
          <a:xfrm>
            <a:off x="454194" y="2985516"/>
            <a:ext cx="11283611" cy="3185487"/>
          </a:xfrm>
          <a:prstGeom prst="rect">
            <a:avLst/>
          </a:prstGeom>
          <a:noFill/>
        </p:spPr>
        <p:txBody>
          <a:bodyPr wrap="square" rtlCol="0">
            <a:spAutoFit/>
          </a:bodyPr>
          <a:lstStyle/>
          <a:p>
            <a:pPr algn="ctr"/>
            <a:r>
              <a:rPr lang="en-US" sz="6700" dirty="0">
                <a:latin typeface="Placard Condensed" panose="020B0606030402050204" pitchFamily="34" charset="0"/>
              </a:rPr>
              <a:t>Because Jesus has eliminated every barrier</a:t>
            </a:r>
          </a:p>
          <a:p>
            <a:pPr algn="ctr"/>
            <a:r>
              <a:rPr lang="en-US" sz="6700" dirty="0">
                <a:solidFill>
                  <a:srgbClr val="FFFF00"/>
                </a:solidFill>
                <a:latin typeface="Placard Condensed" panose="020B0606030402050204" pitchFamily="34" charset="0"/>
              </a:rPr>
              <a:t>I am free to eliminate every excuse</a:t>
            </a:r>
          </a:p>
          <a:p>
            <a:pPr algn="ctr"/>
            <a:r>
              <a:rPr lang="en-US" sz="6700" dirty="0">
                <a:latin typeface="Placard Condensed" panose="020B0606030402050204" pitchFamily="34" charset="0"/>
              </a:rPr>
              <a:t>My progress in God’s promises begins </a:t>
            </a:r>
            <a:r>
              <a:rPr lang="en-US" sz="6700" u="sng" dirty="0">
                <a:latin typeface="Placard Condensed" panose="020B0606030402050204" pitchFamily="34" charset="0"/>
              </a:rPr>
              <a:t>today</a:t>
            </a:r>
          </a:p>
        </p:txBody>
      </p:sp>
      <p:pic>
        <p:nvPicPr>
          <p:cNvPr id="3" name="Picture 2">
            <a:extLst>
              <a:ext uri="{FF2B5EF4-FFF2-40B4-BE49-F238E27FC236}">
                <a16:creationId xmlns:a16="http://schemas.microsoft.com/office/drawing/2014/main" id="{8AB0DA51-B01A-4EFE-94A8-71B40CE55E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5717" y="-526199"/>
            <a:ext cx="7400563" cy="4162817"/>
          </a:xfrm>
          <a:prstGeom prst="rect">
            <a:avLst/>
          </a:prstGeom>
        </p:spPr>
      </p:pic>
    </p:spTree>
    <p:extLst>
      <p:ext uri="{BB962C8B-B14F-4D97-AF65-F5344CB8AC3E}">
        <p14:creationId xmlns:p14="http://schemas.microsoft.com/office/powerpoint/2010/main" val="1236968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A3B422-C0CD-4EDB-8FAF-2E51A7293D1B}"/>
              </a:ext>
            </a:extLst>
          </p:cNvPr>
          <p:cNvSpPr txBox="1"/>
          <p:nvPr/>
        </p:nvSpPr>
        <p:spPr>
          <a:xfrm>
            <a:off x="3560323" y="474345"/>
            <a:ext cx="8177482" cy="2400657"/>
          </a:xfrm>
          <a:prstGeom prst="rect">
            <a:avLst/>
          </a:prstGeom>
          <a:noFill/>
        </p:spPr>
        <p:txBody>
          <a:bodyPr wrap="square" rtlCol="0">
            <a:spAutoFit/>
          </a:bodyPr>
          <a:lstStyle/>
          <a:p>
            <a:r>
              <a:rPr lang="en-US" sz="5000" b="1" dirty="0">
                <a:latin typeface="Lucida Sans" panose="020B0602030504020204" pitchFamily="34" charset="77"/>
              </a:rPr>
              <a:t>Stop comparing</a:t>
            </a:r>
          </a:p>
          <a:p>
            <a:r>
              <a:rPr lang="en-US" sz="5000" b="1" dirty="0">
                <a:latin typeface="Lucida Sans" panose="020B0602030504020204" pitchFamily="34" charset="77"/>
              </a:rPr>
              <a:t>yourself</a:t>
            </a:r>
          </a:p>
          <a:p>
            <a:r>
              <a:rPr lang="en-US" sz="5000" b="1" dirty="0">
                <a:latin typeface="Lucida Sans" panose="020B0602030504020204" pitchFamily="34" charset="77"/>
              </a:rPr>
              <a:t>to others</a:t>
            </a:r>
          </a:p>
        </p:txBody>
      </p:sp>
      <p:sp>
        <p:nvSpPr>
          <p:cNvPr id="3" name="TextBox 2">
            <a:extLst>
              <a:ext uri="{FF2B5EF4-FFF2-40B4-BE49-F238E27FC236}">
                <a16:creationId xmlns:a16="http://schemas.microsoft.com/office/drawing/2014/main" id="{200BE722-6A53-4B69-8648-CA5869F41D9C}"/>
              </a:ext>
            </a:extLst>
          </p:cNvPr>
          <p:cNvSpPr txBox="1"/>
          <p:nvPr/>
        </p:nvSpPr>
        <p:spPr>
          <a:xfrm>
            <a:off x="311285" y="0"/>
            <a:ext cx="3657601" cy="3170099"/>
          </a:xfrm>
          <a:prstGeom prst="rect">
            <a:avLst/>
          </a:prstGeom>
          <a:noFill/>
        </p:spPr>
        <p:txBody>
          <a:bodyPr wrap="square" rtlCol="0">
            <a:spAutoFit/>
          </a:bodyPr>
          <a:lstStyle/>
          <a:p>
            <a:r>
              <a:rPr lang="en-US" sz="20000" dirty="0"/>
              <a:t>[2]</a:t>
            </a:r>
          </a:p>
        </p:txBody>
      </p:sp>
      <p:sp>
        <p:nvSpPr>
          <p:cNvPr id="4" name="Rectangle 3">
            <a:extLst>
              <a:ext uri="{FF2B5EF4-FFF2-40B4-BE49-F238E27FC236}">
                <a16:creationId xmlns:a16="http://schemas.microsoft.com/office/drawing/2014/main" id="{A4DB03FB-2C27-4F01-B8C9-3CEF7A3E914B}"/>
              </a:ext>
            </a:extLst>
          </p:cNvPr>
          <p:cNvSpPr/>
          <p:nvPr/>
        </p:nvSpPr>
        <p:spPr>
          <a:xfrm>
            <a:off x="583661" y="3687902"/>
            <a:ext cx="11154144" cy="1631216"/>
          </a:xfrm>
          <a:prstGeom prst="rect">
            <a:avLst/>
          </a:prstGeom>
        </p:spPr>
        <p:txBody>
          <a:bodyPr wrap="square">
            <a:spAutoFit/>
          </a:bodyPr>
          <a:lstStyle/>
          <a:p>
            <a:r>
              <a:rPr lang="en-US" sz="5000" i="1" dirty="0">
                <a:latin typeface="Lucida Sans" panose="020B0602030504020204" pitchFamily="34" charset="77"/>
              </a:rPr>
              <a:t>“and let us run with endurance </a:t>
            </a:r>
            <a:r>
              <a:rPr lang="en-US" sz="5000" i="1" dirty="0">
                <a:solidFill>
                  <a:srgbClr val="FFFF00"/>
                </a:solidFill>
                <a:latin typeface="Lucida Sans" panose="020B0602030504020204" pitchFamily="34" charset="77"/>
              </a:rPr>
              <a:t>the race that is set before us</a:t>
            </a:r>
            <a:r>
              <a:rPr lang="en-US" sz="5000" i="1" dirty="0">
                <a:latin typeface="Lucida Sans" panose="020B0602030504020204" pitchFamily="34" charset="77"/>
              </a:rPr>
              <a:t> . . .”</a:t>
            </a:r>
          </a:p>
        </p:txBody>
      </p:sp>
    </p:spTree>
    <p:extLst>
      <p:ext uri="{BB962C8B-B14F-4D97-AF65-F5344CB8AC3E}">
        <p14:creationId xmlns:p14="http://schemas.microsoft.com/office/powerpoint/2010/main" val="3279491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A3B422-C0CD-4EDB-8FAF-2E51A7293D1B}"/>
              </a:ext>
            </a:extLst>
          </p:cNvPr>
          <p:cNvSpPr txBox="1"/>
          <p:nvPr/>
        </p:nvSpPr>
        <p:spPr>
          <a:xfrm>
            <a:off x="454194" y="710830"/>
            <a:ext cx="11283611" cy="3170099"/>
          </a:xfrm>
          <a:prstGeom prst="rect">
            <a:avLst/>
          </a:prstGeom>
          <a:noFill/>
        </p:spPr>
        <p:txBody>
          <a:bodyPr wrap="square" rtlCol="0">
            <a:spAutoFit/>
          </a:bodyPr>
          <a:lstStyle/>
          <a:p>
            <a:r>
              <a:rPr lang="en-US" sz="5000" b="1" dirty="0">
                <a:latin typeface="Lucida Sans" panose="020B0602030504020204" pitchFamily="34" charset="77"/>
              </a:rPr>
              <a:t>You can’t get to</a:t>
            </a:r>
          </a:p>
          <a:p>
            <a:r>
              <a:rPr lang="en-US" sz="5000" b="1" dirty="0">
                <a:latin typeface="Lucida Sans" panose="020B0602030504020204" pitchFamily="34" charset="77"/>
              </a:rPr>
              <a:t>greater days ahead</a:t>
            </a:r>
          </a:p>
          <a:p>
            <a:r>
              <a:rPr lang="en-US" sz="5000" b="1" dirty="0">
                <a:latin typeface="Lucida Sans" panose="020B0602030504020204" pitchFamily="34" charset="77"/>
              </a:rPr>
              <a:t>And live in comparison</a:t>
            </a:r>
          </a:p>
          <a:p>
            <a:endParaRPr lang="en-US" sz="5000" b="1" dirty="0">
              <a:latin typeface="Lucida Sans" panose="020B0602030504020204" pitchFamily="34" charset="77"/>
            </a:endParaRPr>
          </a:p>
        </p:txBody>
      </p:sp>
    </p:spTree>
    <p:extLst>
      <p:ext uri="{BB962C8B-B14F-4D97-AF65-F5344CB8AC3E}">
        <p14:creationId xmlns:p14="http://schemas.microsoft.com/office/powerpoint/2010/main" val="37892859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C26A0C-2CF5-49CC-8C87-D01F7F7D6BD8}"/>
              </a:ext>
            </a:extLst>
          </p:cNvPr>
          <p:cNvPicPr>
            <a:picLocks noChangeAspect="1"/>
          </p:cNvPicPr>
          <p:nvPr/>
        </p:nvPicPr>
        <p:blipFill rotWithShape="1">
          <a:blip r:embed="rId3">
            <a:extLst>
              <a:ext uri="{28A0092B-C50C-407E-A947-70E740481C1C}">
                <a14:useLocalDpi xmlns:a14="http://schemas.microsoft.com/office/drawing/2010/main" val="0"/>
              </a:ext>
            </a:extLst>
          </a:blip>
          <a:srcRect l="33339" t="222" r="19405" b="-222"/>
          <a:stretch/>
        </p:blipFill>
        <p:spPr>
          <a:xfrm>
            <a:off x="347330" y="0"/>
            <a:ext cx="5748670" cy="6873240"/>
          </a:xfrm>
          <a:prstGeom prst="rect">
            <a:avLst/>
          </a:prstGeom>
        </p:spPr>
      </p:pic>
      <p:pic>
        <p:nvPicPr>
          <p:cNvPr id="5" name="Picture 4">
            <a:extLst>
              <a:ext uri="{FF2B5EF4-FFF2-40B4-BE49-F238E27FC236}">
                <a16:creationId xmlns:a16="http://schemas.microsoft.com/office/drawing/2014/main" id="{3DB63296-4893-4BB1-BF6E-3C7E70E396E6}"/>
              </a:ext>
            </a:extLst>
          </p:cNvPr>
          <p:cNvPicPr>
            <a:picLocks noChangeAspect="1"/>
          </p:cNvPicPr>
          <p:nvPr/>
        </p:nvPicPr>
        <p:blipFill rotWithShape="1">
          <a:blip r:embed="rId4">
            <a:extLst>
              <a:ext uri="{28A0092B-C50C-407E-A947-70E740481C1C}">
                <a14:useLocalDpi xmlns:a14="http://schemas.microsoft.com/office/drawing/2010/main" val="0"/>
              </a:ext>
            </a:extLst>
          </a:blip>
          <a:srcRect l="7419" r="5595"/>
          <a:stretch/>
        </p:blipFill>
        <p:spPr>
          <a:xfrm>
            <a:off x="6443330" y="-670183"/>
            <a:ext cx="5401340" cy="8594345"/>
          </a:xfrm>
          <a:prstGeom prst="rect">
            <a:avLst/>
          </a:prstGeom>
        </p:spPr>
      </p:pic>
    </p:spTree>
    <p:extLst>
      <p:ext uri="{BB962C8B-B14F-4D97-AF65-F5344CB8AC3E}">
        <p14:creationId xmlns:p14="http://schemas.microsoft.com/office/powerpoint/2010/main" val="21492852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A3B422-C0CD-4EDB-8FAF-2E51A7293D1B}"/>
              </a:ext>
            </a:extLst>
          </p:cNvPr>
          <p:cNvSpPr txBox="1"/>
          <p:nvPr/>
        </p:nvSpPr>
        <p:spPr>
          <a:xfrm>
            <a:off x="1430714" y="3837303"/>
            <a:ext cx="9435759" cy="3170099"/>
          </a:xfrm>
          <a:prstGeom prst="rect">
            <a:avLst/>
          </a:prstGeom>
          <a:noFill/>
        </p:spPr>
        <p:txBody>
          <a:bodyPr wrap="square" rtlCol="0">
            <a:spAutoFit/>
          </a:bodyPr>
          <a:lstStyle/>
          <a:p>
            <a:pPr algn="ctr"/>
            <a:r>
              <a:rPr lang="en-US" sz="5000" b="1" dirty="0">
                <a:latin typeface="Lucida Sans" panose="020B0602030504020204" pitchFamily="34" charset="77"/>
              </a:rPr>
              <a:t>What habit of comparison can you stop or change starting today?</a:t>
            </a:r>
          </a:p>
          <a:p>
            <a:pPr algn="ctr"/>
            <a:endParaRPr lang="en-US" sz="5000" b="1" dirty="0">
              <a:latin typeface="Lucida Sans" panose="020B0602030504020204" pitchFamily="34" charset="77"/>
            </a:endParaRPr>
          </a:p>
        </p:txBody>
      </p:sp>
      <p:pic>
        <p:nvPicPr>
          <p:cNvPr id="4" name="Picture 3">
            <a:extLst>
              <a:ext uri="{FF2B5EF4-FFF2-40B4-BE49-F238E27FC236}">
                <a16:creationId xmlns:a16="http://schemas.microsoft.com/office/drawing/2014/main" id="{908CFEC9-6FD2-4E88-93B9-BFE17E9E0B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794" y="-467833"/>
            <a:ext cx="9016412" cy="5071732"/>
          </a:xfrm>
          <a:prstGeom prst="rect">
            <a:avLst/>
          </a:prstGeom>
        </p:spPr>
      </p:pic>
    </p:spTree>
    <p:extLst>
      <p:ext uri="{BB962C8B-B14F-4D97-AF65-F5344CB8AC3E}">
        <p14:creationId xmlns:p14="http://schemas.microsoft.com/office/powerpoint/2010/main" val="36437743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A3B422-C0CD-4EDB-8FAF-2E51A7293D1B}"/>
              </a:ext>
            </a:extLst>
          </p:cNvPr>
          <p:cNvSpPr txBox="1"/>
          <p:nvPr/>
        </p:nvSpPr>
        <p:spPr>
          <a:xfrm>
            <a:off x="3774332" y="474345"/>
            <a:ext cx="7963473" cy="2400657"/>
          </a:xfrm>
          <a:prstGeom prst="rect">
            <a:avLst/>
          </a:prstGeom>
          <a:noFill/>
        </p:spPr>
        <p:txBody>
          <a:bodyPr wrap="square" rtlCol="0">
            <a:spAutoFit/>
          </a:bodyPr>
          <a:lstStyle/>
          <a:p>
            <a:r>
              <a:rPr lang="en-US" sz="5000" b="1" dirty="0">
                <a:solidFill>
                  <a:srgbClr val="FFFF00"/>
                </a:solidFill>
                <a:latin typeface="Lucida Sans" panose="020B0602030504020204" pitchFamily="34" charset="77"/>
              </a:rPr>
              <a:t>Start committing to Jesus instead of thinking about Him</a:t>
            </a:r>
          </a:p>
        </p:txBody>
      </p:sp>
      <p:sp>
        <p:nvSpPr>
          <p:cNvPr id="3" name="TextBox 2">
            <a:extLst>
              <a:ext uri="{FF2B5EF4-FFF2-40B4-BE49-F238E27FC236}">
                <a16:creationId xmlns:a16="http://schemas.microsoft.com/office/drawing/2014/main" id="{593359C1-E89D-4BCB-960C-88D381ED8A82}"/>
              </a:ext>
            </a:extLst>
          </p:cNvPr>
          <p:cNvSpPr txBox="1"/>
          <p:nvPr/>
        </p:nvSpPr>
        <p:spPr>
          <a:xfrm>
            <a:off x="311285" y="0"/>
            <a:ext cx="3657601" cy="3170099"/>
          </a:xfrm>
          <a:prstGeom prst="rect">
            <a:avLst/>
          </a:prstGeom>
          <a:noFill/>
        </p:spPr>
        <p:txBody>
          <a:bodyPr wrap="square" rtlCol="0">
            <a:spAutoFit/>
          </a:bodyPr>
          <a:lstStyle/>
          <a:p>
            <a:r>
              <a:rPr lang="en-US" sz="20000" dirty="0"/>
              <a:t>[1]</a:t>
            </a:r>
          </a:p>
        </p:txBody>
      </p:sp>
      <p:sp>
        <p:nvSpPr>
          <p:cNvPr id="4" name="Rectangle 3">
            <a:extLst>
              <a:ext uri="{FF2B5EF4-FFF2-40B4-BE49-F238E27FC236}">
                <a16:creationId xmlns:a16="http://schemas.microsoft.com/office/drawing/2014/main" id="{0A0B15E8-7233-411B-85E1-460D0DDCF5AB}"/>
              </a:ext>
            </a:extLst>
          </p:cNvPr>
          <p:cNvSpPr/>
          <p:nvPr/>
        </p:nvSpPr>
        <p:spPr>
          <a:xfrm>
            <a:off x="577175" y="3982999"/>
            <a:ext cx="11160630" cy="1631216"/>
          </a:xfrm>
          <a:prstGeom prst="rect">
            <a:avLst/>
          </a:prstGeom>
        </p:spPr>
        <p:txBody>
          <a:bodyPr wrap="square">
            <a:spAutoFit/>
          </a:bodyPr>
          <a:lstStyle/>
          <a:p>
            <a:r>
              <a:rPr lang="en-US" sz="5000" i="1" dirty="0">
                <a:latin typeface="Lucida Sans" panose="020B0602030504020204" pitchFamily="34" charset="77"/>
              </a:rPr>
              <a:t>“looking to Jesus, the founder and perfecter of our faith. . .”</a:t>
            </a:r>
          </a:p>
        </p:txBody>
      </p:sp>
    </p:spTree>
    <p:extLst>
      <p:ext uri="{BB962C8B-B14F-4D97-AF65-F5344CB8AC3E}">
        <p14:creationId xmlns:p14="http://schemas.microsoft.com/office/powerpoint/2010/main" val="24881620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A3B422-C0CD-4EDB-8FAF-2E51A7293D1B}"/>
              </a:ext>
            </a:extLst>
          </p:cNvPr>
          <p:cNvSpPr txBox="1"/>
          <p:nvPr/>
        </p:nvSpPr>
        <p:spPr>
          <a:xfrm>
            <a:off x="5159829" y="405095"/>
            <a:ext cx="6594306" cy="6047809"/>
          </a:xfrm>
          <a:prstGeom prst="rect">
            <a:avLst/>
          </a:prstGeom>
          <a:noFill/>
        </p:spPr>
        <p:txBody>
          <a:bodyPr wrap="square" rtlCol="0">
            <a:spAutoFit/>
          </a:bodyPr>
          <a:lstStyle/>
          <a:p>
            <a:r>
              <a:rPr lang="en-US" sz="4300" i="1" dirty="0">
                <a:latin typeface="Lucida Sans" panose="020B0602030504020204" pitchFamily="34" charset="77"/>
              </a:rPr>
              <a:t>“When you look at The Cross, what do you see? You see God's awesome faithfulness. Nothing, not even the instinct to spare His own Son, will turn Him back from keeping His word and promises to you!”</a:t>
            </a:r>
          </a:p>
        </p:txBody>
      </p:sp>
      <p:pic>
        <p:nvPicPr>
          <p:cNvPr id="5" name="Picture 4">
            <a:extLst>
              <a:ext uri="{FF2B5EF4-FFF2-40B4-BE49-F238E27FC236}">
                <a16:creationId xmlns:a16="http://schemas.microsoft.com/office/drawing/2014/main" id="{48D12836-AC64-4C4D-A912-591F0247CB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568" y="612844"/>
            <a:ext cx="3760910" cy="5632311"/>
          </a:xfrm>
          <a:prstGeom prst="rect">
            <a:avLst/>
          </a:prstGeom>
        </p:spPr>
      </p:pic>
    </p:spTree>
    <p:extLst>
      <p:ext uri="{BB962C8B-B14F-4D97-AF65-F5344CB8AC3E}">
        <p14:creationId xmlns:p14="http://schemas.microsoft.com/office/powerpoint/2010/main" val="26648933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A3B422-C0CD-4EDB-8FAF-2E51A7293D1B}"/>
              </a:ext>
            </a:extLst>
          </p:cNvPr>
          <p:cNvSpPr txBox="1"/>
          <p:nvPr/>
        </p:nvSpPr>
        <p:spPr>
          <a:xfrm>
            <a:off x="1587794" y="3561495"/>
            <a:ext cx="9435830" cy="3170099"/>
          </a:xfrm>
          <a:prstGeom prst="rect">
            <a:avLst/>
          </a:prstGeom>
          <a:noFill/>
        </p:spPr>
        <p:txBody>
          <a:bodyPr wrap="square" rtlCol="0">
            <a:spAutoFit/>
          </a:bodyPr>
          <a:lstStyle/>
          <a:p>
            <a:pPr algn="ctr"/>
            <a:r>
              <a:rPr lang="en-US" sz="5000" b="1" dirty="0">
                <a:latin typeface="Lucida Sans" panose="020B0602030504020204" pitchFamily="34" charset="77"/>
              </a:rPr>
              <a:t>What a habit that keep you</a:t>
            </a:r>
          </a:p>
          <a:p>
            <a:pPr algn="ctr"/>
            <a:r>
              <a:rPr lang="en-US" sz="5000" b="1" dirty="0">
                <a:latin typeface="Lucida Sans" panose="020B0602030504020204" pitchFamily="34" charset="77"/>
              </a:rPr>
              <a:t>looking to The Cross can you commit to today?</a:t>
            </a:r>
          </a:p>
          <a:p>
            <a:pPr algn="ctr"/>
            <a:endParaRPr lang="en-US" sz="5000" b="1" dirty="0">
              <a:latin typeface="Lucida Sans" panose="020B0602030504020204" pitchFamily="34" charset="77"/>
            </a:endParaRPr>
          </a:p>
        </p:txBody>
      </p:sp>
      <p:pic>
        <p:nvPicPr>
          <p:cNvPr id="4" name="Picture 3">
            <a:extLst>
              <a:ext uri="{FF2B5EF4-FFF2-40B4-BE49-F238E27FC236}">
                <a16:creationId xmlns:a16="http://schemas.microsoft.com/office/drawing/2014/main" id="{9878C11A-B67E-4377-A3DB-C5C1CD6219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794" y="-696433"/>
            <a:ext cx="9016412" cy="5071732"/>
          </a:xfrm>
          <a:prstGeom prst="rect">
            <a:avLst/>
          </a:prstGeom>
        </p:spPr>
      </p:pic>
    </p:spTree>
    <p:extLst>
      <p:ext uri="{BB962C8B-B14F-4D97-AF65-F5344CB8AC3E}">
        <p14:creationId xmlns:p14="http://schemas.microsoft.com/office/powerpoint/2010/main" val="270339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A8299-8D3B-4F6F-A4A9-D86EFB6D0D06}"/>
              </a:ext>
            </a:extLst>
          </p:cNvPr>
          <p:cNvSpPr>
            <a:spLocks noGrp="1"/>
          </p:cNvSpPr>
          <p:nvPr>
            <p:ph type="ctrTitle"/>
          </p:nvPr>
        </p:nvSpPr>
        <p:spPr/>
        <p:txBody>
          <a:bodyPr/>
          <a:lstStyle/>
          <a:p>
            <a:r>
              <a:rPr lang="en-US" dirty="0"/>
              <a:t>We Were Made </a:t>
            </a:r>
            <a:r>
              <a:rPr lang="en-US"/>
              <a:t>For This</a:t>
            </a:r>
            <a:br>
              <a:rPr lang="en-US"/>
            </a:br>
            <a:r>
              <a:rPr lang="en-US"/>
              <a:t>Sermon Series Slide</a:t>
            </a:r>
            <a:endParaRPr lang="en-US" dirty="0"/>
          </a:p>
        </p:txBody>
      </p:sp>
      <p:sp>
        <p:nvSpPr>
          <p:cNvPr id="3" name="Subtitle 2">
            <a:extLst>
              <a:ext uri="{FF2B5EF4-FFF2-40B4-BE49-F238E27FC236}">
                <a16:creationId xmlns:a16="http://schemas.microsoft.com/office/drawing/2014/main" id="{3F0D91A4-B7B1-45BF-87FC-E1941BFEE445}"/>
              </a:ext>
            </a:extLst>
          </p:cNvPr>
          <p:cNvSpPr>
            <a:spLocks noGrp="1"/>
          </p:cNvSpPr>
          <p:nvPr>
            <p:ph type="subTitle" idx="1"/>
          </p:nvPr>
        </p:nvSpPr>
        <p:spPr/>
        <p:txBody>
          <a:bodyPr/>
          <a:lstStyle/>
          <a:p>
            <a:r>
              <a:rPr lang="en-US" dirty="0"/>
              <a:t>Showed us how we were made</a:t>
            </a:r>
          </a:p>
          <a:p>
            <a:r>
              <a:rPr lang="en-US" dirty="0"/>
              <a:t>For purity, purpose and specific plan</a:t>
            </a:r>
          </a:p>
        </p:txBody>
      </p:sp>
    </p:spTree>
    <p:extLst>
      <p:ext uri="{BB962C8B-B14F-4D97-AF65-F5344CB8AC3E}">
        <p14:creationId xmlns:p14="http://schemas.microsoft.com/office/powerpoint/2010/main" val="1644027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727455-2BCD-432C-8E5F-A453C479B1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7776" y="-278218"/>
            <a:ext cx="8272130" cy="8272130"/>
          </a:xfrm>
          <a:prstGeom prst="rect">
            <a:avLst/>
          </a:prstGeom>
        </p:spPr>
      </p:pic>
    </p:spTree>
    <p:extLst>
      <p:ext uri="{BB962C8B-B14F-4D97-AF65-F5344CB8AC3E}">
        <p14:creationId xmlns:p14="http://schemas.microsoft.com/office/powerpoint/2010/main" val="35159488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A3B422-C0CD-4EDB-8FAF-2E51A7293D1B}"/>
              </a:ext>
            </a:extLst>
          </p:cNvPr>
          <p:cNvSpPr txBox="1"/>
          <p:nvPr/>
        </p:nvSpPr>
        <p:spPr>
          <a:xfrm>
            <a:off x="454194" y="2985516"/>
            <a:ext cx="11283611" cy="3185487"/>
          </a:xfrm>
          <a:prstGeom prst="rect">
            <a:avLst/>
          </a:prstGeom>
          <a:noFill/>
        </p:spPr>
        <p:txBody>
          <a:bodyPr wrap="square" rtlCol="0">
            <a:spAutoFit/>
          </a:bodyPr>
          <a:lstStyle/>
          <a:p>
            <a:pPr algn="ctr"/>
            <a:r>
              <a:rPr lang="en-US" sz="6700" dirty="0">
                <a:latin typeface="Placard Condensed" panose="020B0606030402050204" pitchFamily="34" charset="0"/>
              </a:rPr>
              <a:t>Because Jesus has eliminated every barrier</a:t>
            </a:r>
          </a:p>
          <a:p>
            <a:pPr algn="ctr"/>
            <a:r>
              <a:rPr lang="en-US" sz="6700" dirty="0">
                <a:solidFill>
                  <a:srgbClr val="FFFF00"/>
                </a:solidFill>
                <a:latin typeface="Placard Condensed" panose="020B0606030402050204" pitchFamily="34" charset="0"/>
              </a:rPr>
              <a:t>I am free to eliminate every excuse</a:t>
            </a:r>
          </a:p>
          <a:p>
            <a:pPr algn="ctr"/>
            <a:r>
              <a:rPr lang="en-US" sz="6700" dirty="0">
                <a:latin typeface="Placard Condensed" panose="020B0606030402050204" pitchFamily="34" charset="0"/>
              </a:rPr>
              <a:t>My progress in God’s promises begins </a:t>
            </a:r>
            <a:r>
              <a:rPr lang="en-US" sz="6700" u="sng" dirty="0">
                <a:latin typeface="Placard Condensed" panose="020B0606030402050204" pitchFamily="34" charset="0"/>
              </a:rPr>
              <a:t>today</a:t>
            </a:r>
          </a:p>
        </p:txBody>
      </p:sp>
      <p:pic>
        <p:nvPicPr>
          <p:cNvPr id="3" name="Picture 2">
            <a:extLst>
              <a:ext uri="{FF2B5EF4-FFF2-40B4-BE49-F238E27FC236}">
                <a16:creationId xmlns:a16="http://schemas.microsoft.com/office/drawing/2014/main" id="{8AB0DA51-B01A-4EFE-94A8-71B40CE55E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5717" y="-526199"/>
            <a:ext cx="7400563" cy="4162817"/>
          </a:xfrm>
          <a:prstGeom prst="rect">
            <a:avLst/>
          </a:prstGeom>
        </p:spPr>
      </p:pic>
    </p:spTree>
    <p:extLst>
      <p:ext uri="{BB962C8B-B14F-4D97-AF65-F5344CB8AC3E}">
        <p14:creationId xmlns:p14="http://schemas.microsoft.com/office/powerpoint/2010/main" val="32207927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A3B422-C0CD-4EDB-8FAF-2E51A7293D1B}"/>
              </a:ext>
            </a:extLst>
          </p:cNvPr>
          <p:cNvSpPr txBox="1"/>
          <p:nvPr/>
        </p:nvSpPr>
        <p:spPr>
          <a:xfrm>
            <a:off x="5408580" y="612844"/>
            <a:ext cx="6329226" cy="5632311"/>
          </a:xfrm>
          <a:prstGeom prst="rect">
            <a:avLst/>
          </a:prstGeom>
          <a:noFill/>
        </p:spPr>
        <p:txBody>
          <a:bodyPr wrap="square" rtlCol="0">
            <a:spAutoFit/>
          </a:bodyPr>
          <a:lstStyle/>
          <a:p>
            <a:r>
              <a:rPr lang="en-US" sz="4500" b="1" dirty="0">
                <a:latin typeface="Lucida Sans" panose="020B0602030504020204" pitchFamily="34" charset="77"/>
              </a:rPr>
              <a:t>Building New Habits</a:t>
            </a:r>
          </a:p>
          <a:p>
            <a:endParaRPr lang="en-US" sz="4500" b="1" dirty="0">
              <a:latin typeface="Lucida Sans" panose="020B0602030504020204" pitchFamily="34" charset="77"/>
            </a:endParaRPr>
          </a:p>
          <a:p>
            <a:pPr marL="914400" indent="-914400">
              <a:buAutoNum type="arabicPeriod"/>
            </a:pPr>
            <a:r>
              <a:rPr lang="en-US" sz="4500" b="1" dirty="0">
                <a:latin typeface="Lucida Sans" panose="020B0602030504020204" pitchFamily="34" charset="77"/>
              </a:rPr>
              <a:t>A Reason</a:t>
            </a:r>
          </a:p>
          <a:p>
            <a:pPr marL="914400" indent="-914400">
              <a:buAutoNum type="arabicPeriod"/>
            </a:pPr>
            <a:r>
              <a:rPr lang="en-US" sz="4500" b="1" dirty="0">
                <a:latin typeface="Lucida Sans" panose="020B0602030504020204" pitchFamily="34" charset="77"/>
              </a:rPr>
              <a:t>A Trigger</a:t>
            </a:r>
          </a:p>
          <a:p>
            <a:pPr marL="914400" indent="-914400">
              <a:buAutoNum type="arabicPeriod"/>
            </a:pPr>
            <a:r>
              <a:rPr lang="en-US" sz="4500" b="1" dirty="0">
                <a:latin typeface="Lucida Sans" panose="020B0602030504020204" pitchFamily="34" charset="77"/>
              </a:rPr>
              <a:t>A Micro Habit</a:t>
            </a:r>
          </a:p>
          <a:p>
            <a:pPr marL="914400" indent="-914400">
              <a:buAutoNum type="arabicPeriod"/>
            </a:pPr>
            <a:r>
              <a:rPr lang="en-US" sz="4500" b="1" dirty="0">
                <a:latin typeface="Lucida Sans" panose="020B0602030504020204" pitchFamily="34" charset="77"/>
              </a:rPr>
              <a:t>Clear steps</a:t>
            </a:r>
          </a:p>
          <a:p>
            <a:pPr marL="914400" indent="-914400">
              <a:buAutoNum type="arabicPeriod"/>
            </a:pPr>
            <a:r>
              <a:rPr lang="en-US" sz="4500" b="1" dirty="0">
                <a:latin typeface="Lucida Sans" panose="020B0602030504020204" pitchFamily="34" charset="77"/>
              </a:rPr>
              <a:t>A Recovery Plan</a:t>
            </a:r>
          </a:p>
          <a:p>
            <a:r>
              <a:rPr lang="en-US" sz="4500" b="1" dirty="0">
                <a:latin typeface="Lucida Sans" panose="020B0602030504020204" pitchFamily="34" charset="77"/>
              </a:rPr>
              <a:t>+    . . . And Support</a:t>
            </a:r>
          </a:p>
        </p:txBody>
      </p:sp>
      <p:pic>
        <p:nvPicPr>
          <p:cNvPr id="4" name="Picture 3">
            <a:extLst>
              <a:ext uri="{FF2B5EF4-FFF2-40B4-BE49-F238E27FC236}">
                <a16:creationId xmlns:a16="http://schemas.microsoft.com/office/drawing/2014/main" id="{549C9E61-8785-41AC-9D31-3BFBD65D6F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114" y="316970"/>
            <a:ext cx="4086827" cy="6224059"/>
          </a:xfrm>
          <a:prstGeom prst="rect">
            <a:avLst/>
          </a:prstGeom>
        </p:spPr>
      </p:pic>
    </p:spTree>
    <p:extLst>
      <p:ext uri="{BB962C8B-B14F-4D97-AF65-F5344CB8AC3E}">
        <p14:creationId xmlns:p14="http://schemas.microsoft.com/office/powerpoint/2010/main" val="30977508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A3B422-C0CD-4EDB-8FAF-2E51A7293D1B}"/>
              </a:ext>
            </a:extLst>
          </p:cNvPr>
          <p:cNvSpPr txBox="1"/>
          <p:nvPr/>
        </p:nvSpPr>
        <p:spPr>
          <a:xfrm>
            <a:off x="454194" y="487025"/>
            <a:ext cx="11283611" cy="5247590"/>
          </a:xfrm>
          <a:prstGeom prst="rect">
            <a:avLst/>
          </a:prstGeom>
          <a:noFill/>
        </p:spPr>
        <p:txBody>
          <a:bodyPr wrap="square" rtlCol="0">
            <a:spAutoFit/>
          </a:bodyPr>
          <a:lstStyle/>
          <a:p>
            <a:pPr algn="ctr"/>
            <a:r>
              <a:rPr lang="en-US" sz="5500" b="1" dirty="0">
                <a:latin typeface="Lucida Sans" panose="020B0602030504020204" pitchFamily="34" charset="77"/>
              </a:rPr>
              <a:t>We Can Start </a:t>
            </a:r>
            <a:r>
              <a:rPr lang="en-US" sz="5500" b="1" dirty="0">
                <a:solidFill>
                  <a:srgbClr val="FFFF00"/>
                </a:solidFill>
                <a:latin typeface="Lucida Sans" panose="020B0602030504020204" pitchFamily="34" charset="77"/>
              </a:rPr>
              <a:t>Today!</a:t>
            </a:r>
          </a:p>
          <a:p>
            <a:endParaRPr lang="en-US" sz="5000" b="1" dirty="0">
              <a:latin typeface="Lucida Sans" panose="020B0602030504020204" pitchFamily="34" charset="77"/>
            </a:endParaRPr>
          </a:p>
          <a:p>
            <a:pPr marL="685800" indent="-685800">
              <a:buFont typeface="Arial" panose="020B0604020202020204" pitchFamily="34" charset="0"/>
              <a:buChar char="•"/>
            </a:pPr>
            <a:r>
              <a:rPr lang="en-US" sz="4600" dirty="0">
                <a:latin typeface="Lucida Sans" panose="020B0602030504020204" pitchFamily="34" charset="77"/>
              </a:rPr>
              <a:t>Communion (remembering)</a:t>
            </a:r>
          </a:p>
          <a:p>
            <a:pPr marL="685800" indent="-685800">
              <a:buFont typeface="Arial" panose="020B0604020202020204" pitchFamily="34" charset="0"/>
              <a:buChar char="•"/>
            </a:pPr>
            <a:r>
              <a:rPr lang="en-US" sz="4600" dirty="0">
                <a:latin typeface="Lucida Sans" panose="020B0602030504020204" pitchFamily="34" charset="77"/>
              </a:rPr>
              <a:t>A Clear Decision About Jesus</a:t>
            </a:r>
          </a:p>
          <a:p>
            <a:pPr marL="685800" indent="-685800">
              <a:buFont typeface="Arial" panose="020B0604020202020204" pitchFamily="34" charset="0"/>
              <a:buChar char="•"/>
            </a:pPr>
            <a:r>
              <a:rPr lang="en-US" sz="4600" dirty="0">
                <a:latin typeface="Lucida Sans" panose="020B0602030504020204" pitchFamily="34" charset="77"/>
              </a:rPr>
              <a:t>A Clear Commitment For Nov.</a:t>
            </a:r>
          </a:p>
          <a:p>
            <a:pPr marL="685800" indent="-685800">
              <a:buFont typeface="Arial" panose="020B0604020202020204" pitchFamily="34" charset="0"/>
              <a:buChar char="•"/>
            </a:pPr>
            <a:r>
              <a:rPr lang="en-US" sz="4600" dirty="0">
                <a:latin typeface="Lucida Sans" panose="020B0602030504020204" pitchFamily="34" charset="77"/>
              </a:rPr>
              <a:t>Make It Public</a:t>
            </a:r>
          </a:p>
          <a:p>
            <a:pPr marL="685800" indent="-685800">
              <a:buFont typeface="Arial" panose="020B0604020202020204" pitchFamily="34" charset="0"/>
              <a:buChar char="•"/>
            </a:pPr>
            <a:r>
              <a:rPr lang="en-US" sz="4600" dirty="0">
                <a:latin typeface="Lucida Sans" panose="020B0602030504020204" pitchFamily="34" charset="77"/>
              </a:rPr>
              <a:t>Place Your Sticker</a:t>
            </a:r>
          </a:p>
        </p:txBody>
      </p:sp>
    </p:spTree>
    <p:extLst>
      <p:ext uri="{BB962C8B-B14F-4D97-AF65-F5344CB8AC3E}">
        <p14:creationId xmlns:p14="http://schemas.microsoft.com/office/powerpoint/2010/main" val="6034528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A3B422-C0CD-4EDB-8FAF-2E51A7293D1B}"/>
              </a:ext>
            </a:extLst>
          </p:cNvPr>
          <p:cNvSpPr txBox="1"/>
          <p:nvPr/>
        </p:nvSpPr>
        <p:spPr>
          <a:xfrm>
            <a:off x="548640" y="279039"/>
            <a:ext cx="11094720" cy="5478423"/>
          </a:xfrm>
          <a:prstGeom prst="rect">
            <a:avLst/>
          </a:prstGeom>
          <a:noFill/>
        </p:spPr>
        <p:txBody>
          <a:bodyPr wrap="square" rtlCol="0">
            <a:spAutoFit/>
          </a:bodyPr>
          <a:lstStyle/>
          <a:p>
            <a:pPr algn="ctr"/>
            <a:r>
              <a:rPr lang="en-US" sz="5000" dirty="0">
                <a:latin typeface="Lucida Sans" panose="020B0602030504020204" pitchFamily="34" charset="77"/>
              </a:rPr>
              <a:t>“Here a great number of disabled people used to lie—the blind, the lame, the paralyzed. One who was there had been an invalid for </a:t>
            </a:r>
            <a:r>
              <a:rPr lang="en-US" sz="5000" dirty="0">
                <a:solidFill>
                  <a:srgbClr val="FFFF00"/>
                </a:solidFill>
                <a:latin typeface="Lucida Sans" panose="020B0602030504020204" pitchFamily="34" charset="77"/>
              </a:rPr>
              <a:t>thirty-eight years</a:t>
            </a:r>
            <a:r>
              <a:rPr lang="en-US" sz="5000" dirty="0">
                <a:latin typeface="Lucida Sans" panose="020B0602030504020204" pitchFamily="34" charset="77"/>
              </a:rPr>
              <a:t>. . .</a:t>
            </a:r>
          </a:p>
          <a:p>
            <a:pPr algn="ctr"/>
            <a:endParaRPr lang="en-US" sz="5000" dirty="0">
              <a:latin typeface="Lucida Sans" panose="020B0602030504020204" pitchFamily="34" charset="77"/>
            </a:endParaRPr>
          </a:p>
          <a:p>
            <a:pPr algn="ctr"/>
            <a:r>
              <a:rPr lang="en-US" sz="5000" dirty="0">
                <a:latin typeface="Lucida Sans" panose="020B0602030504020204" pitchFamily="34" charset="77"/>
              </a:rPr>
              <a:t>(John 5:4-5) </a:t>
            </a:r>
            <a:endParaRPr lang="en-US" sz="5400" b="1" dirty="0">
              <a:latin typeface="Lucida Sans" panose="020B0602030504020204" pitchFamily="34" charset="77"/>
            </a:endParaRPr>
          </a:p>
        </p:txBody>
      </p:sp>
    </p:spTree>
    <p:extLst>
      <p:ext uri="{BB962C8B-B14F-4D97-AF65-F5344CB8AC3E}">
        <p14:creationId xmlns:p14="http://schemas.microsoft.com/office/powerpoint/2010/main" val="38899840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A3B422-C0CD-4EDB-8FAF-2E51A7293D1B}"/>
              </a:ext>
            </a:extLst>
          </p:cNvPr>
          <p:cNvSpPr txBox="1"/>
          <p:nvPr/>
        </p:nvSpPr>
        <p:spPr>
          <a:xfrm>
            <a:off x="548640" y="279039"/>
            <a:ext cx="11094720" cy="6309420"/>
          </a:xfrm>
          <a:prstGeom prst="rect">
            <a:avLst/>
          </a:prstGeom>
          <a:noFill/>
        </p:spPr>
        <p:txBody>
          <a:bodyPr wrap="square" rtlCol="0">
            <a:spAutoFit/>
          </a:bodyPr>
          <a:lstStyle/>
          <a:p>
            <a:pPr algn="ctr"/>
            <a:r>
              <a:rPr lang="en-US" sz="5000" dirty="0">
                <a:latin typeface="Lucida Sans" panose="020B0602030504020204" pitchFamily="34" charset="77"/>
              </a:rPr>
              <a:t>“When Jesus saw him </a:t>
            </a:r>
          </a:p>
          <a:p>
            <a:pPr algn="ctr"/>
            <a:r>
              <a:rPr lang="en-US" sz="5000" dirty="0">
                <a:latin typeface="Lucida Sans" panose="020B0602030504020204" pitchFamily="34" charset="77"/>
              </a:rPr>
              <a:t>lying there and learned that</a:t>
            </a:r>
          </a:p>
          <a:p>
            <a:pPr algn="ctr"/>
            <a:r>
              <a:rPr lang="en-US" sz="5000" dirty="0">
                <a:latin typeface="Lucida Sans" panose="020B0602030504020204" pitchFamily="34" charset="77"/>
              </a:rPr>
              <a:t> he had been in this condition</a:t>
            </a:r>
          </a:p>
          <a:p>
            <a:pPr algn="ctr"/>
            <a:r>
              <a:rPr lang="en-US" sz="5000" dirty="0">
                <a:latin typeface="Lucida Sans" panose="020B0602030504020204" pitchFamily="34" charset="77"/>
              </a:rPr>
              <a:t>for a long time, Jesus asked him,</a:t>
            </a:r>
          </a:p>
          <a:p>
            <a:pPr algn="ctr"/>
            <a:r>
              <a:rPr lang="en-US" sz="5000" dirty="0">
                <a:latin typeface="Lucida Sans" panose="020B0602030504020204" pitchFamily="34" charset="77"/>
              </a:rPr>
              <a:t> </a:t>
            </a:r>
            <a:r>
              <a:rPr lang="en-US" sz="5000" dirty="0">
                <a:solidFill>
                  <a:srgbClr val="FFFF00"/>
                </a:solidFill>
                <a:latin typeface="Lucida Sans" panose="020B0602030504020204" pitchFamily="34" charset="77"/>
              </a:rPr>
              <a:t>“Do you want to get well?”</a:t>
            </a:r>
          </a:p>
          <a:p>
            <a:pPr algn="ctr"/>
            <a:endParaRPr lang="en-US" sz="5000" dirty="0">
              <a:latin typeface="Lucida Sans" panose="020B0602030504020204" pitchFamily="34" charset="77"/>
            </a:endParaRPr>
          </a:p>
          <a:p>
            <a:pPr algn="ctr"/>
            <a:r>
              <a:rPr lang="en-US" sz="5000" dirty="0">
                <a:latin typeface="Lucida Sans" panose="020B0602030504020204" pitchFamily="34" charset="77"/>
              </a:rPr>
              <a:t>(John 5:6)</a:t>
            </a:r>
          </a:p>
          <a:p>
            <a:pPr algn="ctr"/>
            <a:endParaRPr lang="en-US" sz="5400" b="1" dirty="0">
              <a:latin typeface="Lucida Sans" panose="020B0602030504020204" pitchFamily="34" charset="77"/>
            </a:endParaRPr>
          </a:p>
        </p:txBody>
      </p:sp>
    </p:spTree>
    <p:extLst>
      <p:ext uri="{BB962C8B-B14F-4D97-AF65-F5344CB8AC3E}">
        <p14:creationId xmlns:p14="http://schemas.microsoft.com/office/powerpoint/2010/main" val="8166024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A3B422-C0CD-4EDB-8FAF-2E51A7293D1B}"/>
              </a:ext>
            </a:extLst>
          </p:cNvPr>
          <p:cNvSpPr txBox="1"/>
          <p:nvPr/>
        </p:nvSpPr>
        <p:spPr>
          <a:xfrm>
            <a:off x="548640" y="279039"/>
            <a:ext cx="11094720" cy="5539978"/>
          </a:xfrm>
          <a:prstGeom prst="rect">
            <a:avLst/>
          </a:prstGeom>
          <a:noFill/>
        </p:spPr>
        <p:txBody>
          <a:bodyPr wrap="square" rtlCol="0">
            <a:spAutoFit/>
          </a:bodyPr>
          <a:lstStyle/>
          <a:p>
            <a:pPr algn="ctr"/>
            <a:r>
              <a:rPr lang="en-US" sz="5000" dirty="0">
                <a:latin typeface="Lucida Sans" panose="020B0602030504020204" pitchFamily="34" charset="77"/>
              </a:rPr>
              <a:t>“‘Sir,’ the invalid replied, ‘I have no one to help me into the pool when the water is stirred. While I am trying to get in, someone else goes down ahead of me.’ </a:t>
            </a:r>
          </a:p>
          <a:p>
            <a:pPr algn="ctr"/>
            <a:endParaRPr lang="en-US" sz="5000" dirty="0">
              <a:latin typeface="Lucida Sans" panose="020B0602030504020204" pitchFamily="34" charset="77"/>
            </a:endParaRPr>
          </a:p>
          <a:p>
            <a:pPr algn="ctr"/>
            <a:r>
              <a:rPr lang="en-US" sz="5000" dirty="0">
                <a:latin typeface="Lucida Sans" panose="020B0602030504020204" pitchFamily="34" charset="77"/>
              </a:rPr>
              <a:t>(John 5:7)</a:t>
            </a:r>
            <a:endParaRPr lang="en-US" sz="5400" dirty="0">
              <a:latin typeface="Lucida Sans" panose="020B0602030504020204" pitchFamily="34" charset="77"/>
            </a:endParaRPr>
          </a:p>
        </p:txBody>
      </p:sp>
    </p:spTree>
    <p:extLst>
      <p:ext uri="{BB962C8B-B14F-4D97-AF65-F5344CB8AC3E}">
        <p14:creationId xmlns:p14="http://schemas.microsoft.com/office/powerpoint/2010/main" val="15169960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A3B422-C0CD-4EDB-8FAF-2E51A7293D1B}"/>
              </a:ext>
            </a:extLst>
          </p:cNvPr>
          <p:cNvSpPr txBox="1"/>
          <p:nvPr/>
        </p:nvSpPr>
        <p:spPr>
          <a:xfrm>
            <a:off x="548640" y="279039"/>
            <a:ext cx="11094720" cy="7078861"/>
          </a:xfrm>
          <a:prstGeom prst="rect">
            <a:avLst/>
          </a:prstGeom>
          <a:noFill/>
        </p:spPr>
        <p:txBody>
          <a:bodyPr wrap="square" rtlCol="0">
            <a:spAutoFit/>
          </a:bodyPr>
          <a:lstStyle/>
          <a:p>
            <a:pPr algn="ctr"/>
            <a:r>
              <a:rPr lang="en-US" sz="5000" dirty="0">
                <a:latin typeface="Lucida Sans" panose="020B0602030504020204" pitchFamily="34" charset="77"/>
              </a:rPr>
              <a:t>“Then Jesus said to him, ‘</a:t>
            </a:r>
            <a:r>
              <a:rPr lang="en-US" sz="5000" dirty="0">
                <a:solidFill>
                  <a:srgbClr val="FFFF00"/>
                </a:solidFill>
                <a:latin typeface="Lucida Sans" panose="020B0602030504020204" pitchFamily="34" charset="77"/>
              </a:rPr>
              <a:t>Get up! Pick up your mat and walk</a:t>
            </a:r>
            <a:r>
              <a:rPr lang="en-US" sz="5000" dirty="0">
                <a:latin typeface="Lucida Sans" panose="020B0602030504020204" pitchFamily="34" charset="77"/>
              </a:rPr>
              <a:t>.’ At once the man was cured; he picked up his mat and walked.  The day on which this took place was a Sabbath [today]” </a:t>
            </a:r>
          </a:p>
          <a:p>
            <a:pPr algn="ctr"/>
            <a:endParaRPr lang="en-US" sz="5000" dirty="0">
              <a:latin typeface="Lucida Sans" panose="020B0602030504020204" pitchFamily="34" charset="77"/>
            </a:endParaRPr>
          </a:p>
          <a:p>
            <a:pPr algn="ctr"/>
            <a:r>
              <a:rPr lang="en-US" sz="5000" dirty="0">
                <a:latin typeface="Lucida Sans" panose="020B0602030504020204" pitchFamily="34" charset="77"/>
              </a:rPr>
              <a:t>(John 5:8-9)</a:t>
            </a:r>
          </a:p>
          <a:p>
            <a:pPr algn="ctr"/>
            <a:endParaRPr lang="en-US" sz="5400" b="1" dirty="0">
              <a:latin typeface="Lucida Sans" panose="020B0602030504020204" pitchFamily="34" charset="77"/>
            </a:endParaRPr>
          </a:p>
        </p:txBody>
      </p:sp>
    </p:spTree>
    <p:extLst>
      <p:ext uri="{BB962C8B-B14F-4D97-AF65-F5344CB8AC3E}">
        <p14:creationId xmlns:p14="http://schemas.microsoft.com/office/powerpoint/2010/main" val="3773486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A3B422-C0CD-4EDB-8FAF-2E51A7293D1B}"/>
              </a:ext>
            </a:extLst>
          </p:cNvPr>
          <p:cNvSpPr txBox="1"/>
          <p:nvPr/>
        </p:nvSpPr>
        <p:spPr>
          <a:xfrm>
            <a:off x="454194" y="1195627"/>
            <a:ext cx="11283611" cy="3939540"/>
          </a:xfrm>
          <a:prstGeom prst="rect">
            <a:avLst/>
          </a:prstGeom>
          <a:noFill/>
        </p:spPr>
        <p:txBody>
          <a:bodyPr wrap="square" rtlCol="0">
            <a:spAutoFit/>
          </a:bodyPr>
          <a:lstStyle/>
          <a:p>
            <a:pPr algn="ctr"/>
            <a:r>
              <a:rPr lang="en-US" sz="5000" b="1" dirty="0">
                <a:solidFill>
                  <a:srgbClr val="FFFF00"/>
                </a:solidFill>
                <a:latin typeface="Lucida Sans" panose="020B0602030504020204" pitchFamily="34" charset="77"/>
              </a:rPr>
              <a:t>Most of us don’t</a:t>
            </a:r>
          </a:p>
          <a:p>
            <a:pPr algn="ctr"/>
            <a:r>
              <a:rPr lang="en-US" sz="5000" b="1" dirty="0">
                <a:solidFill>
                  <a:srgbClr val="FFFF00"/>
                </a:solidFill>
                <a:latin typeface="Lucida Sans" panose="020B0602030504020204" pitchFamily="34" charset="77"/>
              </a:rPr>
              <a:t>need a new sermon</a:t>
            </a:r>
          </a:p>
          <a:p>
            <a:pPr algn="ctr"/>
            <a:r>
              <a:rPr lang="en-US" sz="5000" b="1" dirty="0">
                <a:latin typeface="Lucida Sans" panose="020B0602030504020204" pitchFamily="34" charset="77"/>
              </a:rPr>
              <a:t>We need a new step or commitment to what we have already been taught</a:t>
            </a:r>
          </a:p>
        </p:txBody>
      </p:sp>
    </p:spTree>
    <p:extLst>
      <p:ext uri="{BB962C8B-B14F-4D97-AF65-F5344CB8AC3E}">
        <p14:creationId xmlns:p14="http://schemas.microsoft.com/office/powerpoint/2010/main" val="2172375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566A0A-33BF-4E98-A8F0-19C5265B2A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5927"/>
            <a:ext cx="12400525" cy="7069854"/>
          </a:xfrm>
          <a:prstGeom prst="rect">
            <a:avLst/>
          </a:prstGeom>
        </p:spPr>
      </p:pic>
      <p:sp>
        <p:nvSpPr>
          <p:cNvPr id="4" name="TextBox 3">
            <a:extLst>
              <a:ext uri="{FF2B5EF4-FFF2-40B4-BE49-F238E27FC236}">
                <a16:creationId xmlns:a16="http://schemas.microsoft.com/office/drawing/2014/main" id="{4E605B2E-2AA0-49EB-B716-9ADCDD088C18}"/>
              </a:ext>
            </a:extLst>
          </p:cNvPr>
          <p:cNvSpPr txBox="1"/>
          <p:nvPr/>
        </p:nvSpPr>
        <p:spPr>
          <a:xfrm>
            <a:off x="2847199" y="3998779"/>
            <a:ext cx="11283611" cy="1477328"/>
          </a:xfrm>
          <a:prstGeom prst="rect">
            <a:avLst/>
          </a:prstGeom>
          <a:noFill/>
        </p:spPr>
        <p:txBody>
          <a:bodyPr wrap="square" rtlCol="0">
            <a:spAutoFit/>
          </a:bodyPr>
          <a:lstStyle/>
          <a:p>
            <a:pPr algn="ctr"/>
            <a:r>
              <a:rPr lang="en-US" sz="9000" b="1" dirty="0">
                <a:effectLst>
                  <a:outerShdw blurRad="38100" dist="38100" dir="2700000" algn="tl">
                    <a:srgbClr val="000000">
                      <a:alpha val="43137"/>
                    </a:srgbClr>
                  </a:outerShdw>
                </a:effectLst>
                <a:latin typeface="Lucida Sans" panose="020B0602030504020204" pitchFamily="34" charset="77"/>
              </a:rPr>
              <a:t>Where I Am</a:t>
            </a:r>
          </a:p>
        </p:txBody>
      </p:sp>
      <p:sp>
        <p:nvSpPr>
          <p:cNvPr id="5" name="TextBox 4">
            <a:extLst>
              <a:ext uri="{FF2B5EF4-FFF2-40B4-BE49-F238E27FC236}">
                <a16:creationId xmlns:a16="http://schemas.microsoft.com/office/drawing/2014/main" id="{8BC60F61-A69B-461B-BBEC-9CD0CAEFD52B}"/>
              </a:ext>
            </a:extLst>
          </p:cNvPr>
          <p:cNvSpPr txBox="1"/>
          <p:nvPr/>
        </p:nvSpPr>
        <p:spPr>
          <a:xfrm>
            <a:off x="-3456327" y="0"/>
            <a:ext cx="11283611" cy="477054"/>
          </a:xfrm>
          <a:prstGeom prst="rect">
            <a:avLst/>
          </a:prstGeom>
          <a:noFill/>
        </p:spPr>
        <p:txBody>
          <a:bodyPr wrap="square" rtlCol="0">
            <a:spAutoFit/>
          </a:bodyPr>
          <a:lstStyle/>
          <a:p>
            <a:pPr algn="ctr"/>
            <a:r>
              <a:rPr lang="en-US" sz="2500" b="1" dirty="0">
                <a:solidFill>
                  <a:schemeClr val="bg1"/>
                </a:solidFill>
                <a:effectLst>
                  <a:outerShdw blurRad="38100" dist="38100" dir="2700000" algn="tl">
                    <a:srgbClr val="000000">
                      <a:alpha val="43137"/>
                    </a:srgbClr>
                  </a:outerShdw>
                </a:effectLst>
                <a:latin typeface="Lucida Sans" panose="020B0602030504020204" pitchFamily="34" charset="77"/>
              </a:rPr>
              <a:t>Where I Want To Be</a:t>
            </a:r>
          </a:p>
        </p:txBody>
      </p:sp>
    </p:spTree>
    <p:extLst>
      <p:ext uri="{BB962C8B-B14F-4D97-AF65-F5344CB8AC3E}">
        <p14:creationId xmlns:p14="http://schemas.microsoft.com/office/powerpoint/2010/main" val="1928274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A3B422-C0CD-4EDB-8FAF-2E51A7293D1B}"/>
              </a:ext>
            </a:extLst>
          </p:cNvPr>
          <p:cNvSpPr txBox="1"/>
          <p:nvPr/>
        </p:nvSpPr>
        <p:spPr>
          <a:xfrm>
            <a:off x="454194" y="2985516"/>
            <a:ext cx="11283611" cy="3185487"/>
          </a:xfrm>
          <a:prstGeom prst="rect">
            <a:avLst/>
          </a:prstGeom>
          <a:noFill/>
        </p:spPr>
        <p:txBody>
          <a:bodyPr wrap="square" rtlCol="0">
            <a:spAutoFit/>
          </a:bodyPr>
          <a:lstStyle/>
          <a:p>
            <a:pPr algn="ctr"/>
            <a:r>
              <a:rPr lang="en-US" sz="6700" dirty="0">
                <a:latin typeface="Placard Condensed" panose="020B0606030402050204" pitchFamily="34" charset="0"/>
              </a:rPr>
              <a:t>Because Jesus has eliminated every barrier</a:t>
            </a:r>
          </a:p>
          <a:p>
            <a:pPr algn="ctr"/>
            <a:r>
              <a:rPr lang="en-US" sz="6700" dirty="0">
                <a:solidFill>
                  <a:srgbClr val="FFFF00"/>
                </a:solidFill>
                <a:latin typeface="Placard Condensed" panose="020B0606030402050204" pitchFamily="34" charset="0"/>
              </a:rPr>
              <a:t>I am free to eliminate every excuse</a:t>
            </a:r>
          </a:p>
          <a:p>
            <a:pPr algn="ctr"/>
            <a:r>
              <a:rPr lang="en-US" sz="6700" dirty="0">
                <a:latin typeface="Placard Condensed" panose="020B0606030402050204" pitchFamily="34" charset="0"/>
              </a:rPr>
              <a:t>My progress in God’s promises begins </a:t>
            </a:r>
            <a:r>
              <a:rPr lang="en-US" sz="6700" u="sng" dirty="0">
                <a:latin typeface="Placard Condensed" panose="020B0606030402050204" pitchFamily="34" charset="0"/>
              </a:rPr>
              <a:t>today</a:t>
            </a:r>
          </a:p>
        </p:txBody>
      </p:sp>
      <p:pic>
        <p:nvPicPr>
          <p:cNvPr id="3" name="Picture 2">
            <a:extLst>
              <a:ext uri="{FF2B5EF4-FFF2-40B4-BE49-F238E27FC236}">
                <a16:creationId xmlns:a16="http://schemas.microsoft.com/office/drawing/2014/main" id="{8AB0DA51-B01A-4EFE-94A8-71B40CE55E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5717" y="-526199"/>
            <a:ext cx="7400563" cy="4162817"/>
          </a:xfrm>
          <a:prstGeom prst="rect">
            <a:avLst/>
          </a:prstGeom>
        </p:spPr>
      </p:pic>
    </p:spTree>
    <p:extLst>
      <p:ext uri="{BB962C8B-B14F-4D97-AF65-F5344CB8AC3E}">
        <p14:creationId xmlns:p14="http://schemas.microsoft.com/office/powerpoint/2010/main" val="1135321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A3B422-C0CD-4EDB-8FAF-2E51A7293D1B}"/>
              </a:ext>
            </a:extLst>
          </p:cNvPr>
          <p:cNvSpPr txBox="1"/>
          <p:nvPr/>
        </p:nvSpPr>
        <p:spPr>
          <a:xfrm>
            <a:off x="718457" y="2481264"/>
            <a:ext cx="10863706" cy="3939540"/>
          </a:xfrm>
          <a:prstGeom prst="rect">
            <a:avLst/>
          </a:prstGeom>
          <a:noFill/>
        </p:spPr>
        <p:txBody>
          <a:bodyPr wrap="square" rtlCol="0">
            <a:spAutoFit/>
          </a:bodyPr>
          <a:lstStyle/>
          <a:p>
            <a:pPr algn="ctr"/>
            <a:endParaRPr lang="en-US" sz="5000" b="1" dirty="0">
              <a:latin typeface="Lucida Sans" panose="020B0602030504020204" pitchFamily="34" charset="77"/>
            </a:endParaRPr>
          </a:p>
          <a:p>
            <a:pPr algn="ctr"/>
            <a:r>
              <a:rPr lang="en-US" sz="5000" b="1" dirty="0">
                <a:latin typeface="Lucida Sans" panose="020B0602030504020204" pitchFamily="34" charset="77"/>
              </a:rPr>
              <a:t>We can stop making excuses</a:t>
            </a:r>
          </a:p>
          <a:p>
            <a:pPr algn="ctr"/>
            <a:r>
              <a:rPr lang="en-US" sz="5000" b="1" dirty="0">
                <a:latin typeface="Lucida Sans" panose="020B0602030504020204" pitchFamily="34" charset="77"/>
              </a:rPr>
              <a:t>for what we can’t do</a:t>
            </a:r>
          </a:p>
          <a:p>
            <a:pPr algn="ctr"/>
            <a:r>
              <a:rPr lang="en-US" sz="5000" b="1" dirty="0">
                <a:latin typeface="Lucida Sans" panose="020B0602030504020204" pitchFamily="34" charset="77"/>
              </a:rPr>
              <a:t>And start taking </a:t>
            </a:r>
            <a:r>
              <a:rPr lang="en-US" sz="5000" b="1" dirty="0">
                <a:solidFill>
                  <a:srgbClr val="FFFF00"/>
                </a:solidFill>
                <a:latin typeface="Lucida Sans" panose="020B0602030504020204" pitchFamily="34" charset="77"/>
              </a:rPr>
              <a:t>small step</a:t>
            </a:r>
          </a:p>
          <a:p>
            <a:pPr algn="ctr"/>
            <a:r>
              <a:rPr lang="en-US" sz="5000" b="1" dirty="0">
                <a:solidFill>
                  <a:srgbClr val="FFFF00"/>
                </a:solidFill>
                <a:latin typeface="Lucida Sans" panose="020B0602030504020204" pitchFamily="34" charset="77"/>
              </a:rPr>
              <a:t>in what we can do</a:t>
            </a:r>
          </a:p>
        </p:txBody>
      </p:sp>
      <p:pic>
        <p:nvPicPr>
          <p:cNvPr id="3" name="Picture 2">
            <a:extLst>
              <a:ext uri="{FF2B5EF4-FFF2-40B4-BE49-F238E27FC236}">
                <a16:creationId xmlns:a16="http://schemas.microsoft.com/office/drawing/2014/main" id="{D9397B18-468D-4CEF-888D-D5C98C50E0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0075" y="-253825"/>
            <a:ext cx="7400563" cy="4162817"/>
          </a:xfrm>
          <a:prstGeom prst="rect">
            <a:avLst/>
          </a:prstGeom>
        </p:spPr>
      </p:pic>
    </p:spTree>
    <p:extLst>
      <p:ext uri="{BB962C8B-B14F-4D97-AF65-F5344CB8AC3E}">
        <p14:creationId xmlns:p14="http://schemas.microsoft.com/office/powerpoint/2010/main" val="71217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29077-4810-4187-B16B-AA7B3FC1C86E}"/>
              </a:ext>
            </a:extLst>
          </p:cNvPr>
          <p:cNvSpPr>
            <a:spLocks noGrp="1"/>
          </p:cNvSpPr>
          <p:nvPr>
            <p:ph type="ctrTitle"/>
          </p:nvPr>
        </p:nvSpPr>
        <p:spPr>
          <a:xfrm>
            <a:off x="758757" y="1122363"/>
            <a:ext cx="10739337" cy="2387600"/>
          </a:xfrm>
        </p:spPr>
        <p:txBody>
          <a:bodyPr>
            <a:noAutofit/>
          </a:bodyPr>
          <a:lstStyle/>
          <a:p>
            <a:r>
              <a:rPr lang="en-US" sz="8000" dirty="0">
                <a:latin typeface="Aharoni" panose="020B0604020202020204" pitchFamily="2" charset="-79"/>
                <a:cs typeface="Aharoni" panose="020B0604020202020204" pitchFamily="2" charset="-79"/>
              </a:rPr>
              <a:t>We Can Start Today</a:t>
            </a:r>
          </a:p>
        </p:txBody>
      </p:sp>
      <p:sp>
        <p:nvSpPr>
          <p:cNvPr id="3" name="Subtitle 2">
            <a:extLst>
              <a:ext uri="{FF2B5EF4-FFF2-40B4-BE49-F238E27FC236}">
                <a16:creationId xmlns:a16="http://schemas.microsoft.com/office/drawing/2014/main" id="{9B2A2BF4-680D-4247-896D-B0A9284D2C1B}"/>
              </a:ext>
            </a:extLst>
          </p:cNvPr>
          <p:cNvSpPr>
            <a:spLocks noGrp="1"/>
          </p:cNvSpPr>
          <p:nvPr>
            <p:ph type="subTitle" idx="1"/>
          </p:nvPr>
        </p:nvSpPr>
        <p:spPr/>
        <p:txBody>
          <a:bodyPr>
            <a:normAutofit/>
          </a:bodyPr>
          <a:lstStyle/>
          <a:p>
            <a:r>
              <a:rPr lang="en-US" sz="7000" dirty="0"/>
              <a:t>Hebrews 12:1-2</a:t>
            </a:r>
          </a:p>
        </p:txBody>
      </p:sp>
    </p:spTree>
    <p:extLst>
      <p:ext uri="{BB962C8B-B14F-4D97-AF65-F5344CB8AC3E}">
        <p14:creationId xmlns:p14="http://schemas.microsoft.com/office/powerpoint/2010/main" val="2126667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A3B422-C0CD-4EDB-8FAF-2E51A7293D1B}"/>
              </a:ext>
            </a:extLst>
          </p:cNvPr>
          <p:cNvSpPr txBox="1"/>
          <p:nvPr/>
        </p:nvSpPr>
        <p:spPr>
          <a:xfrm>
            <a:off x="3482502" y="474345"/>
            <a:ext cx="8255303" cy="2400657"/>
          </a:xfrm>
          <a:prstGeom prst="rect">
            <a:avLst/>
          </a:prstGeom>
          <a:noFill/>
        </p:spPr>
        <p:txBody>
          <a:bodyPr wrap="square" rtlCol="0">
            <a:spAutoFit/>
          </a:bodyPr>
          <a:lstStyle/>
          <a:p>
            <a:r>
              <a:rPr lang="en-US" sz="5000" b="1" dirty="0">
                <a:solidFill>
                  <a:srgbClr val="FFFF00"/>
                </a:solidFill>
                <a:latin typeface="Lucida Sans" panose="020B0602030504020204" pitchFamily="34" charset="77"/>
              </a:rPr>
              <a:t>Take A Fresh Look</a:t>
            </a:r>
          </a:p>
          <a:p>
            <a:r>
              <a:rPr lang="en-US" sz="5000" b="1" dirty="0">
                <a:solidFill>
                  <a:srgbClr val="FFFF00"/>
                </a:solidFill>
                <a:latin typeface="Lucida Sans" panose="020B0602030504020204" pitchFamily="34" charset="77"/>
              </a:rPr>
              <a:t>At What You Have</a:t>
            </a:r>
          </a:p>
          <a:p>
            <a:r>
              <a:rPr lang="en-US" sz="5000" b="1" dirty="0">
                <a:solidFill>
                  <a:srgbClr val="FFFF00"/>
                </a:solidFill>
                <a:latin typeface="Lucida Sans" panose="020B0602030504020204" pitchFamily="34" charset="77"/>
              </a:rPr>
              <a:t>To Be Thankful for</a:t>
            </a:r>
          </a:p>
        </p:txBody>
      </p:sp>
      <p:sp>
        <p:nvSpPr>
          <p:cNvPr id="4" name="TextBox 3">
            <a:extLst>
              <a:ext uri="{FF2B5EF4-FFF2-40B4-BE49-F238E27FC236}">
                <a16:creationId xmlns:a16="http://schemas.microsoft.com/office/drawing/2014/main" id="{42733666-EBCC-47C8-9570-3F88BDDA8585}"/>
              </a:ext>
            </a:extLst>
          </p:cNvPr>
          <p:cNvSpPr txBox="1"/>
          <p:nvPr/>
        </p:nvSpPr>
        <p:spPr>
          <a:xfrm>
            <a:off x="311285" y="0"/>
            <a:ext cx="3657601" cy="3170099"/>
          </a:xfrm>
          <a:prstGeom prst="rect">
            <a:avLst/>
          </a:prstGeom>
          <a:noFill/>
        </p:spPr>
        <p:txBody>
          <a:bodyPr wrap="square" rtlCol="0">
            <a:spAutoFit/>
          </a:bodyPr>
          <a:lstStyle/>
          <a:p>
            <a:r>
              <a:rPr lang="en-US" sz="20000" dirty="0"/>
              <a:t>[4]</a:t>
            </a:r>
          </a:p>
        </p:txBody>
      </p:sp>
      <p:sp>
        <p:nvSpPr>
          <p:cNvPr id="5" name="Rectangle 4">
            <a:extLst>
              <a:ext uri="{FF2B5EF4-FFF2-40B4-BE49-F238E27FC236}">
                <a16:creationId xmlns:a16="http://schemas.microsoft.com/office/drawing/2014/main" id="{983AC7FA-AE35-4FB4-B1EE-89E974BAE04F}"/>
              </a:ext>
            </a:extLst>
          </p:cNvPr>
          <p:cNvSpPr/>
          <p:nvPr/>
        </p:nvSpPr>
        <p:spPr>
          <a:xfrm>
            <a:off x="625813" y="3644444"/>
            <a:ext cx="10940374" cy="2400657"/>
          </a:xfrm>
          <a:prstGeom prst="rect">
            <a:avLst/>
          </a:prstGeom>
        </p:spPr>
        <p:txBody>
          <a:bodyPr wrap="square">
            <a:spAutoFit/>
          </a:bodyPr>
          <a:lstStyle/>
          <a:p>
            <a:r>
              <a:rPr lang="en-US" sz="5000" i="1" dirty="0">
                <a:latin typeface="Lucida Sans" panose="020B0602030504020204" pitchFamily="34" charset="77"/>
              </a:rPr>
              <a:t>“Therefore, since we are surrounded by so great a cloud of witnesses . . .”</a:t>
            </a:r>
          </a:p>
        </p:txBody>
      </p:sp>
    </p:spTree>
    <p:extLst>
      <p:ext uri="{BB962C8B-B14F-4D97-AF65-F5344CB8AC3E}">
        <p14:creationId xmlns:p14="http://schemas.microsoft.com/office/powerpoint/2010/main" val="21158594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2784</TotalTime>
  <Words>1782</Words>
  <Application>Microsoft Office PowerPoint</Application>
  <PresentationFormat>Widescreen</PresentationFormat>
  <Paragraphs>483</Paragraphs>
  <Slides>37</Slides>
  <Notes>36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Aharoni</vt:lpstr>
      <vt:lpstr>Arial</vt:lpstr>
      <vt:lpstr>Calibri</vt:lpstr>
      <vt:lpstr>Calibri Light</vt:lpstr>
      <vt:lpstr>Lucida Sans</vt:lpstr>
      <vt:lpstr>Placard Condensed</vt:lpstr>
      <vt:lpstr>Segoe UI Emoji</vt:lpstr>
      <vt:lpstr>Office Theme</vt:lpstr>
      <vt:lpstr>Better Together Sermon Series Slide</vt:lpstr>
      <vt:lpstr>PowerPoint Presentation</vt:lpstr>
      <vt:lpstr>We Were Made For This Sermon Series Slide</vt:lpstr>
      <vt:lpstr>PowerPoint Presentation</vt:lpstr>
      <vt:lpstr>PowerPoint Presentation</vt:lpstr>
      <vt:lpstr>PowerPoint Presentation</vt:lpstr>
      <vt:lpstr>PowerPoint Presentation</vt:lpstr>
      <vt:lpstr>We Can Start Today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 Franco</dc:creator>
  <cp:lastModifiedBy>Shawn Franco</cp:lastModifiedBy>
  <cp:revision>221</cp:revision>
  <cp:lastPrinted>2018-10-27T19:12:13Z</cp:lastPrinted>
  <dcterms:created xsi:type="dcterms:W3CDTF">2018-09-08T16:35:21Z</dcterms:created>
  <dcterms:modified xsi:type="dcterms:W3CDTF">2018-11-03T23:59:00Z</dcterms:modified>
</cp:coreProperties>
</file>