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22" r:id="rId2"/>
    <p:sldId id="257" r:id="rId3"/>
    <p:sldId id="321" r:id="rId4"/>
    <p:sldId id="323" r:id="rId5"/>
    <p:sldId id="263" r:id="rId6"/>
    <p:sldId id="324" r:id="rId7"/>
    <p:sldId id="290" r:id="rId8"/>
    <p:sldId id="311" r:id="rId9"/>
    <p:sldId id="287" r:id="rId10"/>
    <p:sldId id="312" r:id="rId11"/>
    <p:sldId id="303" r:id="rId12"/>
    <p:sldId id="325" r:id="rId13"/>
    <p:sldId id="258" r:id="rId14"/>
    <p:sldId id="305" r:id="rId15"/>
    <p:sldId id="326" r:id="rId16"/>
    <p:sldId id="327" r:id="rId17"/>
    <p:sldId id="308" r:id="rId18"/>
    <p:sldId id="316" r:id="rId19"/>
    <p:sldId id="328" r:id="rId20"/>
    <p:sldId id="317" r:id="rId21"/>
    <p:sldId id="329" r:id="rId22"/>
    <p:sldId id="310" r:id="rId23"/>
    <p:sldId id="319" r:id="rId24"/>
    <p:sldId id="332" r:id="rId25"/>
    <p:sldId id="333" r:id="rId26"/>
    <p:sldId id="334" r:id="rId27"/>
    <p:sldId id="331" r:id="rId28"/>
    <p:sldId id="335" r:id="rId29"/>
    <p:sldId id="330" r:id="rId30"/>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71" autoAdjust="0"/>
    <p:restoredTop sz="70385" autoAdjust="0"/>
  </p:normalViewPr>
  <p:slideViewPr>
    <p:cSldViewPr snapToGrid="0">
      <p:cViewPr>
        <p:scale>
          <a:sx n="40" d="100"/>
          <a:sy n="40" d="100"/>
        </p:scale>
        <p:origin x="40" y="204"/>
      </p:cViewPr>
      <p:guideLst/>
    </p:cSldViewPr>
  </p:slideViewPr>
  <p:notesTextViewPr>
    <p:cViewPr>
      <p:scale>
        <a:sx n="1" d="1"/>
        <a:sy n="1" d="1"/>
      </p:scale>
      <p:origin x="0" y="-1564"/>
    </p:cViewPr>
  </p:notesTextViewPr>
  <p:notesViewPr>
    <p:cSldViewPr snapToGrid="0">
      <p:cViewPr varScale="1">
        <p:scale>
          <a:sx n="50" d="100"/>
          <a:sy n="50" d="100"/>
        </p:scale>
        <p:origin x="112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0" y="0"/>
            <a:ext cx="3013763" cy="467072"/>
          </a:xfrm>
          <a:prstGeom prst="rect">
            <a:avLst/>
          </a:prstGeom>
        </p:spPr>
        <p:txBody>
          <a:bodyPr vert="horz" lIns="92930" tIns="46465" rIns="92930" bIns="46465" rtlCol="0"/>
          <a:lstStyle>
            <a:lvl1pPr algn="l">
              <a:defRPr sz="1200"/>
            </a:lvl1pPr>
          </a:lstStyle>
          <a:p>
            <a:fld id="{DFED8F5F-1F9F-4701-AF34-EA7D40D6AC70}" type="datetimeFigureOut">
              <a:rPr lang="en-US" smtClean="0"/>
              <a:pPr/>
              <a:t>7/19/2018</a:t>
            </a:fld>
            <a:endParaRPr lang="en-US"/>
          </a:p>
        </p:txBody>
      </p:sp>
      <p:sp>
        <p:nvSpPr>
          <p:cNvPr id="4" name="Slide Image Placeholder 3"/>
          <p:cNvSpPr>
            <a:spLocks noGrp="1" noRot="1" noChangeAspect="1"/>
          </p:cNvSpPr>
          <p:nvPr>
            <p:ph type="sldImg" idx="2"/>
          </p:nvPr>
        </p:nvSpPr>
        <p:spPr>
          <a:xfrm>
            <a:off x="695484" y="579438"/>
            <a:ext cx="3114516" cy="1752524"/>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368300" y="2552700"/>
            <a:ext cx="6261100" cy="6337300"/>
          </a:xfrm>
          <a:prstGeom prst="rect">
            <a:avLst/>
          </a:prstGeom>
        </p:spPr>
        <p:txBody>
          <a:bodyPr vert="horz" lIns="92930" tIns="46465" rIns="92930" bIns="46465"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41075" y="-1"/>
            <a:ext cx="3013763" cy="467071"/>
          </a:xfrm>
          <a:prstGeom prst="rect">
            <a:avLst/>
          </a:prstGeom>
        </p:spPr>
        <p:txBody>
          <a:bodyPr vert="horz" lIns="92930" tIns="46465" rIns="92930" bIns="46465" rtlCol="0" anchor="b"/>
          <a:lstStyle>
            <a:lvl1pPr algn="r">
              <a:defRPr sz="2000"/>
            </a:lvl1pPr>
          </a:lstStyle>
          <a:p>
            <a:fld id="{4527D1C3-F5B7-4B40-9D8B-16C74651A9C1}" type="slidenum">
              <a:rPr lang="en-US" smtClean="0"/>
              <a:pPr/>
              <a:t>‹#›</a:t>
            </a:fld>
            <a:endParaRPr lang="en-US" dirty="0"/>
          </a:p>
        </p:txBody>
      </p:sp>
    </p:spTree>
    <p:extLst>
      <p:ext uri="{BB962C8B-B14F-4D97-AF65-F5344CB8AC3E}">
        <p14:creationId xmlns:p14="http://schemas.microsoft.com/office/powerpoint/2010/main" val="3071284036"/>
      </p:ext>
    </p:extLst>
  </p:cSld>
  <p:clrMap bg1="lt1" tx1="dk1" bg2="lt2" tx2="dk2" accent1="accent1" accent2="accent2" accent3="accent3" accent4="accent4" accent5="accent5" accent6="accent6" hlink="hlink" folHlink="folHlink"/>
  <p:notesStyle>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500" kern="1200">
        <a:solidFill>
          <a:schemeClr val="tx1"/>
        </a:solidFill>
        <a:latin typeface="+mn-lt"/>
        <a:ea typeface="+mn-ea"/>
        <a:cs typeface="+mn-cs"/>
      </a:defRPr>
    </a:lvl2pPr>
    <a:lvl3pPr marL="914400" algn="l" defTabSz="914400" rtl="0" eaLnBrk="1" latinLnBrk="0" hangingPunct="1">
      <a:defRPr sz="1500" kern="1200">
        <a:solidFill>
          <a:schemeClr val="tx1"/>
        </a:solidFill>
        <a:latin typeface="+mn-lt"/>
        <a:ea typeface="+mn-ea"/>
        <a:cs typeface="+mn-cs"/>
      </a:defRPr>
    </a:lvl3pPr>
    <a:lvl4pPr marL="1371600" algn="l" defTabSz="914400" rtl="0" eaLnBrk="1" latinLnBrk="0" hangingPunct="1">
      <a:defRPr sz="1500" kern="1200">
        <a:solidFill>
          <a:schemeClr val="tx1"/>
        </a:solidFill>
        <a:latin typeface="+mn-lt"/>
        <a:ea typeface="+mn-ea"/>
        <a:cs typeface="+mn-cs"/>
      </a:defRPr>
    </a:lvl4pPr>
    <a:lvl5pPr marL="1828800" algn="l" defTabSz="914400" rtl="0" eaLnBrk="1" latinLnBrk="0" hangingPunct="1">
      <a:defRPr sz="15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follow God in the way we always have</a:t>
            </a:r>
          </a:p>
          <a:p>
            <a:r>
              <a:rPr lang="en-US" dirty="0"/>
              <a:t>God wants to grow us to victory we have never had</a:t>
            </a:r>
          </a:p>
          <a:p>
            <a:endParaRPr lang="en-US" dirty="0"/>
          </a:p>
          <a:p>
            <a:r>
              <a:rPr lang="en-US" dirty="0"/>
              <a:t>In other words,</a:t>
            </a:r>
          </a:p>
          <a:p>
            <a:r>
              <a:rPr lang="en-US" dirty="0"/>
              <a:t>God is trying to grow and take you to greater days</a:t>
            </a:r>
          </a:p>
          <a:p>
            <a:r>
              <a:rPr lang="en-US" dirty="0"/>
              <a:t>But you have to face and overcome things you are not good at</a:t>
            </a:r>
          </a:p>
          <a:p>
            <a:r>
              <a:rPr lang="en-US" dirty="0"/>
              <a:t>Things you have never dealt with</a:t>
            </a:r>
          </a:p>
          <a:p>
            <a:r>
              <a:rPr lang="en-US" dirty="0"/>
              <a:t>Things that will make you frustrated right now</a:t>
            </a:r>
          </a:p>
          <a:p>
            <a:r>
              <a:rPr lang="en-US" dirty="0"/>
              <a:t>But will one day lead you to fulfillment</a:t>
            </a:r>
          </a:p>
          <a:p>
            <a:endParaRPr lang="en-US" dirty="0"/>
          </a:p>
          <a:p>
            <a:endParaRPr lang="en-US" dirty="0"/>
          </a:p>
          <a:p>
            <a:r>
              <a:rPr lang="en-US" dirty="0"/>
              <a:t>You can try to follow Jesus the way you always have</a:t>
            </a:r>
          </a:p>
          <a:p>
            <a:r>
              <a:rPr lang="en-US" dirty="0"/>
              <a:t>Or follow Jesus the way He is leading (by faith, into the new)</a:t>
            </a:r>
          </a:p>
          <a:p>
            <a:r>
              <a:rPr lang="en-US" dirty="0"/>
              <a:t> </a:t>
            </a:r>
          </a:p>
        </p:txBody>
      </p:sp>
      <p:sp>
        <p:nvSpPr>
          <p:cNvPr id="4" name="Slide Number Placeholder 3"/>
          <p:cNvSpPr>
            <a:spLocks noGrp="1"/>
          </p:cNvSpPr>
          <p:nvPr>
            <p:ph type="sldNum" sz="quarter" idx="10"/>
          </p:nvPr>
        </p:nvSpPr>
        <p:spPr/>
        <p:txBody>
          <a:bodyPr/>
          <a:lstStyle/>
          <a:p>
            <a:fld id="{4527D1C3-F5B7-4B40-9D8B-16C74651A9C1}" type="slidenum">
              <a:rPr lang="en-US" smtClean="0"/>
              <a:t>1</a:t>
            </a:fld>
            <a:endParaRPr lang="en-US"/>
          </a:p>
        </p:txBody>
      </p:sp>
    </p:spTree>
    <p:extLst>
      <p:ext uri="{BB962C8B-B14F-4D97-AF65-F5344CB8AC3E}">
        <p14:creationId xmlns:p14="http://schemas.microsoft.com/office/powerpoint/2010/main" val="295912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said we have to choose </a:t>
            </a:r>
          </a:p>
          <a:p>
            <a:endParaRPr lang="en-US" dirty="0"/>
          </a:p>
          <a:p>
            <a:r>
              <a:rPr lang="en-US" dirty="0"/>
              <a:t>You can try to build a business, a career, a family, a romantic relationship, a meaningful life</a:t>
            </a:r>
          </a:p>
          <a:p>
            <a:r>
              <a:rPr lang="en-US" dirty="0"/>
              <a:t>Without God - but it you won't succeed</a:t>
            </a:r>
          </a:p>
          <a:p>
            <a:r>
              <a:rPr lang="en-US" dirty="0"/>
              <a:t> </a:t>
            </a:r>
          </a:p>
          <a:p>
            <a:r>
              <a:rPr lang="en-US" dirty="0"/>
              <a:t>For weeks, years, decades - you can look like its working, world can say its working</a:t>
            </a:r>
          </a:p>
          <a:p>
            <a:r>
              <a:rPr lang="en-US" dirty="0"/>
              <a:t>But you can't have life with the one who is life</a:t>
            </a:r>
          </a:p>
          <a:p>
            <a:r>
              <a:rPr lang="en-US" dirty="0"/>
              <a:t> </a:t>
            </a:r>
          </a:p>
          <a:p>
            <a:r>
              <a:rPr lang="en-US" dirty="0"/>
              <a:t>You can try to make chicken soup without chicken - but is not really chicken soup</a:t>
            </a:r>
          </a:p>
          <a:p>
            <a:r>
              <a:rPr lang="en-US" dirty="0"/>
              <a:t> </a:t>
            </a:r>
          </a:p>
          <a:p>
            <a:r>
              <a:rPr lang="en-US" dirty="0"/>
              <a:t>Every person - as different as we are</a:t>
            </a:r>
          </a:p>
          <a:p>
            <a:r>
              <a:rPr lang="en-US" b="1" dirty="0"/>
              <a:t>Only has one real </a:t>
            </a:r>
            <a:r>
              <a:rPr lang="en-US" b="1" dirty="0" err="1"/>
              <a:t>dilmena</a:t>
            </a:r>
            <a:r>
              <a:rPr lang="en-US" b="1" dirty="0"/>
              <a:t> in life - do I believe God is the only </a:t>
            </a:r>
            <a:r>
              <a:rPr lang="en-US" b="1" dirty="0" err="1"/>
              <a:t>sourse</a:t>
            </a:r>
            <a:r>
              <a:rPr lang="en-US" b="1" dirty="0"/>
              <a:t> of true life</a:t>
            </a:r>
          </a:p>
          <a:p>
            <a:endParaRPr lang="en-US" b="1" dirty="0"/>
          </a:p>
          <a:p>
            <a:r>
              <a:rPr lang="en-US" dirty="0"/>
              <a:t>Book - Halftime</a:t>
            </a:r>
          </a:p>
          <a:p>
            <a:r>
              <a:rPr lang="en-US" dirty="0" err="1"/>
              <a:t>Succesful</a:t>
            </a:r>
            <a:r>
              <a:rPr lang="en-US" dirty="0"/>
              <a:t> </a:t>
            </a:r>
            <a:r>
              <a:rPr lang="en-US" dirty="0" err="1"/>
              <a:t>christian</a:t>
            </a:r>
            <a:r>
              <a:rPr lang="en-US" dirty="0"/>
              <a:t> business man</a:t>
            </a:r>
          </a:p>
          <a:p>
            <a:r>
              <a:rPr lang="en-US" dirty="0"/>
              <a:t>In his forties - what's the real meaning and fulfilment in </a:t>
            </a:r>
            <a:r>
              <a:rPr lang="en-US" dirty="0" err="1"/>
              <a:t>lfie</a:t>
            </a:r>
            <a:endParaRPr lang="en-US" dirty="0"/>
          </a:p>
          <a:p>
            <a:r>
              <a:rPr lang="en-US" dirty="0"/>
              <a:t>Atheist life coach - top consultant in the world</a:t>
            </a:r>
          </a:p>
          <a:p>
            <a:r>
              <a:rPr lang="en-US" dirty="0"/>
              <a:t>"I've </a:t>
            </a:r>
            <a:r>
              <a:rPr lang="en-US" dirty="0" err="1"/>
              <a:t>listend</a:t>
            </a:r>
            <a:r>
              <a:rPr lang="en-US" dirty="0"/>
              <a:t> to you talk for hours - all the things you care about and want to do in life"</a:t>
            </a:r>
          </a:p>
          <a:p>
            <a:r>
              <a:rPr lang="en-US" dirty="0"/>
              <a:t>Here's the question - "What's in the box?"</a:t>
            </a:r>
          </a:p>
          <a:p>
            <a:r>
              <a:rPr lang="en-US" dirty="0"/>
              <a:t>Your box - what's the one thing you want to live and die for</a:t>
            </a:r>
          </a:p>
          <a:p>
            <a:r>
              <a:rPr lang="en-US" dirty="0"/>
              <a:t>What's the one thing that is most important to you -and you believe in more than anything else</a:t>
            </a:r>
          </a:p>
          <a:p>
            <a:r>
              <a:rPr lang="en-US" dirty="0"/>
              <a:t> </a:t>
            </a:r>
          </a:p>
          <a:p>
            <a:r>
              <a:rPr lang="en-US" dirty="0"/>
              <a:t>"Sounds like you want to out money and Jesus Christ in the box"</a:t>
            </a:r>
          </a:p>
          <a:p>
            <a:r>
              <a:rPr lang="en-US" dirty="0"/>
              <a:t>But you can't put two things in the box - make a choice</a:t>
            </a:r>
          </a:p>
          <a:p>
            <a:r>
              <a:rPr lang="en-US" dirty="0"/>
              <a:t>I decided Jesus Christ</a:t>
            </a:r>
          </a:p>
          <a:p>
            <a:endParaRPr lang="en-US" b="1" dirty="0"/>
          </a:p>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10</a:t>
            </a:fld>
            <a:endParaRPr lang="en-US"/>
          </a:p>
        </p:txBody>
      </p:sp>
    </p:spTree>
    <p:extLst>
      <p:ext uri="{BB962C8B-B14F-4D97-AF65-F5344CB8AC3E}">
        <p14:creationId xmlns:p14="http://schemas.microsoft.com/office/powerpoint/2010/main" val="2442852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a:t>
            </a:r>
          </a:p>
        </p:txBody>
      </p:sp>
      <p:sp>
        <p:nvSpPr>
          <p:cNvPr id="4" name="Slide Number Placeholder 3"/>
          <p:cNvSpPr>
            <a:spLocks noGrp="1"/>
          </p:cNvSpPr>
          <p:nvPr>
            <p:ph type="sldNum" sz="quarter" idx="10"/>
          </p:nvPr>
        </p:nvSpPr>
        <p:spPr/>
        <p:txBody>
          <a:bodyPr/>
          <a:lstStyle/>
          <a:p>
            <a:fld id="{4527D1C3-F5B7-4B40-9D8B-16C74651A9C1}" type="slidenum">
              <a:rPr lang="en-US" smtClean="0"/>
              <a:t>11</a:t>
            </a:fld>
            <a:endParaRPr lang="en-US"/>
          </a:p>
        </p:txBody>
      </p:sp>
    </p:spTree>
    <p:extLst>
      <p:ext uri="{BB962C8B-B14F-4D97-AF65-F5344CB8AC3E}">
        <p14:creationId xmlns:p14="http://schemas.microsoft.com/office/powerpoint/2010/main" val="3505488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ucida Sans" panose="020B0602030504020204" pitchFamily="34" charset="77"/>
              </a:rPr>
              <a:t>Trying to go in more than one direction in life is frustrating to you and to everyone around you. One person can’t live for two goals (gods) in this life. </a:t>
            </a:r>
          </a:p>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12</a:t>
            </a:fld>
            <a:endParaRPr lang="en-US"/>
          </a:p>
        </p:txBody>
      </p:sp>
    </p:spTree>
    <p:extLst>
      <p:ext uri="{BB962C8B-B14F-4D97-AF65-F5344CB8AC3E}">
        <p14:creationId xmlns:p14="http://schemas.microsoft.com/office/powerpoint/2010/main" val="370143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13</a:t>
            </a:fld>
            <a:endParaRPr lang="en-US"/>
          </a:p>
        </p:txBody>
      </p:sp>
    </p:spTree>
    <p:extLst>
      <p:ext uri="{BB962C8B-B14F-4D97-AF65-F5344CB8AC3E}">
        <p14:creationId xmlns:p14="http://schemas.microsoft.com/office/powerpoint/2010/main" val="73278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just know the source</a:t>
            </a:r>
          </a:p>
          <a:p>
            <a:r>
              <a:rPr lang="en-US" dirty="0"/>
              <a:t>Have to know the key to unlock it</a:t>
            </a:r>
          </a:p>
          <a:p>
            <a:endParaRPr lang="en-US" dirty="0"/>
          </a:p>
          <a:p>
            <a:r>
              <a:rPr lang="en-US" dirty="0"/>
              <a:t>(Have all these online accounts – forgotten your password)</a:t>
            </a:r>
          </a:p>
          <a:p>
            <a:r>
              <a:rPr lang="en-US" dirty="0"/>
              <a:t>What good is the source without the key?</a:t>
            </a:r>
          </a:p>
          <a:p>
            <a:endParaRPr lang="en-US" dirty="0"/>
          </a:p>
          <a:p>
            <a:r>
              <a:rPr lang="en-US" dirty="0"/>
              <a:t>Here is the key – The Fear of the Lord</a:t>
            </a:r>
          </a:p>
          <a:p>
            <a:endParaRPr lang="en-US" dirty="0"/>
          </a:p>
          <a:p>
            <a:r>
              <a:rPr lang="en-US" dirty="0"/>
              <a:t>Whatever you value the most you fear the most</a:t>
            </a:r>
          </a:p>
          <a:p>
            <a:r>
              <a:rPr lang="en-US" dirty="0"/>
              <a:t> </a:t>
            </a:r>
          </a:p>
          <a:p>
            <a:r>
              <a:rPr lang="en-US" dirty="0"/>
              <a:t>Why?</a:t>
            </a:r>
          </a:p>
          <a:p>
            <a:r>
              <a:rPr lang="en-US" dirty="0"/>
              <a:t> </a:t>
            </a:r>
          </a:p>
          <a:p>
            <a:r>
              <a:rPr lang="en-US" dirty="0"/>
              <a:t>You fear oxygen - no I don't - I love oxygen</a:t>
            </a:r>
          </a:p>
          <a:p>
            <a:r>
              <a:rPr lang="en-US" dirty="0"/>
              <a:t>You fear being without it</a:t>
            </a:r>
          </a:p>
          <a:p>
            <a:r>
              <a:rPr lang="en-US" dirty="0"/>
              <a:t>You know you'll die without it</a:t>
            </a:r>
          </a:p>
          <a:p>
            <a:r>
              <a:rPr lang="en-US" dirty="0"/>
              <a:t>You know you won' t experience life without it</a:t>
            </a:r>
          </a:p>
          <a:p>
            <a:r>
              <a:rPr lang="en-US" b="1" dirty="0"/>
              <a:t>So you fear it - you make all your decisions because of it</a:t>
            </a:r>
          </a:p>
          <a:p>
            <a:r>
              <a:rPr lang="en-US" b="1" dirty="0"/>
              <a:t>It's the one thing you don't want to be far from</a:t>
            </a:r>
          </a:p>
          <a:p>
            <a:r>
              <a:rPr lang="en-US" dirty="0"/>
              <a:t> </a:t>
            </a:r>
          </a:p>
          <a:p>
            <a:r>
              <a:rPr lang="en-US" dirty="0"/>
              <a:t>That's the fear of the Lord</a:t>
            </a:r>
          </a:p>
          <a:p>
            <a:r>
              <a:rPr lang="en-US" dirty="0"/>
              <a:t>Without him I won't experience life</a:t>
            </a:r>
          </a:p>
          <a:p>
            <a:r>
              <a:rPr lang="en-US" dirty="0"/>
              <a:t> </a:t>
            </a:r>
          </a:p>
          <a:p>
            <a:r>
              <a:rPr lang="en-US" b="1" dirty="0"/>
              <a:t>Solomon - wrote 127 / he had wisdom, power</a:t>
            </a:r>
          </a:p>
          <a:p>
            <a:r>
              <a:rPr lang="en-US" b="1" dirty="0"/>
              <a:t>He didn't fear the lord</a:t>
            </a:r>
          </a:p>
          <a:p>
            <a:r>
              <a:rPr lang="en-US" dirty="0"/>
              <a:t> </a:t>
            </a:r>
          </a:p>
          <a:p>
            <a:r>
              <a:rPr lang="en-US" dirty="0"/>
              <a:t>We are going to see the 3 signs of success in life</a:t>
            </a:r>
          </a:p>
          <a:p>
            <a:r>
              <a:rPr lang="en-US" dirty="0"/>
              <a:t>Solomon failed at all of them</a:t>
            </a:r>
          </a:p>
          <a:p>
            <a:r>
              <a:rPr lang="en-US" dirty="0"/>
              <a:t>Not because he didn't know - </a:t>
            </a:r>
          </a:p>
          <a:p>
            <a:r>
              <a:rPr lang="en-US" dirty="0"/>
              <a:t>Because he didn't fear</a:t>
            </a:r>
          </a:p>
          <a:p>
            <a:endParaRPr lang="en-US" dirty="0"/>
          </a:p>
          <a:p>
            <a:r>
              <a:rPr lang="en-US" dirty="0"/>
              <a:t>Didn’t have the password</a:t>
            </a:r>
          </a:p>
          <a:p>
            <a:endParaRPr lang="en-US" dirty="0"/>
          </a:p>
          <a:p>
            <a:r>
              <a:rPr lang="en-US" dirty="0"/>
              <a:t>When I fear God he becomes the key to all the decisions I make</a:t>
            </a:r>
          </a:p>
          <a:p>
            <a:endParaRPr lang="en-US" dirty="0"/>
          </a:p>
          <a:p>
            <a:r>
              <a:rPr lang="en-US" dirty="0"/>
              <a:t>The pilgrim  -realized – I haven’t done that</a:t>
            </a:r>
          </a:p>
          <a:p>
            <a:endParaRPr lang="en-US" dirty="0"/>
          </a:p>
          <a:p>
            <a:r>
              <a:rPr lang="en-US" dirty="0"/>
              <a:t>Reading in the prophets – you have the source but not the key</a:t>
            </a:r>
          </a:p>
          <a:p>
            <a:endParaRPr lang="en-US" dirty="0"/>
          </a:p>
          <a:p>
            <a:r>
              <a:rPr lang="en-US" dirty="0"/>
              <a:t>Our world – believe but don’t fear God / don’t worship him as greatest</a:t>
            </a:r>
          </a:p>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14</a:t>
            </a:fld>
            <a:endParaRPr lang="en-US"/>
          </a:p>
        </p:txBody>
      </p:sp>
    </p:spTree>
    <p:extLst>
      <p:ext uri="{BB962C8B-B14F-4D97-AF65-F5344CB8AC3E}">
        <p14:creationId xmlns:p14="http://schemas.microsoft.com/office/powerpoint/2010/main" val="232966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Long Obedience in the same direction –</a:t>
            </a:r>
            <a:r>
              <a:rPr lang="en-US" dirty="0" err="1"/>
              <a:t>pg</a:t>
            </a:r>
            <a:r>
              <a:rPr lang="en-US" dirty="0"/>
              <a:t> 120</a:t>
            </a:r>
          </a:p>
          <a:p>
            <a:endParaRPr lang="en-US" dirty="0"/>
          </a:p>
          <a:p>
            <a:endParaRPr lang="en-US" dirty="0"/>
          </a:p>
          <a:p>
            <a:r>
              <a:rPr lang="en-US" dirty="0"/>
              <a:t>The key to success is to fear the lord not favor him.</a:t>
            </a:r>
          </a:p>
          <a:p>
            <a:r>
              <a:rPr lang="en-US" dirty="0"/>
              <a:t>If you do, you'll go after results that are far different than the world</a:t>
            </a:r>
          </a:p>
          <a:p>
            <a:r>
              <a:rPr lang="en-US" dirty="0"/>
              <a:t> </a:t>
            </a:r>
          </a:p>
          <a:p>
            <a:r>
              <a:rPr lang="en-US" dirty="0"/>
              <a:t>Look at what the results/goals of success are</a:t>
            </a:r>
          </a:p>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15</a:t>
            </a:fld>
            <a:endParaRPr lang="en-US"/>
          </a:p>
        </p:txBody>
      </p:sp>
    </p:spTree>
    <p:extLst>
      <p:ext uri="{BB962C8B-B14F-4D97-AF65-F5344CB8AC3E}">
        <p14:creationId xmlns:p14="http://schemas.microsoft.com/office/powerpoint/2010/main" val="738912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Long Obedience in the same direction –</a:t>
            </a:r>
            <a:r>
              <a:rPr lang="en-US" dirty="0" err="1"/>
              <a:t>pg</a:t>
            </a:r>
            <a:r>
              <a:rPr lang="en-US" dirty="0"/>
              <a:t> 120</a:t>
            </a:r>
          </a:p>
          <a:p>
            <a:endParaRPr lang="en-US" dirty="0"/>
          </a:p>
          <a:p>
            <a:endParaRPr lang="en-US" dirty="0"/>
          </a:p>
          <a:p>
            <a:r>
              <a:rPr lang="en-US" dirty="0"/>
              <a:t>The key to success is to fear the lord not favor him.</a:t>
            </a:r>
          </a:p>
          <a:p>
            <a:r>
              <a:rPr lang="en-US" dirty="0"/>
              <a:t>If you do, you'll go after results that are far different than the world</a:t>
            </a:r>
          </a:p>
          <a:p>
            <a:r>
              <a:rPr lang="en-US" dirty="0"/>
              <a:t> </a:t>
            </a:r>
          </a:p>
          <a:p>
            <a:r>
              <a:rPr lang="en-US" dirty="0"/>
              <a:t>Look at what the results/goals of success are</a:t>
            </a:r>
          </a:p>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16</a:t>
            </a:fld>
            <a:endParaRPr lang="en-US"/>
          </a:p>
        </p:txBody>
      </p:sp>
    </p:spTree>
    <p:extLst>
      <p:ext uri="{BB962C8B-B14F-4D97-AF65-F5344CB8AC3E}">
        <p14:creationId xmlns:p14="http://schemas.microsoft.com/office/powerpoint/2010/main" val="2533200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17</a:t>
            </a:fld>
            <a:endParaRPr lang="en-US"/>
          </a:p>
        </p:txBody>
      </p:sp>
    </p:spTree>
    <p:extLst>
      <p:ext uri="{BB962C8B-B14F-4D97-AF65-F5344CB8AC3E}">
        <p14:creationId xmlns:p14="http://schemas.microsoft.com/office/powerpoint/2010/main" val="3735747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79425"/>
            <a:ext cx="3363912" cy="1893888"/>
          </a:xfrm>
        </p:spPr>
      </p:sp>
      <p:sp>
        <p:nvSpPr>
          <p:cNvPr id="3" name="Notes Placeholder 2"/>
          <p:cNvSpPr>
            <a:spLocks noGrp="1"/>
          </p:cNvSpPr>
          <p:nvPr>
            <p:ph type="body" idx="1"/>
          </p:nvPr>
        </p:nvSpPr>
        <p:spPr/>
        <p:txBody>
          <a:bodyPr/>
          <a:lstStyle/>
          <a:p>
            <a:r>
              <a:rPr lang="en-US" dirty="0"/>
              <a:t>What to lay down your life</a:t>
            </a:r>
          </a:p>
          <a:p>
            <a:r>
              <a:rPr lang="en-US" dirty="0"/>
              <a:t>What are you doing to make sure the enemy</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18</a:t>
            </a:fld>
            <a:endParaRPr lang="en-US"/>
          </a:p>
        </p:txBody>
      </p:sp>
    </p:spTree>
    <p:extLst>
      <p:ext uri="{BB962C8B-B14F-4D97-AF65-F5344CB8AC3E}">
        <p14:creationId xmlns:p14="http://schemas.microsoft.com/office/powerpoint/2010/main" val="1203706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79425"/>
            <a:ext cx="3363912" cy="1893888"/>
          </a:xfrm>
        </p:spPr>
      </p:sp>
      <p:sp>
        <p:nvSpPr>
          <p:cNvPr id="3" name="Notes Placeholder 2"/>
          <p:cNvSpPr>
            <a:spLocks noGrp="1"/>
          </p:cNvSpPr>
          <p:nvPr>
            <p:ph type="body" idx="1"/>
          </p:nvPr>
        </p:nvSpPr>
        <p:spPr/>
        <p:txBody>
          <a:bodyPr/>
          <a:lstStyle/>
          <a:p>
            <a:r>
              <a:rPr lang="en-US" dirty="0"/>
              <a:t>What to lay down your life</a:t>
            </a:r>
          </a:p>
          <a:p>
            <a:r>
              <a:rPr lang="en-US" dirty="0"/>
              <a:t>What are you doing to make sure the enemy</a:t>
            </a:r>
          </a:p>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19</a:t>
            </a:fld>
            <a:endParaRPr lang="en-US"/>
          </a:p>
        </p:txBody>
      </p:sp>
    </p:spTree>
    <p:extLst>
      <p:ext uri="{BB962C8B-B14F-4D97-AF65-F5344CB8AC3E}">
        <p14:creationId xmlns:p14="http://schemas.microsoft.com/office/powerpoint/2010/main" val="1517629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Psalm 127-128 in your handout</a:t>
            </a:r>
          </a:p>
          <a:p>
            <a:endParaRPr lang="en-US" dirty="0"/>
          </a:p>
          <a:p>
            <a:pPr defTabSz="929305">
              <a:defRPr/>
            </a:pPr>
            <a:r>
              <a:rPr lang="en-US" dirty="0"/>
              <a:t>As the pilgrim continues his (or her) journey away from what is </a:t>
            </a:r>
            <a:r>
              <a:rPr lang="en-US" b="1" dirty="0"/>
              <a:t>usual and familiar</a:t>
            </a:r>
            <a:r>
              <a:rPr lang="en-US" dirty="0"/>
              <a:t> in order to experience more of the presence of God, he (or she) begins to realize that his </a:t>
            </a:r>
            <a:r>
              <a:rPr lang="en-US" b="1" dirty="0"/>
              <a:t>usual and familiar</a:t>
            </a:r>
            <a:r>
              <a:rPr lang="en-US" dirty="0"/>
              <a:t> priorities and patterns in everyday life need to change.  God’s definition of success is different than what he has been living.</a:t>
            </a:r>
          </a:p>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2</a:t>
            </a:fld>
            <a:endParaRPr lang="en-US"/>
          </a:p>
        </p:txBody>
      </p:sp>
    </p:spTree>
    <p:extLst>
      <p:ext uri="{BB962C8B-B14F-4D97-AF65-F5344CB8AC3E}">
        <p14:creationId xmlns:p14="http://schemas.microsoft.com/office/powerpoint/2010/main" val="1550243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79425"/>
            <a:ext cx="3363912" cy="1893888"/>
          </a:xfrm>
        </p:spPr>
      </p:sp>
      <p:sp>
        <p:nvSpPr>
          <p:cNvPr id="3" name="Notes Placeholder 2"/>
          <p:cNvSpPr>
            <a:spLocks noGrp="1"/>
          </p:cNvSpPr>
          <p:nvPr>
            <p:ph type="body" idx="1"/>
          </p:nvPr>
        </p:nvSpPr>
        <p:spPr/>
        <p:txBody>
          <a:bodyPr/>
          <a:lstStyle/>
          <a:p>
            <a:endParaRPr lang="en-US" dirty="0"/>
          </a:p>
          <a:p>
            <a:r>
              <a:rPr lang="en-US" dirty="0" err="1"/>
              <a:t>olomon</a:t>
            </a:r>
            <a:r>
              <a:rPr lang="en-US" dirty="0"/>
              <a:t> wrote about it - but failed at it</a:t>
            </a:r>
          </a:p>
          <a:p>
            <a:r>
              <a:rPr lang="en-US" dirty="0"/>
              <a:t>His sons warred and divided from each other</a:t>
            </a:r>
          </a:p>
          <a:p>
            <a:r>
              <a:rPr lang="en-US" dirty="0"/>
              <a:t> </a:t>
            </a:r>
          </a:p>
          <a:p>
            <a:r>
              <a:rPr lang="en-US" dirty="0"/>
              <a:t>In the city gate - legal and business situations</a:t>
            </a:r>
          </a:p>
          <a:p>
            <a:r>
              <a:rPr lang="en-US" dirty="0"/>
              <a:t>Picture that they are strong and sharp in the future</a:t>
            </a:r>
          </a:p>
          <a:p>
            <a:r>
              <a:rPr lang="en-US" dirty="0"/>
              <a:t> </a:t>
            </a:r>
          </a:p>
          <a:p>
            <a:pPr rtl="0" fontAlgn="t"/>
            <a:r>
              <a:rPr lang="en-US" dirty="0"/>
              <a:t>Two keys - nurture - olive shoot</a:t>
            </a:r>
          </a:p>
          <a:p>
            <a:pPr rtl="0" fontAlgn="t"/>
            <a:r>
              <a:rPr lang="en-US" dirty="0"/>
              <a:t>Raise them up</a:t>
            </a:r>
          </a:p>
          <a:p>
            <a:pPr rtl="0" fontAlgn="t"/>
            <a:r>
              <a:rPr lang="en-US" dirty="0"/>
              <a:t>Arrows - sharp and pointed strength</a:t>
            </a:r>
          </a:p>
          <a:p>
            <a:pPr rtl="0" fontAlgn="t"/>
            <a:r>
              <a:rPr lang="en-US" dirty="0"/>
              <a:t>Send them out</a:t>
            </a:r>
          </a:p>
          <a:p>
            <a:r>
              <a:rPr lang="en-US" dirty="0"/>
              <a:t> </a:t>
            </a:r>
          </a:p>
          <a:p>
            <a:r>
              <a:rPr lang="en-US" dirty="0"/>
              <a:t>Want to be a success - nurture the right foundation</a:t>
            </a:r>
          </a:p>
          <a:p>
            <a:r>
              <a:rPr lang="en-US" dirty="0"/>
              <a:t>Prepare them to be sent out -</a:t>
            </a:r>
          </a:p>
          <a:p>
            <a:r>
              <a:rPr lang="en-US" dirty="0"/>
              <a:t> </a:t>
            </a:r>
          </a:p>
          <a:p>
            <a:r>
              <a:rPr lang="en-US" dirty="0"/>
              <a:t>I can give them the foundation can't eliminate the journey</a:t>
            </a:r>
          </a:p>
          <a:p>
            <a:r>
              <a:rPr lang="en-US" dirty="0"/>
              <a:t>Through fear, world, sin -equip not enable</a:t>
            </a:r>
          </a:p>
          <a:p>
            <a:r>
              <a:rPr lang="en-US" dirty="0"/>
              <a:t>Prepare but not </a:t>
            </a:r>
            <a:r>
              <a:rPr lang="en-US" dirty="0" err="1"/>
              <a:t>intefere</a:t>
            </a:r>
            <a:endParaRPr lang="en-US" dirty="0"/>
          </a:p>
          <a:p>
            <a:r>
              <a:rPr lang="en-US" dirty="0"/>
              <a:t>We can't protect our kids from God</a:t>
            </a:r>
          </a:p>
          <a:p>
            <a:r>
              <a:rPr lang="en-US" dirty="0"/>
              <a:t> </a:t>
            </a:r>
          </a:p>
          <a:p>
            <a:r>
              <a:rPr lang="en-US" dirty="0"/>
              <a:t>Parenting by reaction - tell me when something is wrong</a:t>
            </a:r>
          </a:p>
          <a:p>
            <a:r>
              <a:rPr lang="en-US" dirty="0"/>
              <a:t>Isn't preparing them for what's ahead</a:t>
            </a:r>
          </a:p>
          <a:p>
            <a:r>
              <a:rPr lang="en-US" dirty="0"/>
              <a:t> </a:t>
            </a:r>
          </a:p>
          <a:p>
            <a:r>
              <a:rPr lang="en-US" dirty="0"/>
              <a:t>I </a:t>
            </a:r>
            <a:r>
              <a:rPr lang="en-US" dirty="0" err="1"/>
              <a:t>din;t</a:t>
            </a:r>
            <a:r>
              <a:rPr lang="en-US" dirty="0"/>
              <a:t> well - </a:t>
            </a:r>
            <a:r>
              <a:rPr lang="en-US" dirty="0" err="1"/>
              <a:t>wihtout</a:t>
            </a:r>
            <a:r>
              <a:rPr lang="en-US" dirty="0"/>
              <a:t> the lord can't </a:t>
            </a:r>
            <a:r>
              <a:rPr lang="en-US" dirty="0" err="1"/>
              <a:t>succed</a:t>
            </a:r>
            <a:endParaRPr lang="en-US" dirty="0"/>
          </a:p>
          <a:p>
            <a:r>
              <a:rPr lang="en-US" dirty="0"/>
              <a:t>With him you will not fail</a:t>
            </a:r>
          </a:p>
          <a:p>
            <a:r>
              <a:rPr lang="en-US" dirty="0"/>
              <a:t> </a:t>
            </a:r>
          </a:p>
          <a:p>
            <a:r>
              <a:rPr lang="en-US" dirty="0"/>
              <a:t>5 loaves and 2 fish over 18 years or 18 months will due just fine</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20</a:t>
            </a:fld>
            <a:endParaRPr lang="en-US"/>
          </a:p>
        </p:txBody>
      </p:sp>
    </p:spTree>
    <p:extLst>
      <p:ext uri="{BB962C8B-B14F-4D97-AF65-F5344CB8AC3E}">
        <p14:creationId xmlns:p14="http://schemas.microsoft.com/office/powerpoint/2010/main" val="1913587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79425"/>
            <a:ext cx="3363912" cy="1893888"/>
          </a:xfrm>
        </p:spPr>
      </p:sp>
      <p:sp>
        <p:nvSpPr>
          <p:cNvPr id="3" name="Notes Placeholder 2"/>
          <p:cNvSpPr>
            <a:spLocks noGrp="1"/>
          </p:cNvSpPr>
          <p:nvPr>
            <p:ph type="body" idx="1"/>
          </p:nvPr>
        </p:nvSpPr>
        <p:spPr/>
        <p:txBody>
          <a:bodyPr/>
          <a:lstStyle/>
          <a:p>
            <a:endParaRPr lang="en-US" dirty="0"/>
          </a:p>
          <a:p>
            <a:r>
              <a:rPr lang="en-US" dirty="0" err="1"/>
              <a:t>olomon</a:t>
            </a:r>
            <a:r>
              <a:rPr lang="en-US" dirty="0"/>
              <a:t> wrote about it - but failed at it</a:t>
            </a:r>
          </a:p>
          <a:p>
            <a:r>
              <a:rPr lang="en-US" dirty="0"/>
              <a:t>His sons warred and divided from each other</a:t>
            </a:r>
          </a:p>
          <a:p>
            <a:r>
              <a:rPr lang="en-US" dirty="0"/>
              <a:t> </a:t>
            </a:r>
          </a:p>
          <a:p>
            <a:r>
              <a:rPr lang="en-US" dirty="0"/>
              <a:t>In the city gate - legal and business situations</a:t>
            </a:r>
          </a:p>
          <a:p>
            <a:r>
              <a:rPr lang="en-US" dirty="0"/>
              <a:t>Picture that they are strong and sharp in the future</a:t>
            </a:r>
          </a:p>
          <a:p>
            <a:r>
              <a:rPr lang="en-US" dirty="0"/>
              <a:t> </a:t>
            </a:r>
          </a:p>
          <a:p>
            <a:pPr rtl="0" fontAlgn="t"/>
            <a:r>
              <a:rPr lang="en-US" dirty="0"/>
              <a:t>Two keys - nurture - olive shoot</a:t>
            </a:r>
          </a:p>
          <a:p>
            <a:pPr rtl="0" fontAlgn="t"/>
            <a:r>
              <a:rPr lang="en-US" dirty="0"/>
              <a:t>Raise them up</a:t>
            </a:r>
          </a:p>
          <a:p>
            <a:pPr rtl="0" fontAlgn="t"/>
            <a:r>
              <a:rPr lang="en-US" dirty="0"/>
              <a:t>Arrows - sharp and pointed strength</a:t>
            </a:r>
          </a:p>
          <a:p>
            <a:pPr rtl="0" fontAlgn="t"/>
            <a:r>
              <a:rPr lang="en-US" dirty="0"/>
              <a:t>Send them out</a:t>
            </a:r>
          </a:p>
          <a:p>
            <a:r>
              <a:rPr lang="en-US" dirty="0"/>
              <a:t> </a:t>
            </a:r>
          </a:p>
          <a:p>
            <a:r>
              <a:rPr lang="en-US" dirty="0"/>
              <a:t>Want to be a success - nurture the right foundation</a:t>
            </a:r>
          </a:p>
          <a:p>
            <a:r>
              <a:rPr lang="en-US" dirty="0"/>
              <a:t>Prepare them to be sent out -</a:t>
            </a:r>
          </a:p>
          <a:p>
            <a:r>
              <a:rPr lang="en-US" dirty="0"/>
              <a:t> </a:t>
            </a:r>
          </a:p>
          <a:p>
            <a:r>
              <a:rPr lang="en-US" dirty="0"/>
              <a:t>I can give them the foundation can't eliminate the journey</a:t>
            </a:r>
          </a:p>
          <a:p>
            <a:r>
              <a:rPr lang="en-US" dirty="0"/>
              <a:t>Through fear, world, sin -equip not enable</a:t>
            </a:r>
          </a:p>
          <a:p>
            <a:r>
              <a:rPr lang="en-US" dirty="0"/>
              <a:t>Prepare but not </a:t>
            </a:r>
            <a:r>
              <a:rPr lang="en-US" dirty="0" err="1"/>
              <a:t>intefere</a:t>
            </a:r>
            <a:endParaRPr lang="en-US" dirty="0"/>
          </a:p>
          <a:p>
            <a:r>
              <a:rPr lang="en-US" dirty="0"/>
              <a:t>We can't protect our kids from God</a:t>
            </a:r>
          </a:p>
          <a:p>
            <a:r>
              <a:rPr lang="en-US" dirty="0"/>
              <a:t> </a:t>
            </a:r>
          </a:p>
          <a:p>
            <a:r>
              <a:rPr lang="en-US" dirty="0"/>
              <a:t>Parenting by reaction - tell me when something is wrong</a:t>
            </a:r>
          </a:p>
          <a:p>
            <a:r>
              <a:rPr lang="en-US" dirty="0"/>
              <a:t>Isn't preparing them for what's ahead</a:t>
            </a:r>
          </a:p>
          <a:p>
            <a:r>
              <a:rPr lang="en-US" dirty="0"/>
              <a:t> </a:t>
            </a:r>
          </a:p>
          <a:p>
            <a:r>
              <a:rPr lang="en-US" dirty="0"/>
              <a:t>I </a:t>
            </a:r>
            <a:r>
              <a:rPr lang="en-US" dirty="0" err="1"/>
              <a:t>din;t</a:t>
            </a:r>
            <a:r>
              <a:rPr lang="en-US" dirty="0"/>
              <a:t> well - </a:t>
            </a:r>
            <a:r>
              <a:rPr lang="en-US" dirty="0" err="1"/>
              <a:t>wihtout</a:t>
            </a:r>
            <a:r>
              <a:rPr lang="en-US" dirty="0"/>
              <a:t> the lord can't </a:t>
            </a:r>
            <a:r>
              <a:rPr lang="en-US" dirty="0" err="1"/>
              <a:t>succed</a:t>
            </a:r>
            <a:endParaRPr lang="en-US" dirty="0"/>
          </a:p>
          <a:p>
            <a:r>
              <a:rPr lang="en-US" dirty="0"/>
              <a:t>With him you will not fail</a:t>
            </a:r>
          </a:p>
          <a:p>
            <a:r>
              <a:rPr lang="en-US" dirty="0"/>
              <a:t> </a:t>
            </a:r>
          </a:p>
          <a:p>
            <a:r>
              <a:rPr lang="en-US" dirty="0"/>
              <a:t>5 loaves and 2 fish over 18 years or 18 months will due just fine</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21</a:t>
            </a:fld>
            <a:endParaRPr lang="en-US"/>
          </a:p>
        </p:txBody>
      </p:sp>
    </p:spTree>
    <p:extLst>
      <p:ext uri="{BB962C8B-B14F-4D97-AF65-F5344CB8AC3E}">
        <p14:creationId xmlns:p14="http://schemas.microsoft.com/office/powerpoint/2010/main" val="3046026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79425"/>
            <a:ext cx="3363912" cy="1893888"/>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22</a:t>
            </a:fld>
            <a:endParaRPr lang="en-US"/>
          </a:p>
        </p:txBody>
      </p:sp>
    </p:spTree>
    <p:extLst>
      <p:ext uri="{BB962C8B-B14F-4D97-AF65-F5344CB8AC3E}">
        <p14:creationId xmlns:p14="http://schemas.microsoft.com/office/powerpoint/2010/main" val="2529583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479425"/>
            <a:ext cx="3363912" cy="1893888"/>
          </a:xfrm>
        </p:spPr>
      </p:sp>
      <p:sp>
        <p:nvSpPr>
          <p:cNvPr id="3" name="Notes Placeholder 2"/>
          <p:cNvSpPr>
            <a:spLocks noGrp="1"/>
          </p:cNvSpPr>
          <p:nvPr>
            <p:ph type="body" idx="1"/>
          </p:nvPr>
        </p:nvSpPr>
        <p:spPr/>
        <p:txBody>
          <a:bodyPr/>
          <a:lstStyle/>
          <a:p>
            <a:r>
              <a:rPr lang="en-US" dirty="0"/>
              <a:t>You can’t help be a true success in all of life if you focus on these three results</a:t>
            </a:r>
          </a:p>
          <a:p>
            <a:endParaRPr lang="en-US" dirty="0"/>
          </a:p>
          <a:p>
            <a:r>
              <a:rPr lang="en-US" dirty="0"/>
              <a:t>10 year into marriage</a:t>
            </a:r>
          </a:p>
          <a:p>
            <a:r>
              <a:rPr lang="en-US" dirty="0"/>
              <a:t>14 years – changed the lives and this church and actually the world</a:t>
            </a:r>
            <a:br>
              <a:rPr lang="en-US" dirty="0"/>
            </a:br>
            <a:endParaRPr lang="en-US" dirty="0"/>
          </a:p>
          <a:p>
            <a:endParaRPr lang="en-US" dirty="0"/>
          </a:p>
          <a:p>
            <a:r>
              <a:rPr lang="en-US" dirty="0"/>
              <a:t>How will it advance</a:t>
            </a:r>
          </a:p>
          <a:p>
            <a:endParaRPr lang="en-US" dirty="0"/>
          </a:p>
          <a:p>
            <a:r>
              <a:rPr lang="en-US" dirty="0"/>
              <a:t>Tell story of </a:t>
            </a:r>
            <a:r>
              <a:rPr lang="en-US" dirty="0" err="1"/>
              <a:t>sara</a:t>
            </a:r>
            <a:r>
              <a:rPr lang="en-US" dirty="0"/>
              <a:t> and project hope – show pic</a:t>
            </a:r>
          </a:p>
          <a:p>
            <a:endParaRPr lang="en-US" dirty="0"/>
          </a:p>
          <a:p>
            <a:r>
              <a:rPr lang="en-US" dirty="0"/>
              <a:t>Fear the lord</a:t>
            </a:r>
          </a:p>
          <a:p>
            <a:r>
              <a:rPr lang="en-US" dirty="0"/>
              <a:t>Focus on your family</a:t>
            </a:r>
          </a:p>
          <a:p>
            <a:r>
              <a:rPr lang="en-US" dirty="0"/>
              <a:t>Trust in His faithfulness</a:t>
            </a:r>
          </a:p>
          <a:p>
            <a:endParaRPr lang="en-US" dirty="0"/>
          </a:p>
        </p:txBody>
      </p:sp>
      <p:sp>
        <p:nvSpPr>
          <p:cNvPr id="4" name="Slide Number Placeholder 3"/>
          <p:cNvSpPr>
            <a:spLocks noGrp="1"/>
          </p:cNvSpPr>
          <p:nvPr>
            <p:ph type="sldNum" sz="quarter" idx="10"/>
          </p:nvPr>
        </p:nvSpPr>
        <p:spPr/>
        <p:txBody>
          <a:bodyPr/>
          <a:lstStyle/>
          <a:p>
            <a:fld id="{E66E2491-363B-364C-91E5-8CCC793F5121}" type="slidenum">
              <a:rPr lang="en-US" smtClean="0"/>
              <a:t>23</a:t>
            </a:fld>
            <a:endParaRPr lang="en-US"/>
          </a:p>
        </p:txBody>
      </p:sp>
    </p:spTree>
    <p:extLst>
      <p:ext uri="{BB962C8B-B14F-4D97-AF65-F5344CB8AC3E}">
        <p14:creationId xmlns:p14="http://schemas.microsoft.com/office/powerpoint/2010/main" val="375809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7D1C3-F5B7-4B40-9D8B-16C74651A9C1}" type="slidenum">
              <a:rPr lang="en-US" smtClean="0"/>
              <a:pPr/>
              <a:t>24</a:t>
            </a:fld>
            <a:endParaRPr lang="en-US" dirty="0"/>
          </a:p>
        </p:txBody>
      </p:sp>
    </p:spTree>
    <p:extLst>
      <p:ext uri="{BB962C8B-B14F-4D97-AF65-F5344CB8AC3E}">
        <p14:creationId xmlns:p14="http://schemas.microsoft.com/office/powerpoint/2010/main" val="351778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7D1C3-F5B7-4B40-9D8B-16C74651A9C1}" type="slidenum">
              <a:rPr lang="en-US" smtClean="0"/>
              <a:pPr/>
              <a:t>25</a:t>
            </a:fld>
            <a:endParaRPr lang="en-US" dirty="0"/>
          </a:p>
        </p:txBody>
      </p:sp>
    </p:spTree>
    <p:extLst>
      <p:ext uri="{BB962C8B-B14F-4D97-AF65-F5344CB8AC3E}">
        <p14:creationId xmlns:p14="http://schemas.microsoft.com/office/powerpoint/2010/main" val="656057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26</a:t>
            </a:fld>
            <a:endParaRPr lang="en-US"/>
          </a:p>
        </p:txBody>
      </p:sp>
    </p:spTree>
    <p:extLst>
      <p:ext uri="{BB962C8B-B14F-4D97-AF65-F5344CB8AC3E}">
        <p14:creationId xmlns:p14="http://schemas.microsoft.com/office/powerpoint/2010/main" val="210108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7D1C3-F5B7-4B40-9D8B-16C74651A9C1}" type="slidenum">
              <a:rPr lang="en-US" smtClean="0"/>
              <a:pPr/>
              <a:t>27</a:t>
            </a:fld>
            <a:endParaRPr lang="en-US" dirty="0"/>
          </a:p>
        </p:txBody>
      </p:sp>
    </p:spTree>
    <p:extLst>
      <p:ext uri="{BB962C8B-B14F-4D97-AF65-F5344CB8AC3E}">
        <p14:creationId xmlns:p14="http://schemas.microsoft.com/office/powerpoint/2010/main" val="3297386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28</a:t>
            </a:fld>
            <a:endParaRPr lang="en-US"/>
          </a:p>
        </p:txBody>
      </p:sp>
    </p:spTree>
    <p:extLst>
      <p:ext uri="{BB962C8B-B14F-4D97-AF65-F5344CB8AC3E}">
        <p14:creationId xmlns:p14="http://schemas.microsoft.com/office/powerpoint/2010/main" val="2800176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7D1C3-F5B7-4B40-9D8B-16C74651A9C1}" type="slidenum">
              <a:rPr lang="en-US" smtClean="0"/>
              <a:pPr/>
              <a:t>29</a:t>
            </a:fld>
            <a:endParaRPr lang="en-US" dirty="0"/>
          </a:p>
        </p:txBody>
      </p:sp>
    </p:spTree>
    <p:extLst>
      <p:ext uri="{BB962C8B-B14F-4D97-AF65-F5344CB8AC3E}">
        <p14:creationId xmlns:p14="http://schemas.microsoft.com/office/powerpoint/2010/main" val="350912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try to keep doing it your way</a:t>
            </a:r>
          </a:p>
          <a:p>
            <a:r>
              <a:rPr lang="en-US" dirty="0"/>
              <a:t>You can try to keep telling God He isn’t doing it right </a:t>
            </a:r>
          </a:p>
          <a:p>
            <a:r>
              <a:rPr lang="en-US" dirty="0"/>
              <a:t>(or how he used to)</a:t>
            </a:r>
          </a:p>
          <a:p>
            <a:endParaRPr lang="en-US" dirty="0"/>
          </a:p>
          <a:p>
            <a:r>
              <a:rPr lang="en-US" dirty="0"/>
              <a:t>You can stay frustrated or you can let God grow you into something new</a:t>
            </a:r>
          </a:p>
          <a:p>
            <a:endParaRPr lang="en-US" dirty="0"/>
          </a:p>
          <a:p>
            <a:r>
              <a:rPr lang="en-US" dirty="0"/>
              <a:t> </a:t>
            </a:r>
          </a:p>
          <a:p>
            <a:r>
              <a:rPr lang="en-US" dirty="0"/>
              <a:t>Basketball - set shot / jump shot -frustrating to go stop using what success</a:t>
            </a:r>
          </a:p>
          <a:p>
            <a:r>
              <a:rPr lang="en-US" dirty="0"/>
              <a:t>Business - the saying - what got you there can't keep you there</a:t>
            </a:r>
          </a:p>
          <a:p>
            <a:r>
              <a:rPr lang="en-US" dirty="0"/>
              <a:t>Life coaches - you have to give up to go up</a:t>
            </a:r>
          </a:p>
          <a:p>
            <a:r>
              <a:rPr lang="en-US" dirty="0"/>
              <a:t>Jesus - he who loses his life will find it</a:t>
            </a:r>
          </a:p>
          <a:p>
            <a:r>
              <a:rPr lang="en-US" dirty="0"/>
              <a:t>Marriage - new seasons need new expressions of love in </a:t>
            </a:r>
          </a:p>
          <a:p>
            <a:r>
              <a:rPr lang="en-US" dirty="0"/>
              <a:t> can try to keep demanding God get it right like He used to</a:t>
            </a:r>
          </a:p>
        </p:txBody>
      </p:sp>
      <p:sp>
        <p:nvSpPr>
          <p:cNvPr id="4" name="Slide Number Placeholder 3"/>
          <p:cNvSpPr>
            <a:spLocks noGrp="1"/>
          </p:cNvSpPr>
          <p:nvPr>
            <p:ph type="sldNum" sz="quarter" idx="10"/>
          </p:nvPr>
        </p:nvSpPr>
        <p:spPr/>
        <p:txBody>
          <a:bodyPr/>
          <a:lstStyle/>
          <a:p>
            <a:fld id="{4527D1C3-F5B7-4B40-9D8B-16C74651A9C1}" type="slidenum">
              <a:rPr lang="en-US" smtClean="0"/>
              <a:t>3</a:t>
            </a:fld>
            <a:endParaRPr lang="en-US"/>
          </a:p>
        </p:txBody>
      </p:sp>
    </p:spTree>
    <p:extLst>
      <p:ext uri="{BB962C8B-B14F-4D97-AF65-F5344CB8AC3E}">
        <p14:creationId xmlns:p14="http://schemas.microsoft.com/office/powerpoint/2010/main" val="187725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talked about this well before the world</a:t>
            </a:r>
          </a:p>
          <a:p>
            <a:endParaRPr lang="en-US" dirty="0"/>
          </a:p>
          <a:p>
            <a:r>
              <a:rPr lang="en-US" dirty="0"/>
              <a:t>World calls it a growth – mindset</a:t>
            </a:r>
          </a:p>
          <a:p>
            <a:endParaRPr lang="en-US" dirty="0"/>
          </a:p>
          <a:p>
            <a:r>
              <a:rPr lang="en-US" dirty="0"/>
              <a:t>The Bible calls it – living by faith</a:t>
            </a:r>
          </a:p>
          <a:p>
            <a:endParaRPr lang="en-US" dirty="0"/>
          </a:p>
          <a:p>
            <a:r>
              <a:rPr lang="en-US" dirty="0"/>
              <a:t>And in Psalm 127 &amp; 128</a:t>
            </a:r>
          </a:p>
          <a:p>
            <a:endParaRPr lang="en-US" dirty="0"/>
          </a:p>
          <a:p>
            <a:r>
              <a:rPr lang="en-US" dirty="0"/>
              <a:t>God calls us people who are frustrated with results</a:t>
            </a:r>
          </a:p>
          <a:p>
            <a:r>
              <a:rPr lang="en-US" dirty="0"/>
              <a:t>To have a growth mindset</a:t>
            </a:r>
          </a:p>
          <a:p>
            <a:endParaRPr lang="en-US" dirty="0"/>
          </a:p>
          <a:p>
            <a:r>
              <a:rPr lang="en-US" dirty="0"/>
              <a:t>To rethink about what to depend on and aim for in life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4</a:t>
            </a:fld>
            <a:endParaRPr lang="en-US"/>
          </a:p>
        </p:txBody>
      </p:sp>
    </p:spTree>
    <p:extLst>
      <p:ext uri="{BB962C8B-B14F-4D97-AF65-F5344CB8AC3E}">
        <p14:creationId xmlns:p14="http://schemas.microsoft.com/office/powerpoint/2010/main" val="214951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579438"/>
            <a:ext cx="3114675" cy="1752600"/>
          </a:xfrm>
        </p:spPr>
      </p:sp>
      <p:sp>
        <p:nvSpPr>
          <p:cNvPr id="3" name="Notes Placeholder 2"/>
          <p:cNvSpPr>
            <a:spLocks noGrp="1"/>
          </p:cNvSpPr>
          <p:nvPr>
            <p:ph type="body" idx="1"/>
          </p:nvPr>
        </p:nvSpPr>
        <p:spPr/>
        <p:txBody>
          <a:bodyPr/>
          <a:lstStyle/>
          <a:p>
            <a:r>
              <a:rPr lang="en-US" dirty="0"/>
              <a:t>These psalms – being blessed – success of God in your life</a:t>
            </a:r>
          </a:p>
          <a:p>
            <a:r>
              <a:rPr lang="en-US" dirty="0"/>
              <a:t>And that's what these two psalms are about</a:t>
            </a:r>
          </a:p>
          <a:p>
            <a:endParaRPr lang="en-US" dirty="0"/>
          </a:p>
          <a:p>
            <a:r>
              <a:rPr lang="en-US" dirty="0"/>
              <a:t>Psalm 127 describes truth with frustration</a:t>
            </a:r>
          </a:p>
          <a:p>
            <a:r>
              <a:rPr lang="en-US" dirty="0"/>
              <a:t>Psalm 128 describes truth with fulfilment</a:t>
            </a:r>
          </a:p>
          <a:p>
            <a:endParaRPr lang="en-US" dirty="0"/>
          </a:p>
          <a:p>
            <a:r>
              <a:rPr lang="en-US" dirty="0"/>
              <a:t>Ps 127 is written by </a:t>
            </a:r>
            <a:r>
              <a:rPr lang="en-US" dirty="0" err="1"/>
              <a:t>solomon</a:t>
            </a:r>
            <a:r>
              <a:rPr lang="en-US" dirty="0"/>
              <a:t> - the most outwardly successful person on earth</a:t>
            </a:r>
          </a:p>
          <a:p>
            <a:r>
              <a:rPr lang="en-US" dirty="0"/>
              <a:t>Ps 128 - is written by a nobody who is never known</a:t>
            </a:r>
          </a:p>
          <a:p>
            <a:endParaRPr lang="en-US" dirty="0"/>
          </a:p>
          <a:p>
            <a:r>
              <a:rPr lang="en-US" dirty="0"/>
              <a:t>Ps 127 – reveals the truth about the source (but doesn’t have the Key)</a:t>
            </a:r>
          </a:p>
          <a:p>
            <a:r>
              <a:rPr lang="en-US" dirty="0"/>
              <a:t>Ps  128 – the key and the results</a:t>
            </a:r>
          </a:p>
          <a:p>
            <a:r>
              <a:rPr lang="en-US" dirty="0"/>
              <a:t> </a:t>
            </a:r>
          </a:p>
          <a:p>
            <a:r>
              <a:rPr lang="en-US" dirty="0"/>
              <a:t>Both are inspired by the Holy Spirit</a:t>
            </a:r>
          </a:p>
          <a:p>
            <a:r>
              <a:rPr lang="en-US" dirty="0"/>
              <a:t>Both reveal the signs/results of true success</a:t>
            </a:r>
          </a:p>
          <a:p>
            <a:r>
              <a:rPr lang="en-US" dirty="0" err="1"/>
              <a:t>bUt</a:t>
            </a:r>
            <a:r>
              <a:rPr lang="en-US" dirty="0"/>
              <a:t> only one holds the key.</a:t>
            </a:r>
          </a:p>
          <a:p>
            <a:r>
              <a:rPr lang="en-US" dirty="0"/>
              <a:t> </a:t>
            </a:r>
          </a:p>
          <a:p>
            <a:r>
              <a:rPr lang="en-US" dirty="0"/>
              <a:t>So let's look at these two psalms together</a:t>
            </a:r>
          </a:p>
          <a:p>
            <a:r>
              <a:rPr lang="en-US" dirty="0"/>
              <a:t>As we invite Holy Spirit to speak to us today</a:t>
            </a:r>
          </a:p>
          <a:p>
            <a:r>
              <a:rPr lang="en-US" dirty="0"/>
              <a:t> </a:t>
            </a:r>
          </a:p>
          <a:p>
            <a:r>
              <a:rPr lang="en-US" dirty="0"/>
              <a:t>How do you go from frustration to </a:t>
            </a:r>
            <a:r>
              <a:rPr lang="en-US" dirty="0" err="1"/>
              <a:t>fulfilmment</a:t>
            </a:r>
            <a:endParaRPr lang="en-US" dirty="0"/>
          </a:p>
          <a:p>
            <a:endParaRPr lang="en-US" dirty="0"/>
          </a:p>
          <a:p>
            <a:r>
              <a:rPr lang="en-US" b="1" dirty="0"/>
              <a:t>READ PSALMS</a:t>
            </a:r>
          </a:p>
        </p:txBody>
      </p:sp>
      <p:sp>
        <p:nvSpPr>
          <p:cNvPr id="4" name="Slide Number Placeholder 3"/>
          <p:cNvSpPr>
            <a:spLocks noGrp="1"/>
          </p:cNvSpPr>
          <p:nvPr>
            <p:ph type="sldNum" sz="quarter" idx="10"/>
          </p:nvPr>
        </p:nvSpPr>
        <p:spPr/>
        <p:txBody>
          <a:bodyPr/>
          <a:lstStyle/>
          <a:p>
            <a:fld id="{4527D1C3-F5B7-4B40-9D8B-16C74651A9C1}" type="slidenum">
              <a:rPr lang="en-US" smtClean="0"/>
              <a:t>5</a:t>
            </a:fld>
            <a:endParaRPr lang="en-US"/>
          </a:p>
        </p:txBody>
      </p:sp>
    </p:spTree>
    <p:extLst>
      <p:ext uri="{BB962C8B-B14F-4D97-AF65-F5344CB8AC3E}">
        <p14:creationId xmlns:p14="http://schemas.microsoft.com/office/powerpoint/2010/main" val="2125341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FRUSTRATED YOU SHOULD </a:t>
            </a:r>
          </a:p>
        </p:txBody>
      </p:sp>
      <p:sp>
        <p:nvSpPr>
          <p:cNvPr id="4" name="Slide Number Placeholder 3"/>
          <p:cNvSpPr>
            <a:spLocks noGrp="1"/>
          </p:cNvSpPr>
          <p:nvPr>
            <p:ph type="sldNum" sz="quarter" idx="10"/>
          </p:nvPr>
        </p:nvSpPr>
        <p:spPr/>
        <p:txBody>
          <a:bodyPr/>
          <a:lstStyle/>
          <a:p>
            <a:fld id="{4527D1C3-F5B7-4B40-9D8B-16C74651A9C1}" type="slidenum">
              <a:rPr lang="en-US" smtClean="0"/>
              <a:t>6</a:t>
            </a:fld>
            <a:endParaRPr lang="en-US"/>
          </a:p>
        </p:txBody>
      </p:sp>
    </p:spTree>
    <p:extLst>
      <p:ext uri="{BB962C8B-B14F-4D97-AF65-F5344CB8AC3E}">
        <p14:creationId xmlns:p14="http://schemas.microsoft.com/office/powerpoint/2010/main" val="880134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27D1C3-F5B7-4B40-9D8B-16C74651A9C1}" type="slidenum">
              <a:rPr lang="en-US" smtClean="0"/>
              <a:t>7</a:t>
            </a:fld>
            <a:endParaRPr lang="en-US"/>
          </a:p>
        </p:txBody>
      </p:sp>
    </p:spTree>
    <p:extLst>
      <p:ext uri="{BB962C8B-B14F-4D97-AF65-F5344CB8AC3E}">
        <p14:creationId xmlns:p14="http://schemas.microsoft.com/office/powerpoint/2010/main" val="230062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got to choose what you are having faith in</a:t>
            </a:r>
          </a:p>
        </p:txBody>
      </p:sp>
      <p:sp>
        <p:nvSpPr>
          <p:cNvPr id="4" name="Slide Number Placeholder 3"/>
          <p:cNvSpPr>
            <a:spLocks noGrp="1"/>
          </p:cNvSpPr>
          <p:nvPr>
            <p:ph type="sldNum" sz="quarter" idx="10"/>
          </p:nvPr>
        </p:nvSpPr>
        <p:spPr/>
        <p:txBody>
          <a:bodyPr/>
          <a:lstStyle/>
          <a:p>
            <a:fld id="{4527D1C3-F5B7-4B40-9D8B-16C74651A9C1}" type="slidenum">
              <a:rPr lang="en-US" smtClean="0"/>
              <a:t>8</a:t>
            </a:fld>
            <a:endParaRPr lang="en-US"/>
          </a:p>
        </p:txBody>
      </p:sp>
    </p:spTree>
    <p:extLst>
      <p:ext uri="{BB962C8B-B14F-4D97-AF65-F5344CB8AC3E}">
        <p14:creationId xmlns:p14="http://schemas.microsoft.com/office/powerpoint/2010/main" val="139967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27D1C3-F5B7-4B40-9D8B-16C74651A9C1}" type="slidenum">
              <a:rPr lang="en-US" smtClean="0"/>
              <a:t>9</a:t>
            </a:fld>
            <a:endParaRPr lang="en-US"/>
          </a:p>
        </p:txBody>
      </p:sp>
    </p:spTree>
    <p:extLst>
      <p:ext uri="{BB962C8B-B14F-4D97-AF65-F5344CB8AC3E}">
        <p14:creationId xmlns:p14="http://schemas.microsoft.com/office/powerpoint/2010/main" val="129892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406F-22BF-47CD-8413-7424D582B2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853083-0293-43BB-8989-9196263093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BE4EE9-EC03-481C-8A56-00DADEA71F88}"/>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5" name="Footer Placeholder 4">
            <a:extLst>
              <a:ext uri="{FF2B5EF4-FFF2-40B4-BE49-F238E27FC236}">
                <a16:creationId xmlns:a16="http://schemas.microsoft.com/office/drawing/2014/main" id="{8A2BE73B-59DF-4291-A024-1A9C4C1DFD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E4E570D-D9B9-4AF7-A4C3-2365B91FFBC2}"/>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1691152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4013-F805-4AEC-B971-E502DC4C3E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0D6E29-DC63-423F-8874-D6913C4B70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1FC8A-86F2-4F9C-BF46-4BE1EF1278AC}"/>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5" name="Footer Placeholder 4">
            <a:extLst>
              <a:ext uri="{FF2B5EF4-FFF2-40B4-BE49-F238E27FC236}">
                <a16:creationId xmlns:a16="http://schemas.microsoft.com/office/drawing/2014/main" id="{738C8C95-CC68-4DB3-86CE-70139B5D42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BF618F-701C-463E-8C15-C3878DDBA6A0}"/>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395797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72283-C390-4DFD-B699-48B81FF48C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6C0719-D9BC-4CEA-B76F-8F663EB6C9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D651F-218A-4EF0-9497-F7BC1FC9084C}"/>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5" name="Footer Placeholder 4">
            <a:extLst>
              <a:ext uri="{FF2B5EF4-FFF2-40B4-BE49-F238E27FC236}">
                <a16:creationId xmlns:a16="http://schemas.microsoft.com/office/drawing/2014/main" id="{AAA67ADE-309A-4F95-9132-AE53E77563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CC9A5-77F4-4194-A15A-950F88569012}"/>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36489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143C-4C9B-4A85-AF54-B12E8319C6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7AC65-949B-4A55-BDD0-8313D42BAB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42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BD45-AAA8-4F50-A4D1-F0283C5824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B73009-F1C5-4D80-936D-92D942FFBC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29E84F-1A7B-491B-9C92-BD82E34418B2}"/>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5" name="Footer Placeholder 4">
            <a:extLst>
              <a:ext uri="{FF2B5EF4-FFF2-40B4-BE49-F238E27FC236}">
                <a16:creationId xmlns:a16="http://schemas.microsoft.com/office/drawing/2014/main" id="{E984E183-9278-4973-8098-07DCA0489D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7AB0B8-2216-43CC-A27D-4B4F69A353DF}"/>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19560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4AC9-3DCB-4E8F-B20E-0F06053C4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58181-ECB6-4A94-B9C6-81CFCE190B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9D6AFA-C547-4200-9E89-07ACB4F2BFE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91CECA-64F2-4953-A4D3-3C053FE5C285}"/>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6" name="Footer Placeholder 5">
            <a:extLst>
              <a:ext uri="{FF2B5EF4-FFF2-40B4-BE49-F238E27FC236}">
                <a16:creationId xmlns:a16="http://schemas.microsoft.com/office/drawing/2014/main" id="{C11D6418-A783-4500-A257-D24333911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2D9F76B-13B2-45AB-B1C7-1890929EEAFD}"/>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2412048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2D5A-A422-4C10-8651-F264D2A0D1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84B01-8300-4108-A9BC-FE8A697D5E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82C29D-52CA-4A64-BAD8-718B9B33A2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41762C-E2E6-493F-A5EC-7EDB497AB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FD1052-0319-4C24-BDF6-FCD65340945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3C8964-B4AF-4FD4-8FA2-56F328326603}"/>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8" name="Footer Placeholder 7">
            <a:extLst>
              <a:ext uri="{FF2B5EF4-FFF2-40B4-BE49-F238E27FC236}">
                <a16:creationId xmlns:a16="http://schemas.microsoft.com/office/drawing/2014/main" id="{DC7F8A38-0B64-4273-B39B-3059A13387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50987A4-BEC9-48A8-8FE1-2440B71F9F2E}"/>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1389142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113B-B639-417F-9CCC-4F99DF20F6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1E830A-EE6F-4572-A74F-47145118652D}"/>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4" name="Footer Placeholder 3">
            <a:extLst>
              <a:ext uri="{FF2B5EF4-FFF2-40B4-BE49-F238E27FC236}">
                <a16:creationId xmlns:a16="http://schemas.microsoft.com/office/drawing/2014/main" id="{5F96062C-24BF-4D63-87B3-6BF7EC61C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7955F1-E4F2-40D2-8B6E-04620890A004}"/>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518684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449EDC-2B63-479E-96B8-E6E7BB87D0B7}"/>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3" name="Footer Placeholder 2">
            <a:extLst>
              <a:ext uri="{FF2B5EF4-FFF2-40B4-BE49-F238E27FC236}">
                <a16:creationId xmlns:a16="http://schemas.microsoft.com/office/drawing/2014/main" id="{F170A88F-424B-438B-A6B1-BEC5A921DD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9F9E808-9F3A-41F2-9187-C7F8C1053480}"/>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79648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977D-3777-4175-AC0A-503B7CDBD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7F233-E088-4534-B454-4F9174884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37CFFD-11F3-4380-AC4A-CFA30B792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AA3728-4C4D-423C-A906-AC71328D819F}"/>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6" name="Footer Placeholder 5">
            <a:extLst>
              <a:ext uri="{FF2B5EF4-FFF2-40B4-BE49-F238E27FC236}">
                <a16:creationId xmlns:a16="http://schemas.microsoft.com/office/drawing/2014/main" id="{41A01D9F-55FB-46E9-9BE8-E8B799735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4653AB-2535-4658-9F7A-A689CF2239AF}"/>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286267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BDA42-A26A-4C6A-8281-5D00E01AA4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F2EC08-A3AB-46A5-9C7F-C15DD366D0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8904A0-3676-4009-A4A7-A60F53EEF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20DC28-6F1D-4EDA-BD0F-C07E1C6B371F}"/>
              </a:ext>
            </a:extLst>
          </p:cNvPr>
          <p:cNvSpPr>
            <a:spLocks noGrp="1"/>
          </p:cNvSpPr>
          <p:nvPr>
            <p:ph type="dt" sz="half" idx="10"/>
          </p:nvPr>
        </p:nvSpPr>
        <p:spPr>
          <a:xfrm>
            <a:off x="838200" y="6356350"/>
            <a:ext cx="2743200" cy="365125"/>
          </a:xfrm>
          <a:prstGeom prst="rect">
            <a:avLst/>
          </a:prstGeom>
        </p:spPr>
        <p:txBody>
          <a:bodyPr/>
          <a:lstStyle/>
          <a:p>
            <a:fld id="{35275F1B-0367-4A84-AE99-A40C0BCEEBD8}" type="datetimeFigureOut">
              <a:rPr lang="en-US" smtClean="0"/>
              <a:t>7/19/2018</a:t>
            </a:fld>
            <a:endParaRPr lang="en-US"/>
          </a:p>
        </p:txBody>
      </p:sp>
      <p:sp>
        <p:nvSpPr>
          <p:cNvPr id="6" name="Footer Placeholder 5">
            <a:extLst>
              <a:ext uri="{FF2B5EF4-FFF2-40B4-BE49-F238E27FC236}">
                <a16:creationId xmlns:a16="http://schemas.microsoft.com/office/drawing/2014/main" id="{2E99FDB6-2A85-4694-A314-5CE953172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C33B74-5B06-43EA-B26A-509C883B524A}"/>
              </a:ext>
            </a:extLst>
          </p:cNvPr>
          <p:cNvSpPr>
            <a:spLocks noGrp="1"/>
          </p:cNvSpPr>
          <p:nvPr>
            <p:ph type="sldNum" sz="quarter" idx="12"/>
          </p:nvPr>
        </p:nvSpPr>
        <p:spPr>
          <a:xfrm>
            <a:off x="8610600" y="6356350"/>
            <a:ext cx="2743200" cy="365125"/>
          </a:xfrm>
          <a:prstGeom prst="rect">
            <a:avLst/>
          </a:prstGeom>
        </p:spPr>
        <p:txBody>
          <a:bodyPr/>
          <a:lstStyle/>
          <a:p>
            <a:fld id="{80BAC2BB-78C1-4AD1-84F7-0ADCE47EE735}" type="slidenum">
              <a:rPr lang="en-US" smtClean="0"/>
              <a:t>‹#›</a:t>
            </a:fld>
            <a:endParaRPr lang="en-US"/>
          </a:p>
        </p:txBody>
      </p:sp>
    </p:spTree>
    <p:extLst>
      <p:ext uri="{BB962C8B-B14F-4D97-AF65-F5344CB8AC3E}">
        <p14:creationId xmlns:p14="http://schemas.microsoft.com/office/powerpoint/2010/main" val="59878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C3A2EB-99A4-4560-9864-FDCB381E2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72B70C-8176-48E3-A425-A589A23AE3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834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A3B422-C0CD-4EDB-8FAF-2E51A7293D1B}"/>
              </a:ext>
            </a:extLst>
          </p:cNvPr>
          <p:cNvSpPr txBox="1"/>
          <p:nvPr/>
        </p:nvSpPr>
        <p:spPr>
          <a:xfrm>
            <a:off x="447472" y="715468"/>
            <a:ext cx="11283611" cy="5539978"/>
          </a:xfrm>
          <a:prstGeom prst="rect">
            <a:avLst/>
          </a:prstGeom>
          <a:noFill/>
        </p:spPr>
        <p:txBody>
          <a:bodyPr wrap="square" rtlCol="0">
            <a:spAutoFit/>
          </a:bodyPr>
          <a:lstStyle/>
          <a:p>
            <a:pPr algn="ctr"/>
            <a:r>
              <a:rPr lang="en-US" sz="5000" dirty="0">
                <a:solidFill>
                  <a:srgbClr val="FFFF00"/>
                </a:solidFill>
                <a:latin typeface="Lucida Sans" panose="020B0602030504020204" pitchFamily="34" charset="77"/>
              </a:rPr>
              <a:t>God’s Word For Us Today</a:t>
            </a:r>
          </a:p>
          <a:p>
            <a:pPr algn="ctr"/>
            <a:endParaRPr lang="en-US" sz="5000" dirty="0">
              <a:latin typeface="Lucida Sans" panose="020B0602030504020204" pitchFamily="34" charset="77"/>
            </a:endParaRPr>
          </a:p>
          <a:p>
            <a:pPr algn="ctr"/>
            <a:r>
              <a:rPr lang="en-US" sz="5000" b="1" dirty="0">
                <a:latin typeface="Lucida Sans" panose="020B0602030504020204" pitchFamily="34" charset="77"/>
              </a:rPr>
              <a:t>“Your places of frustration</a:t>
            </a:r>
          </a:p>
          <a:p>
            <a:pPr algn="ctr"/>
            <a:r>
              <a:rPr lang="en-US" sz="5000" b="1" dirty="0">
                <a:latin typeface="Lucida Sans" panose="020B0602030504020204" pitchFamily="34" charset="77"/>
              </a:rPr>
              <a:t>will become places of fulfillment</a:t>
            </a:r>
          </a:p>
          <a:p>
            <a:pPr algn="ctr"/>
            <a:r>
              <a:rPr lang="en-US" sz="5000" b="1" dirty="0">
                <a:highlight>
                  <a:srgbClr val="808080"/>
                </a:highlight>
                <a:latin typeface="Lucida Sans" panose="020B0602030504020204" pitchFamily="34" charset="77"/>
              </a:rPr>
              <a:t> IF </a:t>
            </a:r>
            <a:r>
              <a:rPr lang="en-US" sz="5000" b="1" dirty="0">
                <a:latin typeface="Lucida Sans" panose="020B0602030504020204" pitchFamily="34" charset="77"/>
              </a:rPr>
              <a:t> you will follow Me</a:t>
            </a:r>
          </a:p>
          <a:p>
            <a:pPr algn="ctr"/>
            <a:r>
              <a:rPr lang="en-US" sz="5000" b="1" dirty="0">
                <a:latin typeface="Lucida Sans" panose="020B0602030504020204" pitchFamily="34" charset="77"/>
              </a:rPr>
              <a:t>by faith not familiarity”</a:t>
            </a:r>
          </a:p>
          <a:p>
            <a:pPr algn="ctr"/>
            <a:endParaRPr lang="en-US" sz="5400" dirty="0">
              <a:solidFill>
                <a:schemeClr val="bg1"/>
              </a:solidFill>
              <a:latin typeface="Lucida Sans" panose="020B0602030504020204" pitchFamily="34" charset="77"/>
            </a:endParaRPr>
          </a:p>
        </p:txBody>
      </p:sp>
    </p:spTree>
    <p:extLst>
      <p:ext uri="{BB962C8B-B14F-4D97-AF65-F5344CB8AC3E}">
        <p14:creationId xmlns:p14="http://schemas.microsoft.com/office/powerpoint/2010/main" val="117276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68C18-489A-4AB8-93DF-25D3FEE03A71}"/>
              </a:ext>
            </a:extLst>
          </p:cNvPr>
          <p:cNvSpPr txBox="1"/>
          <p:nvPr/>
        </p:nvSpPr>
        <p:spPr>
          <a:xfrm>
            <a:off x="553844" y="657363"/>
            <a:ext cx="11084312" cy="4708981"/>
          </a:xfrm>
          <a:prstGeom prst="rect">
            <a:avLst/>
          </a:prstGeom>
          <a:noFill/>
        </p:spPr>
        <p:txBody>
          <a:bodyPr wrap="square" rtlCol="0">
            <a:spAutoFit/>
          </a:bodyPr>
          <a:lstStyle/>
          <a:p>
            <a:r>
              <a:rPr lang="en-US" sz="5000" b="1" dirty="0">
                <a:latin typeface="Lucida Sans" panose="020B0602030504020204" pitchFamily="34" charset="77"/>
              </a:rPr>
              <a:t>“No servant can serve two masters. Either he will hate the one and love the other, or he will be devoted to the one and despise the other. You cannot serve both God and Money.”</a:t>
            </a:r>
          </a:p>
        </p:txBody>
      </p:sp>
      <p:sp>
        <p:nvSpPr>
          <p:cNvPr id="3" name="TextBox 2">
            <a:extLst>
              <a:ext uri="{FF2B5EF4-FFF2-40B4-BE49-F238E27FC236}">
                <a16:creationId xmlns:a16="http://schemas.microsoft.com/office/drawing/2014/main" id="{B24B8FD0-67F8-4D70-8335-8D4F1F2D4152}"/>
              </a:ext>
            </a:extLst>
          </p:cNvPr>
          <p:cNvSpPr txBox="1"/>
          <p:nvPr/>
        </p:nvSpPr>
        <p:spPr>
          <a:xfrm>
            <a:off x="4973444" y="5735676"/>
            <a:ext cx="5887845" cy="646331"/>
          </a:xfrm>
          <a:prstGeom prst="rect">
            <a:avLst/>
          </a:prstGeom>
          <a:noFill/>
        </p:spPr>
        <p:txBody>
          <a:bodyPr wrap="square" rtlCol="0">
            <a:spAutoFit/>
          </a:bodyPr>
          <a:lstStyle/>
          <a:p>
            <a:pPr algn="r"/>
            <a:r>
              <a:rPr lang="en-US" sz="3600" b="1" dirty="0">
                <a:latin typeface="Lucida Sans" panose="020B0602030504020204" pitchFamily="34" charset="77"/>
              </a:rPr>
              <a:t>(Luke 16:13) </a:t>
            </a:r>
          </a:p>
        </p:txBody>
      </p:sp>
    </p:spTree>
    <p:extLst>
      <p:ext uri="{BB962C8B-B14F-4D97-AF65-F5344CB8AC3E}">
        <p14:creationId xmlns:p14="http://schemas.microsoft.com/office/powerpoint/2010/main" val="324601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68C18-489A-4AB8-93DF-25D3FEE03A71}"/>
              </a:ext>
            </a:extLst>
          </p:cNvPr>
          <p:cNvSpPr txBox="1"/>
          <p:nvPr/>
        </p:nvSpPr>
        <p:spPr>
          <a:xfrm>
            <a:off x="553844" y="657363"/>
            <a:ext cx="11084312" cy="4524315"/>
          </a:xfrm>
          <a:prstGeom prst="rect">
            <a:avLst/>
          </a:prstGeom>
          <a:noFill/>
        </p:spPr>
        <p:txBody>
          <a:bodyPr wrap="square" rtlCol="0">
            <a:spAutoFit/>
          </a:bodyPr>
          <a:lstStyle/>
          <a:p>
            <a:r>
              <a:rPr lang="en-US" sz="4600" b="1" dirty="0">
                <a:latin typeface="Lucida Sans" panose="020B0602030504020204" pitchFamily="34" charset="77"/>
              </a:rPr>
              <a:t>No matter who we are or how different we feel from others, all of us have one real dilemma in life:</a:t>
            </a:r>
          </a:p>
          <a:p>
            <a:endParaRPr lang="en-US" sz="5000" b="1" dirty="0">
              <a:latin typeface="Lucida Sans" panose="020B0602030504020204" pitchFamily="34" charset="77"/>
            </a:endParaRPr>
          </a:p>
          <a:p>
            <a:r>
              <a:rPr lang="en-US" sz="5000" b="1" dirty="0">
                <a:solidFill>
                  <a:srgbClr val="FFFF00"/>
                </a:solidFill>
                <a:latin typeface="Lucida Sans" panose="020B0602030504020204" pitchFamily="34" charset="77"/>
              </a:rPr>
              <a:t>Do I believe Jesus is the </a:t>
            </a:r>
            <a:r>
              <a:rPr lang="en-US" sz="5000" b="1" u="sng" dirty="0">
                <a:solidFill>
                  <a:srgbClr val="FFFF00"/>
                </a:solidFill>
                <a:latin typeface="Lucida Sans" panose="020B0602030504020204" pitchFamily="34" charset="77"/>
              </a:rPr>
              <a:t>only</a:t>
            </a:r>
            <a:r>
              <a:rPr lang="en-US" sz="5000" b="1" dirty="0">
                <a:solidFill>
                  <a:srgbClr val="FFFF00"/>
                </a:solidFill>
                <a:latin typeface="Lucida Sans" panose="020B0602030504020204" pitchFamily="34" charset="77"/>
              </a:rPr>
              <a:t> source of true life (&amp; success)?</a:t>
            </a:r>
          </a:p>
        </p:txBody>
      </p:sp>
    </p:spTree>
    <p:extLst>
      <p:ext uri="{BB962C8B-B14F-4D97-AF65-F5344CB8AC3E}">
        <p14:creationId xmlns:p14="http://schemas.microsoft.com/office/powerpoint/2010/main" val="339952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68C18-489A-4AB8-93DF-25D3FEE03A71}"/>
              </a:ext>
            </a:extLst>
          </p:cNvPr>
          <p:cNvSpPr txBox="1"/>
          <p:nvPr/>
        </p:nvSpPr>
        <p:spPr>
          <a:xfrm>
            <a:off x="7218946" y="1138626"/>
            <a:ext cx="2679033" cy="3416320"/>
          </a:xfrm>
          <a:prstGeom prst="rect">
            <a:avLst/>
          </a:prstGeom>
          <a:noFill/>
        </p:spPr>
        <p:txBody>
          <a:bodyPr wrap="square" rtlCol="0">
            <a:spAutoFit/>
          </a:bodyPr>
          <a:lstStyle/>
          <a:p>
            <a:r>
              <a:rPr lang="en-US" sz="5400" b="1" dirty="0">
                <a:latin typeface="Lucida Sans" panose="020B0602030504020204" pitchFamily="34" charset="77"/>
              </a:rPr>
              <a:t>What’s in your box?</a:t>
            </a:r>
          </a:p>
          <a:p>
            <a:endParaRPr lang="en-US" sz="5400" dirty="0">
              <a:latin typeface="Lucida Sans" panose="020B0602030504020204" pitchFamily="34" charset="77"/>
            </a:endParaRPr>
          </a:p>
        </p:txBody>
      </p:sp>
      <p:pic>
        <p:nvPicPr>
          <p:cNvPr id="5" name="Picture 4">
            <a:extLst>
              <a:ext uri="{FF2B5EF4-FFF2-40B4-BE49-F238E27FC236}">
                <a16:creationId xmlns:a16="http://schemas.microsoft.com/office/drawing/2014/main" id="{6F043FCE-0359-4EB8-BB69-9024F01EB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914" y="529389"/>
            <a:ext cx="3873397" cy="5799221"/>
          </a:xfrm>
          <a:prstGeom prst="rect">
            <a:avLst/>
          </a:prstGeom>
        </p:spPr>
      </p:pic>
    </p:spTree>
    <p:extLst>
      <p:ext uri="{BB962C8B-B14F-4D97-AF65-F5344CB8AC3E}">
        <p14:creationId xmlns:p14="http://schemas.microsoft.com/office/powerpoint/2010/main" val="69081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709957-0DB3-40D6-AA95-3617B2F049B6}"/>
              </a:ext>
            </a:extLst>
          </p:cNvPr>
          <p:cNvSpPr txBox="1"/>
          <p:nvPr/>
        </p:nvSpPr>
        <p:spPr>
          <a:xfrm>
            <a:off x="547121" y="1374810"/>
            <a:ext cx="11084312" cy="3447098"/>
          </a:xfrm>
          <a:prstGeom prst="rect">
            <a:avLst/>
          </a:prstGeom>
          <a:noFill/>
        </p:spPr>
        <p:txBody>
          <a:bodyPr wrap="square" rtlCol="0">
            <a:spAutoFit/>
          </a:bodyPr>
          <a:lstStyle/>
          <a:p>
            <a:pPr algn="ctr"/>
            <a:r>
              <a:rPr lang="en-US" sz="5000" dirty="0">
                <a:effectLst>
                  <a:outerShdw blurRad="38100" dist="38100" dir="2700000" algn="tl">
                    <a:srgbClr val="000000">
                      <a:alpha val="43137"/>
                    </a:srgbClr>
                  </a:outerShdw>
                </a:effectLst>
                <a:latin typeface="Myriad Pro" panose="020B0503030403020204" pitchFamily="34" charset="0"/>
              </a:rPr>
              <a:t>The Presence of God</a:t>
            </a:r>
          </a:p>
          <a:p>
            <a:endParaRPr lang="en-US" sz="4800" dirty="0">
              <a:solidFill>
                <a:srgbClr val="C00000"/>
              </a:solidFill>
              <a:latin typeface="Myriad Pro" panose="020B0503030403020204" pitchFamily="34" charset="0"/>
            </a:endParaRPr>
          </a:p>
          <a:p>
            <a:pPr algn="ctr"/>
            <a:r>
              <a:rPr lang="en-US" sz="6000" b="1" dirty="0">
                <a:latin typeface="Myriad Pro" panose="020B0503030403020204" pitchFamily="34" charset="0"/>
              </a:rPr>
              <a:t>“Jesus, who I am needs</a:t>
            </a:r>
          </a:p>
          <a:p>
            <a:pPr algn="ctr"/>
            <a:r>
              <a:rPr lang="en-US" sz="6000" b="1" dirty="0">
                <a:latin typeface="Myriad Pro" panose="020B0503030403020204" pitchFamily="34" charset="0"/>
              </a:rPr>
              <a:t>    more of who you are!”</a:t>
            </a:r>
          </a:p>
        </p:txBody>
      </p:sp>
      <p:sp>
        <p:nvSpPr>
          <p:cNvPr id="3" name="TextBox 2">
            <a:extLst>
              <a:ext uri="{FF2B5EF4-FFF2-40B4-BE49-F238E27FC236}">
                <a16:creationId xmlns:a16="http://schemas.microsoft.com/office/drawing/2014/main" id="{A244C071-1179-47D5-9F38-1F3D22792BB4}"/>
              </a:ext>
            </a:extLst>
          </p:cNvPr>
          <p:cNvSpPr txBox="1"/>
          <p:nvPr/>
        </p:nvSpPr>
        <p:spPr>
          <a:xfrm>
            <a:off x="447472" y="715468"/>
            <a:ext cx="11283611" cy="861774"/>
          </a:xfrm>
          <a:prstGeom prst="rect">
            <a:avLst/>
          </a:prstGeom>
          <a:noFill/>
        </p:spPr>
        <p:txBody>
          <a:bodyPr wrap="square" rtlCol="0">
            <a:spAutoFit/>
          </a:bodyPr>
          <a:lstStyle/>
          <a:p>
            <a:pPr algn="ctr"/>
            <a:r>
              <a:rPr lang="en-US" sz="5000" dirty="0">
                <a:solidFill>
                  <a:srgbClr val="FFFF00"/>
                </a:solidFill>
                <a:latin typeface="Lucida Sans" panose="020B0602030504020204" pitchFamily="34" charset="77"/>
              </a:rPr>
              <a:t>THE SOURCE OF TRUE SUCCESS</a:t>
            </a:r>
          </a:p>
        </p:txBody>
      </p:sp>
    </p:spTree>
    <p:extLst>
      <p:ext uri="{BB962C8B-B14F-4D97-AF65-F5344CB8AC3E}">
        <p14:creationId xmlns:p14="http://schemas.microsoft.com/office/powerpoint/2010/main" val="2579124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15EB0-A009-4440-A27B-05A960981643}"/>
              </a:ext>
            </a:extLst>
          </p:cNvPr>
          <p:cNvSpPr txBox="1"/>
          <p:nvPr/>
        </p:nvSpPr>
        <p:spPr>
          <a:xfrm>
            <a:off x="447472" y="715468"/>
            <a:ext cx="11283611" cy="5309146"/>
          </a:xfrm>
          <a:prstGeom prst="rect">
            <a:avLst/>
          </a:prstGeom>
          <a:noFill/>
        </p:spPr>
        <p:txBody>
          <a:bodyPr wrap="square" rtlCol="0">
            <a:spAutoFit/>
          </a:bodyPr>
          <a:lstStyle/>
          <a:p>
            <a:pPr algn="ctr"/>
            <a:r>
              <a:rPr lang="en-US" sz="5000" dirty="0">
                <a:solidFill>
                  <a:srgbClr val="FFFF00"/>
                </a:solidFill>
                <a:latin typeface="Lucida Sans" panose="020B0602030504020204" pitchFamily="34" charset="77"/>
              </a:rPr>
              <a:t>THE KEY TO TRUE SUCCESS</a:t>
            </a:r>
            <a:endParaRPr lang="en-US" sz="5000" dirty="0">
              <a:latin typeface="Lucida Sans" panose="020B0602030504020204" pitchFamily="34" charset="77"/>
            </a:endParaRPr>
          </a:p>
          <a:p>
            <a:pPr algn="ctr"/>
            <a:r>
              <a:rPr lang="en-US" sz="5000" dirty="0">
                <a:latin typeface="Lucida Sans" panose="020B0602030504020204" pitchFamily="34" charset="77"/>
              </a:rPr>
              <a:t>The Fear Of The Lord</a:t>
            </a:r>
          </a:p>
          <a:p>
            <a:endParaRPr lang="en-US" sz="5400" b="1" dirty="0">
              <a:latin typeface="Lucida Sans" panose="020B0602030504020204" pitchFamily="34" charset="77"/>
            </a:endParaRPr>
          </a:p>
          <a:p>
            <a:pPr algn="ctr"/>
            <a:r>
              <a:rPr lang="en-US" sz="4500" i="1" dirty="0">
                <a:latin typeface="Lucida Sans" panose="020B0602030504020204" pitchFamily="34" charset="77"/>
              </a:rPr>
              <a:t>“Blessed are all who </a:t>
            </a:r>
            <a:r>
              <a:rPr lang="en-US" sz="4500" i="1" dirty="0">
                <a:solidFill>
                  <a:srgbClr val="FFFF00"/>
                </a:solidFill>
                <a:latin typeface="Lucida Sans" panose="020B0602030504020204" pitchFamily="34" charset="77"/>
              </a:rPr>
              <a:t>fear the Lord</a:t>
            </a:r>
            <a:r>
              <a:rPr lang="en-US" sz="4500" i="1" dirty="0">
                <a:latin typeface="Lucida Sans" panose="020B0602030504020204" pitchFamily="34" charset="77"/>
              </a:rPr>
              <a:t>, </a:t>
            </a:r>
          </a:p>
          <a:p>
            <a:pPr algn="ctr"/>
            <a:r>
              <a:rPr lang="en-US" sz="4500" i="1" dirty="0">
                <a:latin typeface="Lucida Sans" panose="020B0602030504020204" pitchFamily="34" charset="77"/>
              </a:rPr>
              <a:t>who walk in his ways. . .  Thus is the man blessed who </a:t>
            </a:r>
            <a:r>
              <a:rPr lang="en-US" sz="4500" i="1" dirty="0">
                <a:solidFill>
                  <a:srgbClr val="FFFF00"/>
                </a:solidFill>
                <a:latin typeface="Lucida Sans" panose="020B0602030504020204" pitchFamily="34" charset="77"/>
              </a:rPr>
              <a:t>fears the Lord</a:t>
            </a:r>
            <a:r>
              <a:rPr lang="en-US" sz="4500" i="1" dirty="0">
                <a:latin typeface="Lucida Sans" panose="020B0602030504020204" pitchFamily="34" charset="77"/>
              </a:rPr>
              <a:t>.” </a:t>
            </a:r>
          </a:p>
          <a:p>
            <a:pPr algn="ctr"/>
            <a:endParaRPr lang="en-US" sz="5000" i="1" dirty="0">
              <a:latin typeface="Lucida Sans" panose="020B0602030504020204" pitchFamily="34" charset="77"/>
            </a:endParaRPr>
          </a:p>
        </p:txBody>
      </p:sp>
      <p:sp>
        <p:nvSpPr>
          <p:cNvPr id="3" name="TextBox 2">
            <a:extLst>
              <a:ext uri="{FF2B5EF4-FFF2-40B4-BE49-F238E27FC236}">
                <a16:creationId xmlns:a16="http://schemas.microsoft.com/office/drawing/2014/main" id="{8152D02B-21F5-45A9-AFB4-BC5167765046}"/>
              </a:ext>
            </a:extLst>
          </p:cNvPr>
          <p:cNvSpPr txBox="1"/>
          <p:nvPr/>
        </p:nvSpPr>
        <p:spPr>
          <a:xfrm>
            <a:off x="4973444" y="5735676"/>
            <a:ext cx="5887845" cy="646331"/>
          </a:xfrm>
          <a:prstGeom prst="rect">
            <a:avLst/>
          </a:prstGeom>
          <a:noFill/>
        </p:spPr>
        <p:txBody>
          <a:bodyPr wrap="square" rtlCol="0">
            <a:spAutoFit/>
          </a:bodyPr>
          <a:lstStyle/>
          <a:p>
            <a:pPr algn="r"/>
            <a:r>
              <a:rPr lang="en-US" sz="3600" b="1" dirty="0">
                <a:latin typeface="Lucida Sans" panose="020B0602030504020204" pitchFamily="34" charset="77"/>
              </a:rPr>
              <a:t>(Psalm 128:1,5) </a:t>
            </a:r>
          </a:p>
        </p:txBody>
      </p:sp>
    </p:spTree>
    <p:extLst>
      <p:ext uri="{BB962C8B-B14F-4D97-AF65-F5344CB8AC3E}">
        <p14:creationId xmlns:p14="http://schemas.microsoft.com/office/powerpoint/2010/main" val="3912131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68C18-489A-4AB8-93DF-25D3FEE03A71}"/>
              </a:ext>
            </a:extLst>
          </p:cNvPr>
          <p:cNvSpPr txBox="1"/>
          <p:nvPr/>
        </p:nvSpPr>
        <p:spPr>
          <a:xfrm>
            <a:off x="5871410" y="374448"/>
            <a:ext cx="5766745" cy="6324808"/>
          </a:xfrm>
          <a:prstGeom prst="rect">
            <a:avLst/>
          </a:prstGeom>
          <a:noFill/>
        </p:spPr>
        <p:txBody>
          <a:bodyPr wrap="square" rtlCol="0">
            <a:spAutoFit/>
          </a:bodyPr>
          <a:lstStyle/>
          <a:p>
            <a:r>
              <a:rPr lang="en-US" sz="4500" i="1" dirty="0">
                <a:latin typeface="Lucida Sans" panose="020B0602030504020204" pitchFamily="34" charset="77"/>
              </a:rPr>
              <a:t>“The Bible isn’t much interested in whether we believe in God or not. What it wants to know is our response to God. </a:t>
            </a:r>
            <a:r>
              <a:rPr lang="en-US" sz="4500" i="1" dirty="0">
                <a:solidFill>
                  <a:srgbClr val="FFFF00"/>
                </a:solidFill>
                <a:latin typeface="Lucida Sans" panose="020B0602030504020204" pitchFamily="34" charset="77"/>
              </a:rPr>
              <a:t>Do we fear Him? </a:t>
            </a:r>
            <a:r>
              <a:rPr lang="en-US" sz="4500" i="1" dirty="0">
                <a:latin typeface="Lucida Sans" panose="020B0602030504020204" pitchFamily="34" charset="77"/>
              </a:rPr>
              <a:t>Will we let God . . .” </a:t>
            </a:r>
          </a:p>
        </p:txBody>
      </p:sp>
      <p:pic>
        <p:nvPicPr>
          <p:cNvPr id="4" name="Picture 3">
            <a:extLst>
              <a:ext uri="{FF2B5EF4-FFF2-40B4-BE49-F238E27FC236}">
                <a16:creationId xmlns:a16="http://schemas.microsoft.com/office/drawing/2014/main" id="{69CE8355-981A-41E7-BC09-2042E4017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497" y="467961"/>
            <a:ext cx="3944103" cy="5922077"/>
          </a:xfrm>
          <a:prstGeom prst="rect">
            <a:avLst/>
          </a:prstGeom>
        </p:spPr>
      </p:pic>
    </p:spTree>
    <p:extLst>
      <p:ext uri="{BB962C8B-B14F-4D97-AF65-F5344CB8AC3E}">
        <p14:creationId xmlns:p14="http://schemas.microsoft.com/office/powerpoint/2010/main" val="517366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68C18-489A-4AB8-93DF-25D3FEE03A71}"/>
              </a:ext>
            </a:extLst>
          </p:cNvPr>
          <p:cNvSpPr txBox="1"/>
          <p:nvPr/>
        </p:nvSpPr>
        <p:spPr>
          <a:xfrm>
            <a:off x="5919536" y="266595"/>
            <a:ext cx="5766745" cy="6324808"/>
          </a:xfrm>
          <a:prstGeom prst="rect">
            <a:avLst/>
          </a:prstGeom>
          <a:noFill/>
        </p:spPr>
        <p:txBody>
          <a:bodyPr wrap="square" rtlCol="0">
            <a:spAutoFit/>
          </a:bodyPr>
          <a:lstStyle/>
          <a:p>
            <a:r>
              <a:rPr lang="en-US" sz="4500" i="1" dirty="0">
                <a:latin typeface="Lucida Sans" panose="020B0602030504020204" pitchFamily="34" charset="77"/>
              </a:rPr>
              <a:t>“ . . . be as he is, majestic and holy, vast and wondrous, or will we always be trying to whittle God down to the size of our small minds and limits of this broken world?” </a:t>
            </a:r>
          </a:p>
        </p:txBody>
      </p:sp>
      <p:pic>
        <p:nvPicPr>
          <p:cNvPr id="4" name="Picture 3">
            <a:extLst>
              <a:ext uri="{FF2B5EF4-FFF2-40B4-BE49-F238E27FC236}">
                <a16:creationId xmlns:a16="http://schemas.microsoft.com/office/drawing/2014/main" id="{69CE8355-981A-41E7-BC09-2042E4017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497" y="467961"/>
            <a:ext cx="3944103" cy="5922077"/>
          </a:xfrm>
          <a:prstGeom prst="rect">
            <a:avLst/>
          </a:prstGeom>
        </p:spPr>
      </p:pic>
    </p:spTree>
    <p:extLst>
      <p:ext uri="{BB962C8B-B14F-4D97-AF65-F5344CB8AC3E}">
        <p14:creationId xmlns:p14="http://schemas.microsoft.com/office/powerpoint/2010/main" val="3994004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15EB0-A009-4440-A27B-05A960981643}"/>
              </a:ext>
            </a:extLst>
          </p:cNvPr>
          <p:cNvSpPr txBox="1"/>
          <p:nvPr/>
        </p:nvSpPr>
        <p:spPr>
          <a:xfrm>
            <a:off x="447472" y="715468"/>
            <a:ext cx="11283611" cy="5632311"/>
          </a:xfrm>
          <a:prstGeom prst="rect">
            <a:avLst/>
          </a:prstGeom>
          <a:noFill/>
        </p:spPr>
        <p:txBody>
          <a:bodyPr wrap="square" rtlCol="0">
            <a:spAutoFit/>
          </a:bodyPr>
          <a:lstStyle/>
          <a:p>
            <a:pPr algn="ctr"/>
            <a:r>
              <a:rPr lang="en-US" sz="5000" dirty="0">
                <a:solidFill>
                  <a:srgbClr val="FFFF00"/>
                </a:solidFill>
                <a:latin typeface="Lucida Sans" panose="020B0602030504020204" pitchFamily="34" charset="77"/>
              </a:rPr>
              <a:t>THE RESULTS OF TRUE SUCCESS</a:t>
            </a:r>
            <a:endParaRPr lang="en-US" sz="5000" dirty="0">
              <a:latin typeface="Lucida Sans" panose="020B0602030504020204" pitchFamily="34" charset="77"/>
            </a:endParaRPr>
          </a:p>
          <a:p>
            <a:pPr algn="ctr"/>
            <a:r>
              <a:rPr lang="en-US" sz="4000" i="1" dirty="0">
                <a:latin typeface="Lucida Sans" panose="020B0602030504020204" pitchFamily="34" charset="77"/>
              </a:rPr>
              <a:t>(Fulfillment in Psalm 128)</a:t>
            </a:r>
          </a:p>
          <a:p>
            <a:endParaRPr lang="en-US" sz="4000" b="1" dirty="0">
              <a:latin typeface="Lucida Sans" panose="020B0602030504020204" pitchFamily="34" charset="77"/>
            </a:endParaRPr>
          </a:p>
          <a:p>
            <a:pPr>
              <a:spcAft>
                <a:spcPts val="1800"/>
              </a:spcAft>
            </a:pPr>
            <a:r>
              <a:rPr lang="en-US" sz="5000" dirty="0">
                <a:latin typeface="Lucida Sans" panose="020B0602030504020204" pitchFamily="34" charset="77"/>
              </a:rPr>
              <a:t>(v3a)   Your spouse flourishes</a:t>
            </a:r>
          </a:p>
          <a:p>
            <a:pPr>
              <a:spcAft>
                <a:spcPts val="1800"/>
              </a:spcAft>
            </a:pPr>
            <a:r>
              <a:rPr lang="en-US" sz="5000" dirty="0">
                <a:latin typeface="Lucida Sans" panose="020B0602030504020204" pitchFamily="34" charset="77"/>
              </a:rPr>
              <a:t>(v3b)   Your children live with honor</a:t>
            </a:r>
            <a:endParaRPr lang="en-US" sz="5000" i="1" dirty="0">
              <a:latin typeface="Lucida Sans" panose="020B0602030504020204" pitchFamily="34" charset="77"/>
            </a:endParaRPr>
          </a:p>
          <a:p>
            <a:r>
              <a:rPr lang="en-US" sz="5000" dirty="0">
                <a:latin typeface="Lucida Sans" panose="020B0602030504020204" pitchFamily="34" charset="77"/>
              </a:rPr>
              <a:t>(v5)     God’s Kingdom advances</a:t>
            </a:r>
          </a:p>
          <a:p>
            <a:r>
              <a:rPr lang="en-US" sz="5000" dirty="0">
                <a:latin typeface="Lucida Sans" panose="020B0602030504020204" pitchFamily="34" charset="77"/>
              </a:rPr>
              <a:t>           in your lifetime</a:t>
            </a:r>
          </a:p>
        </p:txBody>
      </p:sp>
    </p:spTree>
    <p:extLst>
      <p:ext uri="{BB962C8B-B14F-4D97-AF65-F5344CB8AC3E}">
        <p14:creationId xmlns:p14="http://schemas.microsoft.com/office/powerpoint/2010/main" val="3096093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3F9F4-5ED6-FC42-93E2-1233925C3DF9}"/>
              </a:ext>
            </a:extLst>
          </p:cNvPr>
          <p:cNvSpPr txBox="1"/>
          <p:nvPr/>
        </p:nvSpPr>
        <p:spPr>
          <a:xfrm>
            <a:off x="477448" y="701156"/>
            <a:ext cx="10794380" cy="830997"/>
          </a:xfrm>
          <a:prstGeom prst="rect">
            <a:avLst/>
          </a:prstGeom>
          <a:noFill/>
        </p:spPr>
        <p:txBody>
          <a:bodyPr wrap="square" rtlCol="0">
            <a:spAutoFit/>
          </a:bodyPr>
          <a:lstStyle/>
          <a:p>
            <a:r>
              <a:rPr lang="en-US" sz="4800" b="1" dirty="0">
                <a:solidFill>
                  <a:srgbClr val="FFFF00"/>
                </a:solidFill>
                <a:latin typeface="Lucida Sans" panose="020B0602030504020204" pitchFamily="34" charset="77"/>
                <a:cs typeface="Arial" panose="020B0604020202020204" pitchFamily="34" charset="0"/>
              </a:rPr>
              <a:t>Your Spouse Flourishes (v3a)</a:t>
            </a:r>
          </a:p>
        </p:txBody>
      </p:sp>
      <p:sp>
        <p:nvSpPr>
          <p:cNvPr id="5" name="TextBox 4">
            <a:extLst>
              <a:ext uri="{FF2B5EF4-FFF2-40B4-BE49-F238E27FC236}">
                <a16:creationId xmlns:a16="http://schemas.microsoft.com/office/drawing/2014/main" id="{A592D91C-C8A3-5744-9CE1-E64D30E8AEE2}"/>
              </a:ext>
            </a:extLst>
          </p:cNvPr>
          <p:cNvSpPr txBox="1"/>
          <p:nvPr/>
        </p:nvSpPr>
        <p:spPr>
          <a:xfrm>
            <a:off x="477448" y="1950548"/>
            <a:ext cx="11237103" cy="2246769"/>
          </a:xfrm>
          <a:prstGeom prst="rect">
            <a:avLst/>
          </a:prstGeom>
          <a:noFill/>
        </p:spPr>
        <p:txBody>
          <a:bodyPr wrap="square" rtlCol="0">
            <a:spAutoFit/>
          </a:bodyPr>
          <a:lstStyle/>
          <a:p>
            <a:r>
              <a:rPr lang="en-US" sz="4700" dirty="0">
                <a:latin typeface="Myriad Pro" panose="020B0503030403020204" pitchFamily="34" charset="0"/>
              </a:rPr>
              <a:t>God planted your spouse next</a:t>
            </a:r>
          </a:p>
          <a:p>
            <a:r>
              <a:rPr lang="en-US" sz="4700" dirty="0">
                <a:latin typeface="Myriad Pro" panose="020B0503030403020204" pitchFamily="34" charset="0"/>
              </a:rPr>
              <a:t>to you so he/she would flourish</a:t>
            </a:r>
          </a:p>
          <a:p>
            <a:r>
              <a:rPr lang="en-US" sz="4600" dirty="0">
                <a:latin typeface="Myriad Pro" panose="020B0503030403020204" pitchFamily="34" charset="0"/>
              </a:rPr>
              <a:t> </a:t>
            </a:r>
          </a:p>
        </p:txBody>
      </p:sp>
    </p:spTree>
    <p:extLst>
      <p:ext uri="{BB962C8B-B14F-4D97-AF65-F5344CB8AC3E}">
        <p14:creationId xmlns:p14="http://schemas.microsoft.com/office/powerpoint/2010/main" val="324128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3F9F4-5ED6-FC42-93E2-1233925C3DF9}"/>
              </a:ext>
            </a:extLst>
          </p:cNvPr>
          <p:cNvSpPr txBox="1"/>
          <p:nvPr/>
        </p:nvSpPr>
        <p:spPr>
          <a:xfrm>
            <a:off x="477448" y="701156"/>
            <a:ext cx="10794380" cy="830997"/>
          </a:xfrm>
          <a:prstGeom prst="rect">
            <a:avLst/>
          </a:prstGeom>
          <a:noFill/>
        </p:spPr>
        <p:txBody>
          <a:bodyPr wrap="square" rtlCol="0">
            <a:spAutoFit/>
          </a:bodyPr>
          <a:lstStyle/>
          <a:p>
            <a:r>
              <a:rPr lang="en-US" sz="4800" b="1" dirty="0">
                <a:solidFill>
                  <a:srgbClr val="FFFF00"/>
                </a:solidFill>
                <a:latin typeface="Lucida Sans" panose="020B0602030504020204" pitchFamily="34" charset="77"/>
                <a:cs typeface="Arial" panose="020B0604020202020204" pitchFamily="34" charset="0"/>
              </a:rPr>
              <a:t>Your Spouse Flourishes (v3a)</a:t>
            </a:r>
          </a:p>
        </p:txBody>
      </p:sp>
      <p:sp>
        <p:nvSpPr>
          <p:cNvPr id="5" name="TextBox 4">
            <a:extLst>
              <a:ext uri="{FF2B5EF4-FFF2-40B4-BE49-F238E27FC236}">
                <a16:creationId xmlns:a16="http://schemas.microsoft.com/office/drawing/2014/main" id="{A592D91C-C8A3-5744-9CE1-E64D30E8AEE2}"/>
              </a:ext>
            </a:extLst>
          </p:cNvPr>
          <p:cNvSpPr txBox="1"/>
          <p:nvPr/>
        </p:nvSpPr>
        <p:spPr>
          <a:xfrm>
            <a:off x="477448" y="1950548"/>
            <a:ext cx="11237103" cy="4416594"/>
          </a:xfrm>
          <a:prstGeom prst="rect">
            <a:avLst/>
          </a:prstGeom>
          <a:noFill/>
        </p:spPr>
        <p:txBody>
          <a:bodyPr wrap="square" rtlCol="0">
            <a:spAutoFit/>
          </a:bodyPr>
          <a:lstStyle/>
          <a:p>
            <a:r>
              <a:rPr lang="en-US" sz="4700" dirty="0">
                <a:latin typeface="Myriad Pro" panose="020B0503030403020204" pitchFamily="34" charset="0"/>
              </a:rPr>
              <a:t>God planted your spouse next</a:t>
            </a:r>
          </a:p>
          <a:p>
            <a:r>
              <a:rPr lang="en-US" sz="4700" dirty="0">
                <a:latin typeface="Myriad Pro" panose="020B0503030403020204" pitchFamily="34" charset="0"/>
              </a:rPr>
              <a:t>to you so he/she would flourish</a:t>
            </a:r>
          </a:p>
          <a:p>
            <a:endParaRPr lang="en-US" sz="4700" dirty="0">
              <a:latin typeface="Myriad Pro" panose="020B0503030403020204" pitchFamily="34" charset="0"/>
            </a:endParaRPr>
          </a:p>
          <a:p>
            <a:r>
              <a:rPr lang="en-US" sz="4700" i="1" dirty="0">
                <a:latin typeface="Myriad Pro" panose="020B0503030403020204" pitchFamily="34" charset="0"/>
              </a:rPr>
              <a:t>“Success is when the people who know you the best, love and respect you the most”</a:t>
            </a:r>
          </a:p>
          <a:p>
            <a:r>
              <a:rPr lang="en-US" sz="4600" dirty="0">
                <a:latin typeface="Myriad Pro" panose="020B0503030403020204" pitchFamily="34" charset="0"/>
              </a:rPr>
              <a:t> </a:t>
            </a:r>
          </a:p>
        </p:txBody>
      </p:sp>
    </p:spTree>
    <p:extLst>
      <p:ext uri="{BB962C8B-B14F-4D97-AF65-F5344CB8AC3E}">
        <p14:creationId xmlns:p14="http://schemas.microsoft.com/office/powerpoint/2010/main" val="998753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74B41F-3CC4-4EF1-AB0F-9E97C99177C8}"/>
              </a:ext>
            </a:extLst>
          </p:cNvPr>
          <p:cNvSpPr txBox="1"/>
          <p:nvPr/>
        </p:nvSpPr>
        <p:spPr>
          <a:xfrm>
            <a:off x="447472" y="715468"/>
            <a:ext cx="11283611" cy="5078313"/>
          </a:xfrm>
          <a:prstGeom prst="rect">
            <a:avLst/>
          </a:prstGeom>
          <a:noFill/>
        </p:spPr>
        <p:txBody>
          <a:bodyPr wrap="square" rtlCol="0">
            <a:spAutoFit/>
          </a:bodyPr>
          <a:lstStyle/>
          <a:p>
            <a:pPr algn="ctr"/>
            <a:r>
              <a:rPr lang="en-US" sz="5400" b="1" dirty="0">
                <a:solidFill>
                  <a:srgbClr val="FFFF00"/>
                </a:solidFill>
                <a:latin typeface="Lucida Sans" panose="020B0602030504020204" pitchFamily="34" charset="77"/>
              </a:rPr>
              <a:t>Psalm Of Ascents (120-134)</a:t>
            </a:r>
          </a:p>
          <a:p>
            <a:pPr algn="ctr"/>
            <a:endParaRPr lang="en-US" sz="4500" b="1" dirty="0">
              <a:latin typeface="Lucida Sans" panose="020B0602030504020204" pitchFamily="34" charset="77"/>
            </a:endParaRPr>
          </a:p>
          <a:p>
            <a:r>
              <a:rPr lang="en-US" sz="4500" dirty="0">
                <a:latin typeface="Lucida Sans" panose="020B0602030504020204" pitchFamily="34" charset="77"/>
              </a:rPr>
              <a:t>The prayers and steps of faith of those longing to grow closer to the presence and promises of God. They are willing to leave what is </a:t>
            </a:r>
            <a:r>
              <a:rPr lang="en-US" sz="4500" dirty="0">
                <a:solidFill>
                  <a:srgbClr val="FFFF00"/>
                </a:solidFill>
                <a:latin typeface="Lucida Sans" panose="020B0602030504020204" pitchFamily="34" charset="77"/>
              </a:rPr>
              <a:t>familiar</a:t>
            </a:r>
            <a:r>
              <a:rPr lang="en-US" sz="4500" dirty="0">
                <a:latin typeface="Lucida Sans" panose="020B0602030504020204" pitchFamily="34" charset="77"/>
              </a:rPr>
              <a:t> to meet God in a new way (a key characteristic of faith).</a:t>
            </a:r>
          </a:p>
        </p:txBody>
      </p:sp>
    </p:spTree>
    <p:extLst>
      <p:ext uri="{BB962C8B-B14F-4D97-AF65-F5344CB8AC3E}">
        <p14:creationId xmlns:p14="http://schemas.microsoft.com/office/powerpoint/2010/main" val="2843955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3F9F4-5ED6-FC42-93E2-1233925C3DF9}"/>
              </a:ext>
            </a:extLst>
          </p:cNvPr>
          <p:cNvSpPr txBox="1"/>
          <p:nvPr/>
        </p:nvSpPr>
        <p:spPr>
          <a:xfrm>
            <a:off x="646771" y="669072"/>
            <a:ext cx="10794380" cy="830997"/>
          </a:xfrm>
          <a:prstGeom prst="rect">
            <a:avLst/>
          </a:prstGeom>
          <a:noFill/>
        </p:spPr>
        <p:txBody>
          <a:bodyPr wrap="square" rtlCol="0">
            <a:spAutoFit/>
          </a:bodyPr>
          <a:lstStyle/>
          <a:p>
            <a:r>
              <a:rPr lang="en-US" sz="4800" b="1" dirty="0">
                <a:solidFill>
                  <a:srgbClr val="FFFF00"/>
                </a:solidFill>
                <a:latin typeface="Lucida Sans" panose="020B0602030504020204" pitchFamily="34" charset="77"/>
                <a:cs typeface="Arial" panose="020B0604020202020204" pitchFamily="34" charset="0"/>
              </a:rPr>
              <a:t>Your Children Live With Honor</a:t>
            </a:r>
          </a:p>
        </p:txBody>
      </p:sp>
      <p:sp>
        <p:nvSpPr>
          <p:cNvPr id="5" name="TextBox 4">
            <a:extLst>
              <a:ext uri="{FF2B5EF4-FFF2-40B4-BE49-F238E27FC236}">
                <a16:creationId xmlns:a16="http://schemas.microsoft.com/office/drawing/2014/main" id="{A592D91C-C8A3-5744-9CE1-E64D30E8AEE2}"/>
              </a:ext>
            </a:extLst>
          </p:cNvPr>
          <p:cNvSpPr txBox="1"/>
          <p:nvPr/>
        </p:nvSpPr>
        <p:spPr>
          <a:xfrm>
            <a:off x="553844" y="1934505"/>
            <a:ext cx="11084312" cy="1508105"/>
          </a:xfrm>
          <a:prstGeom prst="rect">
            <a:avLst/>
          </a:prstGeom>
          <a:noFill/>
        </p:spPr>
        <p:txBody>
          <a:bodyPr wrap="square" rtlCol="0">
            <a:spAutoFit/>
          </a:bodyPr>
          <a:lstStyle/>
          <a:p>
            <a:r>
              <a:rPr lang="en-US" sz="4600" i="1" dirty="0">
                <a:latin typeface="Myriad Pro" panose="020B0503030403020204" pitchFamily="34" charset="0"/>
              </a:rPr>
              <a:t>“Success is not about your greatness but the greatness of God is in your children.”</a:t>
            </a:r>
          </a:p>
        </p:txBody>
      </p:sp>
    </p:spTree>
    <p:extLst>
      <p:ext uri="{BB962C8B-B14F-4D97-AF65-F5344CB8AC3E}">
        <p14:creationId xmlns:p14="http://schemas.microsoft.com/office/powerpoint/2010/main" val="2036576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3F9F4-5ED6-FC42-93E2-1233925C3DF9}"/>
              </a:ext>
            </a:extLst>
          </p:cNvPr>
          <p:cNvSpPr txBox="1"/>
          <p:nvPr/>
        </p:nvSpPr>
        <p:spPr>
          <a:xfrm>
            <a:off x="646771" y="669072"/>
            <a:ext cx="10794380" cy="830997"/>
          </a:xfrm>
          <a:prstGeom prst="rect">
            <a:avLst/>
          </a:prstGeom>
          <a:noFill/>
        </p:spPr>
        <p:txBody>
          <a:bodyPr wrap="square" rtlCol="0">
            <a:spAutoFit/>
          </a:bodyPr>
          <a:lstStyle/>
          <a:p>
            <a:r>
              <a:rPr lang="en-US" sz="4800" b="1" dirty="0">
                <a:solidFill>
                  <a:srgbClr val="FFFF00"/>
                </a:solidFill>
                <a:latin typeface="Lucida Sans" panose="020B0602030504020204" pitchFamily="34" charset="77"/>
                <a:cs typeface="Arial" panose="020B0604020202020204" pitchFamily="34" charset="0"/>
              </a:rPr>
              <a:t>Your Children Live With Honor</a:t>
            </a:r>
          </a:p>
        </p:txBody>
      </p:sp>
      <p:sp>
        <p:nvSpPr>
          <p:cNvPr id="5" name="TextBox 4">
            <a:extLst>
              <a:ext uri="{FF2B5EF4-FFF2-40B4-BE49-F238E27FC236}">
                <a16:creationId xmlns:a16="http://schemas.microsoft.com/office/drawing/2014/main" id="{A592D91C-C8A3-5744-9CE1-E64D30E8AEE2}"/>
              </a:ext>
            </a:extLst>
          </p:cNvPr>
          <p:cNvSpPr txBox="1"/>
          <p:nvPr/>
        </p:nvSpPr>
        <p:spPr>
          <a:xfrm>
            <a:off x="553844" y="1934505"/>
            <a:ext cx="11084312" cy="3631763"/>
          </a:xfrm>
          <a:prstGeom prst="rect">
            <a:avLst/>
          </a:prstGeom>
          <a:noFill/>
        </p:spPr>
        <p:txBody>
          <a:bodyPr wrap="square" rtlCol="0">
            <a:spAutoFit/>
          </a:bodyPr>
          <a:lstStyle/>
          <a:p>
            <a:r>
              <a:rPr lang="en-US" sz="4600" i="1" dirty="0">
                <a:latin typeface="Myriad Pro" panose="020B0503030403020204" pitchFamily="34" charset="0"/>
              </a:rPr>
              <a:t>“Success is not about your greatness but the greatness of God is in your children.”</a:t>
            </a:r>
          </a:p>
          <a:p>
            <a:endParaRPr lang="en-US" sz="4600" i="1" dirty="0">
              <a:latin typeface="Myriad Pro" panose="020B0503030403020204" pitchFamily="34" charset="0"/>
            </a:endParaRPr>
          </a:p>
          <a:p>
            <a:pPr marL="685800" indent="-685800">
              <a:buFontTx/>
              <a:buChar char="-"/>
            </a:pPr>
            <a:r>
              <a:rPr lang="en-US" sz="4600" i="1" dirty="0">
                <a:latin typeface="Myriad Pro" panose="020B0503030403020204" pitchFamily="34" charset="0"/>
              </a:rPr>
              <a:t>Nurture your “olive shoots” (128:3)</a:t>
            </a:r>
          </a:p>
          <a:p>
            <a:pPr marL="685800" indent="-685800">
              <a:buFontTx/>
              <a:buChar char="-"/>
            </a:pPr>
            <a:r>
              <a:rPr lang="en-US" sz="4600" i="1" dirty="0">
                <a:latin typeface="Myriad Pro" panose="020B0503030403020204" pitchFamily="34" charset="0"/>
              </a:rPr>
              <a:t>Prepare your arrows to be sent (127:4)</a:t>
            </a:r>
          </a:p>
        </p:txBody>
      </p:sp>
    </p:spTree>
    <p:extLst>
      <p:ext uri="{BB962C8B-B14F-4D97-AF65-F5344CB8AC3E}">
        <p14:creationId xmlns:p14="http://schemas.microsoft.com/office/powerpoint/2010/main" val="112389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3F9F4-5ED6-FC42-93E2-1233925C3DF9}"/>
              </a:ext>
            </a:extLst>
          </p:cNvPr>
          <p:cNvSpPr txBox="1"/>
          <p:nvPr/>
        </p:nvSpPr>
        <p:spPr>
          <a:xfrm>
            <a:off x="646771" y="669072"/>
            <a:ext cx="10794380" cy="1569660"/>
          </a:xfrm>
          <a:prstGeom prst="rect">
            <a:avLst/>
          </a:prstGeom>
          <a:noFill/>
        </p:spPr>
        <p:txBody>
          <a:bodyPr wrap="square" rtlCol="0">
            <a:spAutoFit/>
          </a:bodyPr>
          <a:lstStyle/>
          <a:p>
            <a:r>
              <a:rPr lang="en-US" sz="4800" b="1" dirty="0">
                <a:solidFill>
                  <a:srgbClr val="FFFF00"/>
                </a:solidFill>
                <a:latin typeface="Lucida Sans" panose="020B0602030504020204" pitchFamily="34" charset="77"/>
                <a:cs typeface="Arial" panose="020B0604020202020204" pitchFamily="34" charset="0"/>
              </a:rPr>
              <a:t>God’s kingdom advances</a:t>
            </a:r>
          </a:p>
          <a:p>
            <a:r>
              <a:rPr lang="en-US" sz="4800" b="1" dirty="0">
                <a:solidFill>
                  <a:srgbClr val="FFFF00"/>
                </a:solidFill>
                <a:latin typeface="Lucida Sans" panose="020B0602030504020204" pitchFamily="34" charset="77"/>
                <a:cs typeface="Arial" panose="020B0604020202020204" pitchFamily="34" charset="0"/>
              </a:rPr>
              <a:t>in your lifetime (128:5)</a:t>
            </a:r>
          </a:p>
        </p:txBody>
      </p:sp>
      <p:sp>
        <p:nvSpPr>
          <p:cNvPr id="5" name="TextBox 4">
            <a:extLst>
              <a:ext uri="{FF2B5EF4-FFF2-40B4-BE49-F238E27FC236}">
                <a16:creationId xmlns:a16="http://schemas.microsoft.com/office/drawing/2014/main" id="{A592D91C-C8A3-5744-9CE1-E64D30E8AEE2}"/>
              </a:ext>
            </a:extLst>
          </p:cNvPr>
          <p:cNvSpPr txBox="1"/>
          <p:nvPr/>
        </p:nvSpPr>
        <p:spPr>
          <a:xfrm>
            <a:off x="874686" y="2897032"/>
            <a:ext cx="11084312" cy="2215991"/>
          </a:xfrm>
          <a:prstGeom prst="rect">
            <a:avLst/>
          </a:prstGeom>
          <a:noFill/>
        </p:spPr>
        <p:txBody>
          <a:bodyPr wrap="square" rtlCol="0">
            <a:spAutoFit/>
          </a:bodyPr>
          <a:lstStyle/>
          <a:p>
            <a:r>
              <a:rPr lang="en-US" sz="4600" i="1" dirty="0">
                <a:latin typeface="Myriad Pro" panose="020B0503030403020204" pitchFamily="34" charset="0"/>
              </a:rPr>
              <a:t>“May the Lord bless you from Zion all the days of your life; may you see the prosperity of Jerusalem”</a:t>
            </a:r>
          </a:p>
        </p:txBody>
      </p:sp>
    </p:spTree>
    <p:extLst>
      <p:ext uri="{BB962C8B-B14F-4D97-AF65-F5344CB8AC3E}">
        <p14:creationId xmlns:p14="http://schemas.microsoft.com/office/powerpoint/2010/main" val="713966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03F9F4-5ED6-FC42-93E2-1233925C3DF9}"/>
              </a:ext>
            </a:extLst>
          </p:cNvPr>
          <p:cNvSpPr txBox="1"/>
          <p:nvPr/>
        </p:nvSpPr>
        <p:spPr>
          <a:xfrm>
            <a:off x="646771" y="669072"/>
            <a:ext cx="10794380" cy="1569660"/>
          </a:xfrm>
          <a:prstGeom prst="rect">
            <a:avLst/>
          </a:prstGeom>
          <a:noFill/>
        </p:spPr>
        <p:txBody>
          <a:bodyPr wrap="square" rtlCol="0">
            <a:spAutoFit/>
          </a:bodyPr>
          <a:lstStyle/>
          <a:p>
            <a:r>
              <a:rPr lang="en-US" sz="4800" b="1" dirty="0">
                <a:solidFill>
                  <a:srgbClr val="FFFF00"/>
                </a:solidFill>
                <a:latin typeface="Lucida Sans" panose="020B0602030504020204" pitchFamily="34" charset="77"/>
                <a:cs typeface="Arial" panose="020B0604020202020204" pitchFamily="34" charset="0"/>
              </a:rPr>
              <a:t>God’s kingdom advances</a:t>
            </a:r>
          </a:p>
          <a:p>
            <a:r>
              <a:rPr lang="en-US" sz="4800" b="1" dirty="0">
                <a:solidFill>
                  <a:srgbClr val="FFFF00"/>
                </a:solidFill>
                <a:latin typeface="Lucida Sans" panose="020B0602030504020204" pitchFamily="34" charset="77"/>
                <a:cs typeface="Arial" panose="020B0604020202020204" pitchFamily="34" charset="0"/>
              </a:rPr>
              <a:t>in your lifetime (128:5)</a:t>
            </a:r>
          </a:p>
        </p:txBody>
      </p:sp>
      <p:sp>
        <p:nvSpPr>
          <p:cNvPr id="5" name="TextBox 4">
            <a:extLst>
              <a:ext uri="{FF2B5EF4-FFF2-40B4-BE49-F238E27FC236}">
                <a16:creationId xmlns:a16="http://schemas.microsoft.com/office/drawing/2014/main" id="{A592D91C-C8A3-5744-9CE1-E64D30E8AEE2}"/>
              </a:ext>
            </a:extLst>
          </p:cNvPr>
          <p:cNvSpPr txBox="1"/>
          <p:nvPr/>
        </p:nvSpPr>
        <p:spPr>
          <a:xfrm>
            <a:off x="874686" y="2897032"/>
            <a:ext cx="11084312" cy="2215991"/>
          </a:xfrm>
          <a:prstGeom prst="rect">
            <a:avLst/>
          </a:prstGeom>
          <a:noFill/>
        </p:spPr>
        <p:txBody>
          <a:bodyPr wrap="square" rtlCol="0">
            <a:spAutoFit/>
          </a:bodyPr>
          <a:lstStyle/>
          <a:p>
            <a:r>
              <a:rPr lang="en-US" sz="4600" i="1" dirty="0">
                <a:latin typeface="Myriad Pro" panose="020B0503030403020204" pitchFamily="34" charset="0"/>
              </a:rPr>
              <a:t>“Only one life, twill soon be past,</a:t>
            </a:r>
          </a:p>
          <a:p>
            <a:r>
              <a:rPr lang="en-US" sz="4600" i="1" dirty="0">
                <a:latin typeface="Myriad Pro" panose="020B0503030403020204" pitchFamily="34" charset="0"/>
              </a:rPr>
              <a:t>Only what's done for Christ will last.“</a:t>
            </a:r>
          </a:p>
          <a:p>
            <a:r>
              <a:rPr lang="en-US" sz="4600" i="1" dirty="0">
                <a:latin typeface="Myriad Pro" panose="020B0503030403020204" pitchFamily="34" charset="0"/>
              </a:rPr>
              <a:t>~ Missionary Charles </a:t>
            </a:r>
            <a:r>
              <a:rPr lang="en-US" sz="4600" i="1" dirty="0" err="1">
                <a:latin typeface="Myriad Pro" panose="020B0503030403020204" pitchFamily="34" charset="0"/>
              </a:rPr>
              <a:t>Studd</a:t>
            </a:r>
            <a:endParaRPr lang="en-US" sz="4600" i="1" dirty="0">
              <a:latin typeface="Myriad Pro" panose="020B0503030403020204" pitchFamily="34" charset="0"/>
            </a:endParaRPr>
          </a:p>
        </p:txBody>
      </p:sp>
    </p:spTree>
    <p:extLst>
      <p:ext uri="{BB962C8B-B14F-4D97-AF65-F5344CB8AC3E}">
        <p14:creationId xmlns:p14="http://schemas.microsoft.com/office/powerpoint/2010/main" val="2198227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D946C-C1A6-4BF9-B398-7537A61CF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1"/>
            <a:ext cx="11999495" cy="8999621"/>
          </a:xfrm>
          <a:prstGeom prst="rect">
            <a:avLst/>
          </a:prstGeom>
        </p:spPr>
      </p:pic>
    </p:spTree>
    <p:extLst>
      <p:ext uri="{BB962C8B-B14F-4D97-AF65-F5344CB8AC3E}">
        <p14:creationId xmlns:p14="http://schemas.microsoft.com/office/powerpoint/2010/main" val="4075856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31EA1D-C5C9-4C96-A4F6-52E9A5A34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457200"/>
            <a:ext cx="12192000" cy="9144000"/>
          </a:xfrm>
          <a:prstGeom prst="rect">
            <a:avLst/>
          </a:prstGeom>
        </p:spPr>
      </p:pic>
    </p:spTree>
    <p:extLst>
      <p:ext uri="{BB962C8B-B14F-4D97-AF65-F5344CB8AC3E}">
        <p14:creationId xmlns:p14="http://schemas.microsoft.com/office/powerpoint/2010/main" val="730984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841CD-CF2F-4E77-972D-6491F686C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5001"/>
            <a:ext cx="12189995" cy="8126663"/>
          </a:xfrm>
          <a:prstGeom prst="rect">
            <a:avLst/>
          </a:prstGeom>
        </p:spPr>
      </p:pic>
    </p:spTree>
    <p:extLst>
      <p:ext uri="{BB962C8B-B14F-4D97-AF65-F5344CB8AC3E}">
        <p14:creationId xmlns:p14="http://schemas.microsoft.com/office/powerpoint/2010/main" val="1774524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5F728-5A7C-4E3A-B006-2081B69F5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2"/>
            <a:ext cx="11935326" cy="8951495"/>
          </a:xfrm>
          <a:prstGeom prst="rect">
            <a:avLst/>
          </a:prstGeom>
        </p:spPr>
      </p:pic>
    </p:spTree>
    <p:extLst>
      <p:ext uri="{BB962C8B-B14F-4D97-AF65-F5344CB8AC3E}">
        <p14:creationId xmlns:p14="http://schemas.microsoft.com/office/powerpoint/2010/main" val="1396309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8B8614-6E91-4CE2-84E7-44D48635C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188"/>
            <a:ext cx="12091245" cy="8064188"/>
          </a:xfrm>
          <a:prstGeom prst="rect">
            <a:avLst/>
          </a:prstGeom>
        </p:spPr>
      </p:pic>
    </p:spTree>
    <p:extLst>
      <p:ext uri="{BB962C8B-B14F-4D97-AF65-F5344CB8AC3E}">
        <p14:creationId xmlns:p14="http://schemas.microsoft.com/office/powerpoint/2010/main" val="1115485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B2822-F8B6-4CAB-97B2-A6836BF6B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1143000"/>
            <a:ext cx="12192000" cy="9144000"/>
          </a:xfrm>
          <a:prstGeom prst="rect">
            <a:avLst/>
          </a:prstGeom>
        </p:spPr>
      </p:pic>
    </p:spTree>
    <p:extLst>
      <p:ext uri="{BB962C8B-B14F-4D97-AF65-F5344CB8AC3E}">
        <p14:creationId xmlns:p14="http://schemas.microsoft.com/office/powerpoint/2010/main" val="423211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A3B422-C0CD-4EDB-8FAF-2E51A7293D1B}"/>
              </a:ext>
            </a:extLst>
          </p:cNvPr>
          <p:cNvSpPr txBox="1"/>
          <p:nvPr/>
        </p:nvSpPr>
        <p:spPr>
          <a:xfrm>
            <a:off x="447472" y="715468"/>
            <a:ext cx="11283611" cy="5539978"/>
          </a:xfrm>
          <a:prstGeom prst="rect">
            <a:avLst/>
          </a:prstGeom>
          <a:noFill/>
        </p:spPr>
        <p:txBody>
          <a:bodyPr wrap="square" rtlCol="0">
            <a:spAutoFit/>
          </a:bodyPr>
          <a:lstStyle/>
          <a:p>
            <a:pPr algn="ctr"/>
            <a:r>
              <a:rPr lang="en-US" sz="5000" dirty="0">
                <a:latin typeface="Lucida Sans" panose="020B0602030504020204" pitchFamily="34" charset="77"/>
              </a:rPr>
              <a:t>In areas of frustration . . .</a:t>
            </a:r>
          </a:p>
          <a:p>
            <a:pPr algn="ctr"/>
            <a:endParaRPr lang="en-US" sz="5000" dirty="0">
              <a:latin typeface="Lucida Sans" panose="020B0602030504020204" pitchFamily="34" charset="77"/>
            </a:endParaRPr>
          </a:p>
          <a:p>
            <a:pPr algn="ctr"/>
            <a:r>
              <a:rPr lang="en-US" sz="5000" dirty="0">
                <a:latin typeface="Lucida Sans" panose="020B0602030504020204" pitchFamily="34" charset="77"/>
              </a:rPr>
              <a:t>You have </a:t>
            </a:r>
            <a:r>
              <a:rPr lang="en-US" sz="5000" dirty="0">
                <a:solidFill>
                  <a:srgbClr val="FFFF00"/>
                </a:solidFill>
                <a:latin typeface="Lucida Sans" panose="020B0602030504020204" pitchFamily="34" charset="77"/>
              </a:rPr>
              <a:t>to let go </a:t>
            </a:r>
            <a:r>
              <a:rPr lang="en-US" sz="5000" dirty="0">
                <a:latin typeface="Lucida Sans" panose="020B0602030504020204" pitchFamily="34" charset="77"/>
              </a:rPr>
              <a:t>of the familiar and follow Jesus into the new.</a:t>
            </a:r>
          </a:p>
          <a:p>
            <a:pPr algn="ctr"/>
            <a:endParaRPr lang="en-US" sz="5000" dirty="0">
              <a:latin typeface="Lucida Sans" panose="020B0602030504020204" pitchFamily="34" charset="77"/>
            </a:endParaRPr>
          </a:p>
          <a:p>
            <a:pPr algn="ctr"/>
            <a:r>
              <a:rPr lang="en-US" sz="5000" dirty="0">
                <a:latin typeface="Lucida Sans" panose="020B0602030504020204" pitchFamily="34" charset="77"/>
              </a:rPr>
              <a:t>There you will find fulfillment!</a:t>
            </a:r>
          </a:p>
          <a:p>
            <a:pPr algn="ctr"/>
            <a:endParaRPr lang="en-US" sz="5400" dirty="0">
              <a:solidFill>
                <a:schemeClr val="bg1"/>
              </a:solidFill>
              <a:latin typeface="Lucida Sans" panose="020B0602030504020204" pitchFamily="34" charset="77"/>
            </a:endParaRPr>
          </a:p>
        </p:txBody>
      </p:sp>
    </p:spTree>
    <p:extLst>
      <p:ext uri="{BB962C8B-B14F-4D97-AF65-F5344CB8AC3E}">
        <p14:creationId xmlns:p14="http://schemas.microsoft.com/office/powerpoint/2010/main" val="167279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A3B422-C0CD-4EDB-8FAF-2E51A7293D1B}"/>
              </a:ext>
            </a:extLst>
          </p:cNvPr>
          <p:cNvSpPr txBox="1"/>
          <p:nvPr/>
        </p:nvSpPr>
        <p:spPr>
          <a:xfrm>
            <a:off x="6914147" y="1276941"/>
            <a:ext cx="3950662" cy="3939540"/>
          </a:xfrm>
          <a:prstGeom prst="rect">
            <a:avLst/>
          </a:prstGeom>
          <a:noFill/>
        </p:spPr>
        <p:txBody>
          <a:bodyPr wrap="square" rtlCol="0">
            <a:spAutoFit/>
          </a:bodyPr>
          <a:lstStyle/>
          <a:p>
            <a:pPr algn="ctr"/>
            <a:r>
              <a:rPr lang="en-US" sz="5000" dirty="0">
                <a:latin typeface="Lucida Sans" panose="020B0602030504020204" pitchFamily="34" charset="77"/>
              </a:rPr>
              <a:t>Growth Mindset</a:t>
            </a:r>
          </a:p>
          <a:p>
            <a:pPr algn="ctr"/>
            <a:endParaRPr lang="en-US" sz="5000" dirty="0">
              <a:latin typeface="Lucida Sans" panose="020B0602030504020204" pitchFamily="34" charset="77"/>
            </a:endParaRPr>
          </a:p>
          <a:p>
            <a:pPr algn="ctr"/>
            <a:r>
              <a:rPr lang="en-US" sz="5000" dirty="0">
                <a:latin typeface="Lucida Sans" panose="020B0602030504020204" pitchFamily="34" charset="77"/>
              </a:rPr>
              <a:t>Fixed Mindset</a:t>
            </a:r>
          </a:p>
        </p:txBody>
      </p:sp>
      <p:pic>
        <p:nvPicPr>
          <p:cNvPr id="4" name="Picture 3">
            <a:extLst>
              <a:ext uri="{FF2B5EF4-FFF2-40B4-BE49-F238E27FC236}">
                <a16:creationId xmlns:a16="http://schemas.microsoft.com/office/drawing/2014/main" id="{28EE8F86-CF53-4762-95EC-9C17E8806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826" y="357734"/>
            <a:ext cx="3978045" cy="6142532"/>
          </a:xfrm>
          <a:prstGeom prst="rect">
            <a:avLst/>
          </a:prstGeom>
        </p:spPr>
      </p:pic>
    </p:spTree>
    <p:extLst>
      <p:ext uri="{BB962C8B-B14F-4D97-AF65-F5344CB8AC3E}">
        <p14:creationId xmlns:p14="http://schemas.microsoft.com/office/powerpoint/2010/main" val="2217017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4E1DCFC-89F1-4624-9ED0-F3C5ECBAD0D9}"/>
              </a:ext>
            </a:extLst>
          </p:cNvPr>
          <p:cNvGraphicFramePr>
            <a:graphicFrameLocks noGrp="1"/>
          </p:cNvGraphicFramePr>
          <p:nvPr>
            <p:extLst>
              <p:ext uri="{D42A27DB-BD31-4B8C-83A1-F6EECF244321}">
                <p14:modId xmlns:p14="http://schemas.microsoft.com/office/powerpoint/2010/main" val="1100044045"/>
              </p:ext>
            </p:extLst>
          </p:nvPr>
        </p:nvGraphicFramePr>
        <p:xfrm>
          <a:off x="633663" y="948227"/>
          <a:ext cx="11213432" cy="5051276"/>
        </p:xfrm>
        <a:graphic>
          <a:graphicData uri="http://schemas.openxmlformats.org/drawingml/2006/table">
            <a:tbl>
              <a:tblPr firstRow="1" bandRow="1">
                <a:tableStyleId>{ED083AE6-46FA-4A59-8FB0-9F97EB10719F}</a:tableStyleId>
              </a:tblPr>
              <a:tblGrid>
                <a:gridCol w="3442720">
                  <a:extLst>
                    <a:ext uri="{9D8B030D-6E8A-4147-A177-3AD203B41FA5}">
                      <a16:colId xmlns:a16="http://schemas.microsoft.com/office/drawing/2014/main" val="3391169421"/>
                    </a:ext>
                  </a:extLst>
                </a:gridCol>
                <a:gridCol w="4032901">
                  <a:extLst>
                    <a:ext uri="{9D8B030D-6E8A-4147-A177-3AD203B41FA5}">
                      <a16:colId xmlns:a16="http://schemas.microsoft.com/office/drawing/2014/main" val="1159102721"/>
                    </a:ext>
                  </a:extLst>
                </a:gridCol>
                <a:gridCol w="3737811">
                  <a:extLst>
                    <a:ext uri="{9D8B030D-6E8A-4147-A177-3AD203B41FA5}">
                      <a16:colId xmlns:a16="http://schemas.microsoft.com/office/drawing/2014/main" val="2388681756"/>
                    </a:ext>
                  </a:extLst>
                </a:gridCol>
              </a:tblGrid>
              <a:tr h="992309">
                <a:tc>
                  <a:txBody>
                    <a:bodyPr/>
                    <a:lstStyle/>
                    <a:p>
                      <a:endParaRPr lang="en-US" sz="4500" dirty="0"/>
                    </a:p>
                  </a:txBody>
                  <a:tcPr/>
                </a:tc>
                <a:tc>
                  <a:txBody>
                    <a:bodyPr/>
                    <a:lstStyle/>
                    <a:p>
                      <a:pPr algn="ctr"/>
                      <a:r>
                        <a:rPr lang="en-US" sz="6500" dirty="0"/>
                        <a:t>Psalm 127</a:t>
                      </a:r>
                    </a:p>
                  </a:txBody>
                  <a:tcPr/>
                </a:tc>
                <a:tc>
                  <a:txBody>
                    <a:bodyPr/>
                    <a:lstStyle/>
                    <a:p>
                      <a:pPr algn="ctr"/>
                      <a:r>
                        <a:rPr lang="en-US" sz="6500" dirty="0"/>
                        <a:t>Psalm 128</a:t>
                      </a:r>
                    </a:p>
                  </a:txBody>
                  <a:tcPr/>
                </a:tc>
                <a:extLst>
                  <a:ext uri="{0D108BD9-81ED-4DB2-BD59-A6C34878D82A}">
                    <a16:rowId xmlns:a16="http://schemas.microsoft.com/office/drawing/2014/main" val="2107037228"/>
                  </a:ext>
                </a:extLst>
              </a:tr>
              <a:tr h="992309">
                <a:tc>
                  <a:txBody>
                    <a:bodyPr/>
                    <a:lstStyle/>
                    <a:p>
                      <a:r>
                        <a:rPr lang="en-US" sz="4500" dirty="0"/>
                        <a:t> Goal (same)</a:t>
                      </a:r>
                    </a:p>
                  </a:txBody>
                  <a:tcPr/>
                </a:tc>
                <a:tc>
                  <a:txBody>
                    <a:bodyPr/>
                    <a:lstStyle/>
                    <a:p>
                      <a:pPr algn="ctr"/>
                      <a:r>
                        <a:rPr lang="en-US" sz="4500" dirty="0"/>
                        <a:t>“Blessed”</a:t>
                      </a:r>
                    </a:p>
                  </a:txBody>
                  <a:tcPr/>
                </a:tc>
                <a:tc>
                  <a:txBody>
                    <a:bodyPr/>
                    <a:lstStyle/>
                    <a:p>
                      <a:pPr algn="ctr"/>
                      <a:r>
                        <a:rPr lang="en-US" sz="4500" dirty="0"/>
                        <a:t>“Blessed”</a:t>
                      </a:r>
                    </a:p>
                  </a:txBody>
                  <a:tcPr/>
                </a:tc>
                <a:extLst>
                  <a:ext uri="{0D108BD9-81ED-4DB2-BD59-A6C34878D82A}">
                    <a16:rowId xmlns:a16="http://schemas.microsoft.com/office/drawing/2014/main" val="23755987"/>
                  </a:ext>
                </a:extLst>
              </a:tr>
              <a:tr h="992309">
                <a:tc>
                  <a:txBody>
                    <a:bodyPr/>
                    <a:lstStyle/>
                    <a:p>
                      <a:r>
                        <a:rPr lang="en-US" sz="4500" dirty="0"/>
                        <a:t> Experience</a:t>
                      </a:r>
                    </a:p>
                  </a:txBody>
                  <a:tcPr/>
                </a:tc>
                <a:tc>
                  <a:txBody>
                    <a:bodyPr/>
                    <a:lstStyle/>
                    <a:p>
                      <a:pPr algn="ctr"/>
                      <a:r>
                        <a:rPr lang="en-US" sz="4500" dirty="0">
                          <a:solidFill>
                            <a:srgbClr val="FFC000"/>
                          </a:solidFill>
                        </a:rPr>
                        <a:t>Frustration</a:t>
                      </a:r>
                    </a:p>
                  </a:txBody>
                  <a:tcPr/>
                </a:tc>
                <a:tc>
                  <a:txBody>
                    <a:bodyPr/>
                    <a:lstStyle/>
                    <a:p>
                      <a:pPr algn="ctr"/>
                      <a:r>
                        <a:rPr lang="en-US" sz="4500" dirty="0">
                          <a:solidFill>
                            <a:srgbClr val="FFC000"/>
                          </a:solidFill>
                        </a:rPr>
                        <a:t>Fulfillment</a:t>
                      </a:r>
                    </a:p>
                  </a:txBody>
                  <a:tcPr/>
                </a:tc>
                <a:extLst>
                  <a:ext uri="{0D108BD9-81ED-4DB2-BD59-A6C34878D82A}">
                    <a16:rowId xmlns:a16="http://schemas.microsoft.com/office/drawing/2014/main" val="531482123"/>
                  </a:ext>
                </a:extLst>
              </a:tr>
              <a:tr h="992309">
                <a:tc>
                  <a:txBody>
                    <a:bodyPr/>
                    <a:lstStyle/>
                    <a:p>
                      <a:r>
                        <a:rPr lang="en-US" sz="4500" dirty="0"/>
                        <a:t> Writer</a:t>
                      </a:r>
                    </a:p>
                  </a:txBody>
                  <a:tcPr/>
                </a:tc>
                <a:tc>
                  <a:txBody>
                    <a:bodyPr/>
                    <a:lstStyle/>
                    <a:p>
                      <a:pPr algn="ctr"/>
                      <a:r>
                        <a:rPr lang="en-US" sz="4500" dirty="0"/>
                        <a:t>King Solomon</a:t>
                      </a:r>
                    </a:p>
                  </a:txBody>
                  <a:tcPr/>
                </a:tc>
                <a:tc>
                  <a:txBody>
                    <a:bodyPr/>
                    <a:lstStyle/>
                    <a:p>
                      <a:pPr algn="ctr"/>
                      <a:r>
                        <a:rPr lang="en-US" sz="4500" dirty="0"/>
                        <a:t>Unknown</a:t>
                      </a:r>
                    </a:p>
                  </a:txBody>
                  <a:tcPr/>
                </a:tc>
                <a:extLst>
                  <a:ext uri="{0D108BD9-81ED-4DB2-BD59-A6C34878D82A}">
                    <a16:rowId xmlns:a16="http://schemas.microsoft.com/office/drawing/2014/main" val="2848729678"/>
                  </a:ext>
                </a:extLst>
              </a:tr>
              <a:tr h="992309">
                <a:tc>
                  <a:txBody>
                    <a:bodyPr/>
                    <a:lstStyle/>
                    <a:p>
                      <a:r>
                        <a:rPr lang="en-US" sz="4500" dirty="0"/>
                        <a:t> Success</a:t>
                      </a:r>
                    </a:p>
                  </a:txBody>
                  <a:tcPr/>
                </a:tc>
                <a:tc>
                  <a:txBody>
                    <a:bodyPr/>
                    <a:lstStyle/>
                    <a:p>
                      <a:pPr algn="ctr"/>
                      <a:r>
                        <a:rPr lang="en-US" sz="4500" dirty="0"/>
                        <a:t>The Source</a:t>
                      </a:r>
                    </a:p>
                  </a:txBody>
                  <a:tcPr/>
                </a:tc>
                <a:tc>
                  <a:txBody>
                    <a:bodyPr/>
                    <a:lstStyle/>
                    <a:p>
                      <a:pPr algn="ctr"/>
                      <a:r>
                        <a:rPr lang="en-US" sz="4500" dirty="0"/>
                        <a:t>The Key</a:t>
                      </a:r>
                    </a:p>
                  </a:txBody>
                  <a:tcPr/>
                </a:tc>
                <a:extLst>
                  <a:ext uri="{0D108BD9-81ED-4DB2-BD59-A6C34878D82A}">
                    <a16:rowId xmlns:a16="http://schemas.microsoft.com/office/drawing/2014/main" val="670685326"/>
                  </a:ext>
                </a:extLst>
              </a:tr>
            </a:tbl>
          </a:graphicData>
        </a:graphic>
      </p:graphicFrame>
    </p:spTree>
    <p:extLst>
      <p:ext uri="{BB962C8B-B14F-4D97-AF65-F5344CB8AC3E}">
        <p14:creationId xmlns:p14="http://schemas.microsoft.com/office/powerpoint/2010/main" val="19804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15EB0-A009-4440-A27B-05A960981643}"/>
              </a:ext>
            </a:extLst>
          </p:cNvPr>
          <p:cNvSpPr txBox="1"/>
          <p:nvPr/>
        </p:nvSpPr>
        <p:spPr>
          <a:xfrm>
            <a:off x="454194" y="426710"/>
            <a:ext cx="11283611" cy="6401753"/>
          </a:xfrm>
          <a:prstGeom prst="rect">
            <a:avLst/>
          </a:prstGeom>
          <a:noFill/>
        </p:spPr>
        <p:txBody>
          <a:bodyPr wrap="square" rtlCol="0">
            <a:spAutoFit/>
          </a:bodyPr>
          <a:lstStyle/>
          <a:p>
            <a:r>
              <a:rPr lang="en-US" sz="4500" b="1" dirty="0">
                <a:latin typeface="Lucida Sans" panose="020B0602030504020204" pitchFamily="34" charset="77"/>
              </a:rPr>
              <a:t>Am I depending on</a:t>
            </a:r>
          </a:p>
          <a:p>
            <a:r>
              <a:rPr lang="en-US" sz="4500" b="1" dirty="0">
                <a:latin typeface="Lucida Sans" panose="020B0602030504020204" pitchFamily="34" charset="77"/>
              </a:rPr>
              <a:t>the right source for success?</a:t>
            </a:r>
          </a:p>
          <a:p>
            <a:endParaRPr lang="en-US" sz="4500" b="1" dirty="0">
              <a:latin typeface="Lucida Sans" panose="020B0602030504020204" pitchFamily="34" charset="77"/>
            </a:endParaRPr>
          </a:p>
          <a:p>
            <a:r>
              <a:rPr lang="en-US" sz="4500" b="1" dirty="0">
                <a:latin typeface="Lucida Sans" panose="020B0602030504020204" pitchFamily="34" charset="77"/>
              </a:rPr>
              <a:t>Do I have</a:t>
            </a:r>
          </a:p>
          <a:p>
            <a:r>
              <a:rPr lang="en-US" sz="4500" b="1" dirty="0">
                <a:latin typeface="Lucida Sans" panose="020B0602030504020204" pitchFamily="34" charset="77"/>
              </a:rPr>
              <a:t>the right attitude for success?</a:t>
            </a:r>
          </a:p>
          <a:p>
            <a:endParaRPr lang="en-US" sz="4500" b="1" dirty="0">
              <a:latin typeface="Lucida Sans" panose="020B0602030504020204" pitchFamily="34" charset="77"/>
            </a:endParaRPr>
          </a:p>
          <a:p>
            <a:r>
              <a:rPr lang="en-US" sz="4500" b="1" dirty="0">
                <a:latin typeface="Lucida Sans" panose="020B0602030504020204" pitchFamily="34" charset="77"/>
              </a:rPr>
              <a:t>Am I aiming for </a:t>
            </a:r>
          </a:p>
          <a:p>
            <a:r>
              <a:rPr lang="en-US" sz="4500" b="1" dirty="0">
                <a:latin typeface="Lucida Sans" panose="020B0602030504020204" pitchFamily="34" charset="77"/>
              </a:rPr>
              <a:t>the right results of success?</a:t>
            </a:r>
          </a:p>
          <a:p>
            <a:pPr algn="ctr"/>
            <a:endParaRPr lang="en-US" sz="5000" i="1" dirty="0">
              <a:latin typeface="Lucida Sans" panose="020B0602030504020204" pitchFamily="34" charset="77"/>
            </a:endParaRPr>
          </a:p>
        </p:txBody>
      </p:sp>
    </p:spTree>
    <p:extLst>
      <p:ext uri="{BB962C8B-B14F-4D97-AF65-F5344CB8AC3E}">
        <p14:creationId xmlns:p14="http://schemas.microsoft.com/office/powerpoint/2010/main" val="4012500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15EB0-A009-4440-A27B-05A960981643}"/>
              </a:ext>
            </a:extLst>
          </p:cNvPr>
          <p:cNvSpPr txBox="1"/>
          <p:nvPr/>
        </p:nvSpPr>
        <p:spPr>
          <a:xfrm>
            <a:off x="447472" y="715468"/>
            <a:ext cx="11283611" cy="2400657"/>
          </a:xfrm>
          <a:prstGeom prst="rect">
            <a:avLst/>
          </a:prstGeom>
          <a:noFill/>
        </p:spPr>
        <p:txBody>
          <a:bodyPr wrap="square" rtlCol="0">
            <a:spAutoFit/>
          </a:bodyPr>
          <a:lstStyle/>
          <a:p>
            <a:pPr algn="ctr"/>
            <a:r>
              <a:rPr lang="en-US" sz="5000" dirty="0">
                <a:solidFill>
                  <a:srgbClr val="FFFF00"/>
                </a:solidFill>
                <a:latin typeface="Lucida Sans" panose="020B0602030504020204" pitchFamily="34" charset="77"/>
              </a:rPr>
              <a:t>THE SOURCE OF TRUE SUCCESS</a:t>
            </a:r>
            <a:endParaRPr lang="en-US" sz="5000" dirty="0">
              <a:latin typeface="Lucida Sans" panose="020B0602030504020204" pitchFamily="34" charset="77"/>
            </a:endParaRPr>
          </a:p>
          <a:p>
            <a:pPr algn="ctr"/>
            <a:r>
              <a:rPr lang="en-US" sz="5000" dirty="0">
                <a:latin typeface="Lucida Sans" panose="020B0602030504020204" pitchFamily="34" charset="77"/>
              </a:rPr>
              <a:t>God’s Presence (127:1)</a:t>
            </a:r>
          </a:p>
          <a:p>
            <a:pPr algn="ctr"/>
            <a:endParaRPr lang="en-US" sz="5000" i="1" dirty="0">
              <a:latin typeface="Lucida Sans" panose="020B0602030504020204" pitchFamily="34" charset="77"/>
            </a:endParaRPr>
          </a:p>
        </p:txBody>
      </p:sp>
      <p:sp>
        <p:nvSpPr>
          <p:cNvPr id="3" name="Rectangle 2">
            <a:extLst>
              <a:ext uri="{FF2B5EF4-FFF2-40B4-BE49-F238E27FC236}">
                <a16:creationId xmlns:a16="http://schemas.microsoft.com/office/drawing/2014/main" id="{B0AD3637-E42B-4378-9770-C92471F4F1BC}"/>
              </a:ext>
            </a:extLst>
          </p:cNvPr>
          <p:cNvSpPr/>
          <p:nvPr/>
        </p:nvSpPr>
        <p:spPr>
          <a:xfrm>
            <a:off x="1090863" y="3116125"/>
            <a:ext cx="10363199" cy="2862322"/>
          </a:xfrm>
          <a:prstGeom prst="rect">
            <a:avLst/>
          </a:prstGeom>
        </p:spPr>
        <p:txBody>
          <a:bodyPr wrap="square">
            <a:spAutoFit/>
          </a:bodyPr>
          <a:lstStyle/>
          <a:p>
            <a:pPr algn="ctr"/>
            <a:r>
              <a:rPr lang="en-US" sz="4500" i="1" dirty="0">
                <a:latin typeface="Lucida Sans" panose="020B0602030504020204" pitchFamily="34" charset="0"/>
                <a:ea typeface="Times New Roman" panose="02020603050405020304" pitchFamily="18" charset="0"/>
              </a:rPr>
              <a:t>“Unless the Lord builds the house, its builders labor </a:t>
            </a:r>
            <a:r>
              <a:rPr lang="en-US" sz="4500" i="1" dirty="0">
                <a:solidFill>
                  <a:srgbClr val="FFFF00"/>
                </a:solidFill>
                <a:latin typeface="Lucida Sans" panose="020B0602030504020204" pitchFamily="34" charset="0"/>
                <a:ea typeface="Times New Roman" panose="02020603050405020304" pitchFamily="18" charset="0"/>
              </a:rPr>
              <a:t>in vain</a:t>
            </a:r>
            <a:r>
              <a:rPr lang="en-US" sz="4500" i="1" dirty="0">
                <a:latin typeface="Lucida Sans" panose="020B0602030504020204" pitchFamily="34" charset="0"/>
                <a:ea typeface="Times New Roman" panose="02020603050405020304" pitchFamily="18" charset="0"/>
              </a:rPr>
              <a:t>. Unless the Lord watches over the city, the watchmen stand guard </a:t>
            </a:r>
            <a:r>
              <a:rPr lang="en-US" sz="4500" i="1" dirty="0">
                <a:solidFill>
                  <a:srgbClr val="FFFF00"/>
                </a:solidFill>
                <a:latin typeface="Lucida Sans" panose="020B0602030504020204" pitchFamily="34" charset="0"/>
                <a:ea typeface="Times New Roman" panose="02020603050405020304" pitchFamily="18" charset="0"/>
              </a:rPr>
              <a:t>in vain</a:t>
            </a:r>
            <a:r>
              <a:rPr lang="en-US" sz="4500" i="1" dirty="0">
                <a:latin typeface="Lucida Sans" panose="020B0602030504020204" pitchFamily="34" charset="0"/>
                <a:ea typeface="Times New Roman" panose="02020603050405020304" pitchFamily="18" charset="0"/>
              </a:rPr>
              <a:t>.”</a:t>
            </a:r>
          </a:p>
        </p:txBody>
      </p:sp>
    </p:spTree>
    <p:extLst>
      <p:ext uri="{BB962C8B-B14F-4D97-AF65-F5344CB8AC3E}">
        <p14:creationId xmlns:p14="http://schemas.microsoft.com/office/powerpoint/2010/main" val="1164507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15EB0-A009-4440-A27B-05A960981643}"/>
              </a:ext>
            </a:extLst>
          </p:cNvPr>
          <p:cNvSpPr txBox="1"/>
          <p:nvPr/>
        </p:nvSpPr>
        <p:spPr>
          <a:xfrm>
            <a:off x="447472" y="715468"/>
            <a:ext cx="11283611" cy="4616648"/>
          </a:xfrm>
          <a:prstGeom prst="rect">
            <a:avLst/>
          </a:prstGeom>
          <a:noFill/>
        </p:spPr>
        <p:txBody>
          <a:bodyPr wrap="square" rtlCol="0">
            <a:spAutoFit/>
          </a:bodyPr>
          <a:lstStyle/>
          <a:p>
            <a:pPr algn="ctr"/>
            <a:r>
              <a:rPr lang="en-US" sz="5000" dirty="0">
                <a:solidFill>
                  <a:srgbClr val="FFFF00"/>
                </a:solidFill>
                <a:latin typeface="Lucida Sans" panose="020B0602030504020204" pitchFamily="34" charset="77"/>
              </a:rPr>
              <a:t>THE SOURCE OF TRUE SUCCESS</a:t>
            </a:r>
            <a:endParaRPr lang="en-US" sz="5000" dirty="0">
              <a:latin typeface="Lucida Sans" panose="020B0602030504020204" pitchFamily="34" charset="77"/>
            </a:endParaRPr>
          </a:p>
          <a:p>
            <a:pPr algn="ctr"/>
            <a:r>
              <a:rPr lang="en-US" sz="5000" dirty="0">
                <a:latin typeface="Lucida Sans" panose="020B0602030504020204" pitchFamily="34" charset="77"/>
              </a:rPr>
              <a:t>God’s Presence (127:1-2)</a:t>
            </a:r>
          </a:p>
          <a:p>
            <a:endParaRPr lang="en-US" sz="5400" b="1" dirty="0">
              <a:latin typeface="Lucida Sans" panose="020B0602030504020204" pitchFamily="34" charset="77"/>
            </a:endParaRPr>
          </a:p>
          <a:p>
            <a:pPr algn="ctr"/>
            <a:r>
              <a:rPr lang="en-US" sz="4500" i="1" dirty="0">
                <a:latin typeface="Lucida Sans" panose="020B0602030504020204" pitchFamily="34" charset="77"/>
              </a:rPr>
              <a:t>Without the Lord, I cannot succeed</a:t>
            </a:r>
          </a:p>
          <a:p>
            <a:pPr algn="ctr"/>
            <a:r>
              <a:rPr lang="en-US" sz="4500" i="1" dirty="0">
                <a:latin typeface="Lucida Sans" panose="020B0602030504020204" pitchFamily="34" charset="77"/>
              </a:rPr>
              <a:t>With the Lord, I will not fail.</a:t>
            </a:r>
          </a:p>
          <a:p>
            <a:pPr algn="ctr"/>
            <a:endParaRPr lang="en-US" sz="5000" i="1" dirty="0">
              <a:latin typeface="Lucida Sans" panose="020B0602030504020204" pitchFamily="34" charset="77"/>
            </a:endParaRPr>
          </a:p>
        </p:txBody>
      </p:sp>
    </p:spTree>
    <p:extLst>
      <p:ext uri="{BB962C8B-B14F-4D97-AF65-F5344CB8AC3E}">
        <p14:creationId xmlns:p14="http://schemas.microsoft.com/office/powerpoint/2010/main" val="1918315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768C18-489A-4AB8-93DF-25D3FEE03A71}"/>
              </a:ext>
            </a:extLst>
          </p:cNvPr>
          <p:cNvSpPr txBox="1"/>
          <p:nvPr/>
        </p:nvSpPr>
        <p:spPr>
          <a:xfrm>
            <a:off x="553844" y="657363"/>
            <a:ext cx="11084312" cy="3170099"/>
          </a:xfrm>
          <a:prstGeom prst="rect">
            <a:avLst/>
          </a:prstGeom>
          <a:noFill/>
        </p:spPr>
        <p:txBody>
          <a:bodyPr wrap="square" rtlCol="0">
            <a:spAutoFit/>
          </a:bodyPr>
          <a:lstStyle/>
          <a:p>
            <a:r>
              <a:rPr lang="en-US" sz="5000" b="1" dirty="0">
                <a:latin typeface="Lucida Sans" panose="020B0602030504020204" pitchFamily="34" charset="77"/>
              </a:rPr>
              <a:t>“Do not let your hearts be troubled. Trust in God; trust also in me. . . . I am the way and the truth and the life.”</a:t>
            </a:r>
          </a:p>
        </p:txBody>
      </p:sp>
      <p:sp>
        <p:nvSpPr>
          <p:cNvPr id="3" name="TextBox 2">
            <a:extLst>
              <a:ext uri="{FF2B5EF4-FFF2-40B4-BE49-F238E27FC236}">
                <a16:creationId xmlns:a16="http://schemas.microsoft.com/office/drawing/2014/main" id="{B24B8FD0-67F8-4D70-8335-8D4F1F2D4152}"/>
              </a:ext>
            </a:extLst>
          </p:cNvPr>
          <p:cNvSpPr txBox="1"/>
          <p:nvPr/>
        </p:nvSpPr>
        <p:spPr>
          <a:xfrm>
            <a:off x="4973444" y="5735676"/>
            <a:ext cx="5887845" cy="646331"/>
          </a:xfrm>
          <a:prstGeom prst="rect">
            <a:avLst/>
          </a:prstGeom>
          <a:noFill/>
        </p:spPr>
        <p:txBody>
          <a:bodyPr wrap="square" rtlCol="0">
            <a:spAutoFit/>
          </a:bodyPr>
          <a:lstStyle/>
          <a:p>
            <a:pPr algn="r"/>
            <a:r>
              <a:rPr lang="en-US" sz="3600" b="1" dirty="0">
                <a:latin typeface="Lucida Sans" panose="020B0602030504020204" pitchFamily="34" charset="77"/>
              </a:rPr>
              <a:t>(JOHN 14:1, 6) </a:t>
            </a:r>
          </a:p>
        </p:txBody>
      </p:sp>
    </p:spTree>
    <p:extLst>
      <p:ext uri="{BB962C8B-B14F-4D97-AF65-F5344CB8AC3E}">
        <p14:creationId xmlns:p14="http://schemas.microsoft.com/office/powerpoint/2010/main" val="283166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1405</Words>
  <Application>Microsoft Office PowerPoint</Application>
  <PresentationFormat>Widescreen</PresentationFormat>
  <Paragraphs>346</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Lucida Sans</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Franco</dc:creator>
  <cp:lastModifiedBy>Shawn Franco</cp:lastModifiedBy>
  <cp:revision>37</cp:revision>
  <cp:lastPrinted>2018-07-19T20:52:35Z</cp:lastPrinted>
  <dcterms:created xsi:type="dcterms:W3CDTF">2018-06-24T03:18:38Z</dcterms:created>
  <dcterms:modified xsi:type="dcterms:W3CDTF">2018-07-19T20:53:51Z</dcterms:modified>
</cp:coreProperties>
</file>