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6" r:id="rId3"/>
    <p:sldId id="259" r:id="rId4"/>
    <p:sldId id="261" r:id="rId5"/>
    <p:sldId id="262" r:id="rId6"/>
    <p:sldId id="278" r:id="rId7"/>
    <p:sldId id="279" r:id="rId8"/>
    <p:sldId id="276" r:id="rId9"/>
    <p:sldId id="265" r:id="rId10"/>
    <p:sldId id="266" r:id="rId11"/>
    <p:sldId id="260" r:id="rId12"/>
    <p:sldId id="275" r:id="rId13"/>
    <p:sldId id="267" r:id="rId14"/>
    <p:sldId id="264" r:id="rId15"/>
    <p:sldId id="268" r:id="rId16"/>
    <p:sldId id="272" r:id="rId17"/>
    <p:sldId id="269" r:id="rId18"/>
    <p:sldId id="270" r:id="rId19"/>
    <p:sldId id="263" r:id="rId20"/>
    <p:sldId id="271" r:id="rId21"/>
    <p:sldId id="277" r:id="rId22"/>
    <p:sldId id="273" r:id="rId23"/>
    <p:sldId id="274" r:id="rId24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DECE979-A977-A846-8B9A-BD6C37BA6306}">
          <p14:sldIdLst>
            <p14:sldId id="258"/>
            <p14:sldId id="256"/>
            <p14:sldId id="259"/>
            <p14:sldId id="261"/>
            <p14:sldId id="262"/>
            <p14:sldId id="278"/>
            <p14:sldId id="279"/>
            <p14:sldId id="276"/>
            <p14:sldId id="265"/>
            <p14:sldId id="266"/>
            <p14:sldId id="260"/>
            <p14:sldId id="275"/>
            <p14:sldId id="267"/>
            <p14:sldId id="264"/>
            <p14:sldId id="268"/>
            <p14:sldId id="272"/>
            <p14:sldId id="269"/>
            <p14:sldId id="270"/>
            <p14:sldId id="263"/>
            <p14:sldId id="271"/>
            <p14:sldId id="277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14"/>
    <a:srgbClr val="443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/>
    <p:restoredTop sz="69814" autoAdjust="0"/>
  </p:normalViewPr>
  <p:slideViewPr>
    <p:cSldViewPr snapToGrid="0" snapToObjects="1">
      <p:cViewPr varScale="1">
        <p:scale>
          <a:sx n="47" d="100"/>
          <a:sy n="47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00" d="100"/>
          <a:sy n="100" d="100"/>
        </p:scale>
        <p:origin x="16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14B723CE-6FC1-F344-AF3E-8329AFF5A5B6}" type="datetimeFigureOut">
              <a:rPr lang="en-US" smtClean="0"/>
              <a:pPr/>
              <a:t>6/16/2018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471488"/>
            <a:ext cx="3303588" cy="1858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0614" y="2524934"/>
            <a:ext cx="6125974" cy="6312334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4762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2000"/>
            </a:lvl1pPr>
          </a:lstStyle>
          <a:p>
            <a:fld id="{E66E2491-363B-364C-91E5-8CCC793F5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9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Begin with reading the first two psalms of ascent  (background later)</a:t>
            </a:r>
          </a:p>
          <a:p>
            <a:endParaRPr lang="en-US" dirty="0"/>
          </a:p>
          <a:p>
            <a:r>
              <a:rPr lang="en-US" dirty="0"/>
              <a:t>If you’ve ever:</a:t>
            </a:r>
          </a:p>
          <a:p>
            <a:r>
              <a:rPr lang="en-US" dirty="0"/>
              <a:t>(1) faced a challenge  (2) realized things need to change</a:t>
            </a:r>
          </a:p>
          <a:p>
            <a:r>
              <a:rPr lang="en-US" dirty="0"/>
              <a:t>(3) had to start again or face what’s next	</a:t>
            </a:r>
          </a:p>
          <a:p>
            <a:r>
              <a:rPr lang="en-US" dirty="0"/>
              <a:t>(4) facing an uphill climb in a part of your life</a:t>
            </a:r>
          </a:p>
          <a:p>
            <a:r>
              <a:rPr lang="en-US" dirty="0"/>
              <a:t>(5) you know you’re getting too comfortable and apathetic in life</a:t>
            </a:r>
          </a:p>
          <a:p>
            <a:endParaRPr lang="en-US" dirty="0"/>
          </a:p>
          <a:p>
            <a:r>
              <a:rPr lang="en-US" dirty="0"/>
              <a:t>THIS TWO PSALMS ARE FOR YOU!</a:t>
            </a:r>
          </a:p>
          <a:p>
            <a:endParaRPr lang="en-US" dirty="0"/>
          </a:p>
          <a:p>
            <a:r>
              <a:rPr lang="en-US" dirty="0"/>
              <a:t>They are about someone – a pilgrim / Who decides they need to begin a new journey to God</a:t>
            </a:r>
          </a:p>
          <a:p>
            <a:endParaRPr lang="en-US" dirty="0"/>
          </a:p>
          <a:p>
            <a:r>
              <a:rPr lang="en-US" dirty="0"/>
              <a:t>And they decide that they are going to travel to Jerusalem</a:t>
            </a:r>
          </a:p>
          <a:p>
            <a:pPr marL="174245" indent="-174245">
              <a:buFontTx/>
              <a:buChar char="-"/>
            </a:pPr>
            <a:r>
              <a:rPr lang="en-US" dirty="0"/>
              <a:t>Most of it an uphill climb  /  To the temple where God’s presence is</a:t>
            </a:r>
          </a:p>
          <a:p>
            <a:pPr marL="174245" indent="-174245">
              <a:buFontTx/>
              <a:buChar char="-"/>
            </a:pPr>
            <a:endParaRPr lang="en-US" dirty="0"/>
          </a:p>
          <a:p>
            <a:r>
              <a:rPr lang="en-US" dirty="0"/>
              <a:t>And so this is how they start the journey</a:t>
            </a:r>
          </a:p>
          <a:p>
            <a:pPr marL="174245" indent="-174245">
              <a:buFontTx/>
              <a:buChar char="-"/>
            </a:pPr>
            <a:r>
              <a:rPr lang="en-US" dirty="0"/>
              <a:t>And its how you and I should start ours		[</a:t>
            </a:r>
            <a:r>
              <a:rPr lang="en-US" b="1" dirty="0"/>
              <a:t>READ IT HERE]</a:t>
            </a:r>
          </a:p>
          <a:p>
            <a:pPr marL="174245" indent="-174245">
              <a:buFontTx/>
              <a:buChar char="-"/>
            </a:pPr>
            <a:endParaRPr lang="en-US" dirty="0"/>
          </a:p>
          <a:p>
            <a:r>
              <a:rPr lang="en-US" dirty="0"/>
              <a:t>120 - says I’ve been in the wrong place for too long </a:t>
            </a:r>
          </a:p>
          <a:p>
            <a:r>
              <a:rPr lang="en-US" dirty="0"/>
              <a:t>                   I need to go to God for peace</a:t>
            </a:r>
          </a:p>
          <a:p>
            <a:endParaRPr lang="en-US" dirty="0"/>
          </a:p>
          <a:p>
            <a:r>
              <a:rPr lang="en-US" dirty="0"/>
              <a:t>121 – but Jerusalem is up in the hills – I don’t think I can get there</a:t>
            </a:r>
          </a:p>
          <a:p>
            <a:endParaRPr lang="en-US" dirty="0"/>
          </a:p>
          <a:p>
            <a:r>
              <a:rPr lang="en-US" dirty="0"/>
              <a:t>Even though he feels this way</a:t>
            </a:r>
          </a:p>
          <a:p>
            <a:r>
              <a:rPr lang="en-US" b="1" dirty="0"/>
              <a:t>he makes a decision (that we need to make today)</a:t>
            </a:r>
          </a:p>
          <a:p>
            <a:r>
              <a:rPr lang="en-US" dirty="0"/>
              <a:t>Whatever it takes I need more of the presence of God </a:t>
            </a:r>
            <a:r>
              <a:rPr lang="en-US" b="1" dirty="0"/>
              <a:t>(get in the game!)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72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were as far as you could get from Jerusalem in the ancient world.</a:t>
            </a:r>
          </a:p>
          <a:p>
            <a:endParaRPr lang="en-US" dirty="0"/>
          </a:p>
          <a:p>
            <a:r>
              <a:rPr lang="en-US" dirty="0"/>
              <a:t>This psalm is a poem So he’s not being literal – he’s saying</a:t>
            </a:r>
          </a:p>
          <a:p>
            <a:endParaRPr lang="en-US" dirty="0"/>
          </a:p>
          <a:p>
            <a:r>
              <a:rPr lang="en-US" dirty="0"/>
              <a:t>I feel as far from God as possible</a:t>
            </a:r>
          </a:p>
          <a:p>
            <a:endParaRPr lang="en-US" dirty="0"/>
          </a:p>
          <a:p>
            <a:r>
              <a:rPr lang="en-US" dirty="0"/>
              <a:t>And yet, this is where this psalm of ascents</a:t>
            </a:r>
          </a:p>
          <a:p>
            <a:r>
              <a:rPr lang="en-US" dirty="0"/>
              <a:t>This pilgrimage starts</a:t>
            </a:r>
          </a:p>
          <a:p>
            <a:endParaRPr lang="en-US" dirty="0"/>
          </a:p>
          <a:p>
            <a:r>
              <a:rPr lang="en-US" dirty="0"/>
              <a:t>It starts far away.</a:t>
            </a:r>
          </a:p>
          <a:p>
            <a:r>
              <a:rPr lang="en-US" dirty="0"/>
              <a:t>It starts with him not feeling close to God</a:t>
            </a:r>
          </a:p>
          <a:p>
            <a:r>
              <a:rPr lang="en-US" dirty="0"/>
              <a:t>When I can’t imagine getting there</a:t>
            </a:r>
          </a:p>
          <a:p>
            <a:r>
              <a:rPr lang="en-US" dirty="0"/>
              <a:t>And knowing </a:t>
            </a:r>
          </a:p>
          <a:p>
            <a:endParaRPr lang="en-US" dirty="0"/>
          </a:p>
          <a:p>
            <a:r>
              <a:rPr lang="en-US" b="1" dirty="0"/>
              <a:t>God, who I am needs more of who YOU ARE</a:t>
            </a:r>
          </a:p>
          <a:p>
            <a:r>
              <a:rPr lang="en-US" dirty="0"/>
              <a:t>So some practical wisdom today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5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normal pattern is your prison</a:t>
            </a:r>
          </a:p>
          <a:p>
            <a:r>
              <a:rPr lang="en-US" dirty="0"/>
              <a:t>Your busyness is your blinders</a:t>
            </a:r>
          </a:p>
          <a:p>
            <a:endParaRPr lang="en-US" dirty="0"/>
          </a:p>
          <a:p>
            <a:r>
              <a:rPr lang="en-US" dirty="0"/>
              <a:t>Most people want to change</a:t>
            </a:r>
          </a:p>
          <a:p>
            <a:r>
              <a:rPr lang="en-US" dirty="0"/>
              <a:t>But they want to change</a:t>
            </a:r>
          </a:p>
          <a:p>
            <a:endParaRPr lang="en-US" dirty="0"/>
          </a:p>
          <a:p>
            <a:r>
              <a:rPr lang="en-US" dirty="0"/>
              <a:t>They want to be different </a:t>
            </a:r>
          </a:p>
          <a:p>
            <a:r>
              <a:rPr lang="en-US" dirty="0"/>
              <a:t>But they don’t want to do anything different</a:t>
            </a:r>
          </a:p>
          <a:p>
            <a:endParaRPr lang="en-US" dirty="0"/>
          </a:p>
          <a:p>
            <a:r>
              <a:rPr lang="en-US" dirty="0"/>
              <a:t>God is magic instead of spiritual</a:t>
            </a:r>
          </a:p>
          <a:p>
            <a:r>
              <a:rPr lang="en-US" dirty="0"/>
              <a:t>God just change me while don’t do anything different in my life</a:t>
            </a:r>
          </a:p>
          <a:p>
            <a:endParaRPr lang="en-US" dirty="0"/>
          </a:p>
          <a:p>
            <a:r>
              <a:rPr lang="en-US" dirty="0"/>
              <a:t>And so we need </a:t>
            </a:r>
            <a:r>
              <a:rPr lang="en-US" dirty="0" err="1"/>
              <a:t>ot</a:t>
            </a:r>
            <a:r>
              <a:rPr lang="en-US" dirty="0"/>
              <a:t> hear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96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0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want to grow you have to change some people, places and power in your life</a:t>
            </a:r>
          </a:p>
          <a:p>
            <a:endParaRPr lang="en-US" dirty="0"/>
          </a:p>
          <a:p>
            <a:r>
              <a:rPr lang="en-US" dirty="0"/>
              <a:t>Show me your friends – find a new leader (but they aren’t like me – exactly)</a:t>
            </a:r>
          </a:p>
          <a:p>
            <a:endParaRPr lang="en-US" dirty="0"/>
          </a:p>
          <a:p>
            <a:r>
              <a:rPr lang="en-US" dirty="0"/>
              <a:t>New places new graces – step out</a:t>
            </a:r>
          </a:p>
          <a:p>
            <a:endParaRPr lang="en-US" dirty="0"/>
          </a:p>
          <a:p>
            <a:r>
              <a:rPr lang="en-US" dirty="0"/>
              <a:t>What are you focusing on - reactionary / responsibilities / how about adding growth, new, more</a:t>
            </a:r>
          </a:p>
          <a:p>
            <a:endParaRPr lang="en-US" dirty="0"/>
          </a:p>
          <a:p>
            <a:r>
              <a:rPr lang="en-US" dirty="0"/>
              <a:t>      Halftime / feels like another appointment you don’t have time for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1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25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The pain of staying where I am has to be greater than the problems I face to move towards my future (prodigal son principle)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We have to get a holy discontent</a:t>
            </a:r>
          </a:p>
          <a:p>
            <a:r>
              <a:rPr lang="en-US" sz="1200" dirty="0"/>
              <a:t>We have to come to the end of ourselves</a:t>
            </a:r>
          </a:p>
          <a:p>
            <a:r>
              <a:rPr lang="en-US" sz="1200" dirty="0"/>
              <a:t>Decide we have to change</a:t>
            </a:r>
          </a:p>
          <a:p>
            <a:r>
              <a:rPr lang="en-US" sz="1200" dirty="0"/>
              <a:t> </a:t>
            </a:r>
          </a:p>
          <a:p>
            <a:r>
              <a:rPr lang="en-US" sz="1200" dirty="0"/>
              <a:t>Are you content with </a:t>
            </a:r>
            <a:r>
              <a:rPr lang="en-US" sz="1200" dirty="0" err="1"/>
              <a:t>livng</a:t>
            </a:r>
            <a:r>
              <a:rPr lang="en-US" sz="1200" dirty="0"/>
              <a:t> this way and being this person for the rest of your life?</a:t>
            </a:r>
          </a:p>
          <a:p>
            <a:endParaRPr lang="en-US" sz="1200" dirty="0"/>
          </a:p>
          <a:p>
            <a:r>
              <a:rPr lang="en-US" sz="1200" dirty="0"/>
              <a:t>Pay the price of security and familiarity</a:t>
            </a:r>
          </a:p>
          <a:p>
            <a:r>
              <a:rPr lang="en-US" sz="1200" dirty="0"/>
              <a:t>Be grateful –but only worship God</a:t>
            </a:r>
          </a:p>
          <a:p>
            <a:endParaRPr lang="en-US" sz="1200" dirty="0"/>
          </a:p>
          <a:p>
            <a:r>
              <a:rPr lang="en-US" sz="1200" dirty="0"/>
              <a:t>About decision – so look at these steps – back of page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8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Encourage one another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18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Change never begins with blaming others</a:t>
            </a:r>
          </a:p>
          <a:p>
            <a:endParaRPr lang="en-US" sz="1200" dirty="0"/>
          </a:p>
          <a:p>
            <a:r>
              <a:rPr lang="en-US" sz="1200" dirty="0"/>
              <a:t>You can’t ask God to change </a:t>
            </a:r>
            <a:r>
              <a:rPr lang="en-US" sz="1200" dirty="0" err="1"/>
              <a:t>Meshek</a:t>
            </a:r>
            <a:r>
              <a:rPr lang="en-US" sz="1200" dirty="0"/>
              <a:t> – you’ve got to change</a:t>
            </a:r>
          </a:p>
          <a:p>
            <a:r>
              <a:rPr lang="en-US" dirty="0"/>
              <a:t>You can’t change </a:t>
            </a:r>
            <a:r>
              <a:rPr lang="en-US" dirty="0" err="1"/>
              <a:t>mesheck</a:t>
            </a:r>
            <a:r>
              <a:rPr lang="en-US" dirty="0"/>
              <a:t> – but you can change you</a:t>
            </a:r>
          </a:p>
          <a:p>
            <a:endParaRPr lang="en-US" dirty="0"/>
          </a:p>
          <a:p>
            <a:r>
              <a:rPr lang="en-US" dirty="0"/>
              <a:t>Decide who God wants you to be</a:t>
            </a:r>
          </a:p>
          <a:p>
            <a:endParaRPr lang="en-US" dirty="0"/>
          </a:p>
          <a:p>
            <a:r>
              <a:rPr lang="en-US" dirty="0"/>
              <a:t>Its not your kids responsibility to lead you in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03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Distribute communion</a:t>
            </a:r>
          </a:p>
          <a:p>
            <a:endParaRPr lang="en-US" sz="1200" dirty="0"/>
          </a:p>
          <a:p>
            <a:r>
              <a:rPr lang="en-US" sz="1200" dirty="0"/>
              <a:t>Jerusalem – uphill – how am I going to get there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130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Road to Jerusalem from Jericho</a:t>
            </a:r>
          </a:p>
          <a:p>
            <a:endParaRPr lang="en-US" dirty="0"/>
          </a:p>
          <a:p>
            <a:r>
              <a:rPr lang="en-US" dirty="0"/>
              <a:t>23 miles / half mile up hill –winded going upstairs in your house/apt</a:t>
            </a:r>
          </a:p>
          <a:p>
            <a:endParaRPr lang="en-US" dirty="0"/>
          </a:p>
          <a:p>
            <a:r>
              <a:rPr lang="en-US" dirty="0"/>
              <a:t>Pilgrim – looks up / how am I going to get there</a:t>
            </a:r>
          </a:p>
          <a:p>
            <a:endParaRPr lang="en-US" dirty="0"/>
          </a:p>
          <a:p>
            <a:r>
              <a:rPr lang="en-US" dirty="0"/>
              <a:t>He would sing this  psalm</a:t>
            </a:r>
          </a:p>
          <a:p>
            <a:endParaRPr lang="en-US" dirty="0"/>
          </a:p>
          <a:p>
            <a:r>
              <a:rPr lang="en-US" dirty="0"/>
              <a:t>How are you going to get to where you need </a:t>
            </a:r>
            <a:r>
              <a:rPr lang="en-US" dirty="0" err="1"/>
              <a:t>ot</a:t>
            </a:r>
            <a:r>
              <a:rPr lang="en-US" dirty="0"/>
              <a:t> be</a:t>
            </a:r>
          </a:p>
          <a:p>
            <a:endParaRPr lang="en-US" dirty="0"/>
          </a:p>
          <a:p>
            <a:r>
              <a:rPr lang="en-US" dirty="0"/>
              <a:t>Its uphill / its too hard / impossible / you can’t see it</a:t>
            </a:r>
          </a:p>
          <a:p>
            <a:endParaRPr lang="en-US" dirty="0"/>
          </a:p>
          <a:p>
            <a:r>
              <a:rPr lang="en-US" dirty="0"/>
              <a:t>Recite </a:t>
            </a:r>
          </a:p>
          <a:p>
            <a:endParaRPr lang="en-US" dirty="0"/>
          </a:p>
          <a:p>
            <a:r>
              <a:rPr lang="en-US" dirty="0"/>
              <a:t>Don’t just recite it –remember Jesus</a:t>
            </a:r>
          </a:p>
          <a:p>
            <a:endParaRPr lang="en-US" dirty="0"/>
          </a:p>
          <a:p>
            <a:r>
              <a:rPr lang="en-US" dirty="0"/>
              <a:t>Jesus went up – not to bring a sacrifice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2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don’t need God to give us more things</a:t>
            </a:r>
          </a:p>
          <a:p>
            <a:r>
              <a:rPr lang="en-US" dirty="0"/>
              <a:t>Or Do more things for us</a:t>
            </a:r>
          </a:p>
          <a:p>
            <a:endParaRPr lang="en-US" dirty="0"/>
          </a:p>
          <a:p>
            <a:r>
              <a:rPr lang="en-US" dirty="0"/>
              <a:t>We don’t need more religion or programs</a:t>
            </a:r>
          </a:p>
          <a:p>
            <a:endParaRPr lang="en-US" dirty="0"/>
          </a:p>
          <a:p>
            <a:r>
              <a:rPr lang="en-US" dirty="0"/>
              <a:t>What we need is more of His Presence</a:t>
            </a:r>
          </a:p>
          <a:p>
            <a:r>
              <a:rPr lang="en-US" dirty="0"/>
              <a:t>Not his miracles, not his wisdom</a:t>
            </a:r>
          </a:p>
          <a:p>
            <a:endParaRPr lang="en-US" dirty="0"/>
          </a:p>
          <a:p>
            <a:r>
              <a:rPr lang="en-US" dirty="0"/>
              <a:t>What we need most is his presence</a:t>
            </a:r>
          </a:p>
          <a:p>
            <a:endParaRPr lang="en-US" dirty="0"/>
          </a:p>
          <a:p>
            <a:r>
              <a:rPr lang="en-US" b="1" dirty="0"/>
              <a:t>PRAY THIS WITH ME – </a:t>
            </a:r>
          </a:p>
          <a:p>
            <a:endParaRPr lang="en-US" dirty="0"/>
          </a:p>
          <a:p>
            <a:r>
              <a:rPr lang="en-US" dirty="0"/>
              <a:t>The Bible is all God being with us</a:t>
            </a:r>
          </a:p>
          <a:p>
            <a:r>
              <a:rPr lang="en-US" dirty="0"/>
              <a:t>That true life is found in His presence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2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bring a sacrifice but to be the sacrifice</a:t>
            </a:r>
          </a:p>
          <a:p>
            <a:endParaRPr lang="en-US" dirty="0"/>
          </a:p>
          <a:p>
            <a:r>
              <a:rPr lang="en-US" dirty="0"/>
              <a:t>He did this</a:t>
            </a:r>
          </a:p>
          <a:p>
            <a:endParaRPr lang="en-US" dirty="0"/>
          </a:p>
          <a:p>
            <a:r>
              <a:rPr lang="en-US" dirty="0"/>
              <a:t>He did this for you and for me – He recited this when it seemed impossible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428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to bring a sacrifice but to be the sacrifice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Jesus did this for –He held on to these same promises</a:t>
            </a:r>
          </a:p>
          <a:p>
            <a:endParaRPr lang="en-US" dirty="0"/>
          </a:p>
          <a:p>
            <a:r>
              <a:rPr lang="en-US" dirty="0"/>
              <a:t>5 times - the lord watches us</a:t>
            </a:r>
          </a:p>
          <a:p>
            <a:endParaRPr lang="en-US" dirty="0"/>
          </a:p>
          <a:p>
            <a:r>
              <a:rPr lang="en-US" dirty="0"/>
              <a:t>V3- he who watches over you will not slumber</a:t>
            </a:r>
          </a:p>
          <a:p>
            <a:r>
              <a:rPr lang="en-US" dirty="0"/>
              <a:t>- </a:t>
            </a:r>
            <a:r>
              <a:rPr lang="en-US" b="1" dirty="0"/>
              <a:t>never tire of you / He never had enough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He never comes to end - so you don't have to end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V4 – Indeed he who watches over Israel (not just you) will neither sleep nor slumber - </a:t>
            </a:r>
            <a:r>
              <a:rPr lang="en-US" b="1" dirty="0"/>
              <a:t>never off duty, get his attention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(we wonder what he is doing_)</a:t>
            </a:r>
          </a:p>
          <a:p>
            <a:r>
              <a:rPr lang="en-US" dirty="0"/>
              <a:t>(certain - god is at work - never off duty)</a:t>
            </a:r>
            <a:br>
              <a:rPr lang="en-US" dirty="0"/>
            </a:br>
            <a:r>
              <a:rPr lang="en-US" dirty="0"/>
              <a:t>(Jesus said - he is working still)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33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V5 - watches over you / keeper</a:t>
            </a:r>
          </a:p>
          <a:p>
            <a:r>
              <a:rPr lang="en-US" b="1" dirty="0"/>
              <a:t>Feeling the pressure in the day time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V6 nor the moon by night</a:t>
            </a:r>
          </a:p>
          <a:p>
            <a:r>
              <a:rPr lang="en-US" b="1" dirty="0"/>
              <a:t>Struggle at </a:t>
            </a:r>
            <a:r>
              <a:rPr lang="en-US" b="1" dirty="0" err="1"/>
              <a:t>tnight</a:t>
            </a:r>
            <a:r>
              <a:rPr lang="en-US" b="1" dirty="0"/>
              <a:t> - fear, anxiety and struggles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V7 - Jesus experienced the pain for us</a:t>
            </a:r>
          </a:p>
          <a:p>
            <a:r>
              <a:rPr lang="en-US" dirty="0"/>
              <a:t>(but came through it - kept from all evil)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V8 - watch over coming of going</a:t>
            </a:r>
          </a:p>
          <a:p>
            <a:pPr fontAlgn="ctr"/>
            <a:r>
              <a:rPr lang="en-US" dirty="0"/>
              <a:t>Not just big moments but in the every day moments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Which is better – now or forever more!</a:t>
            </a:r>
          </a:p>
          <a:p>
            <a:pPr font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5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came so we could have it</a:t>
            </a:r>
          </a:p>
          <a:p>
            <a:r>
              <a:rPr lang="en-US" dirty="0"/>
              <a:t>Nothing about doing it – just if he is with us we will have it</a:t>
            </a:r>
          </a:p>
          <a:p>
            <a:endParaRPr lang="en-US" dirty="0"/>
          </a:p>
          <a:p>
            <a:r>
              <a:rPr lang="en-US" dirty="0"/>
              <a:t>Psalm 16 – not the outward that is going to give us peace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9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56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us are pursuing something</a:t>
            </a:r>
          </a:p>
          <a:p>
            <a:r>
              <a:rPr lang="en-US" dirty="0"/>
              <a:t>We’re giving our time, our money, our relationships to it.</a:t>
            </a:r>
          </a:p>
          <a:p>
            <a:endParaRPr lang="en-US" dirty="0"/>
          </a:p>
          <a:p>
            <a:r>
              <a:rPr lang="en-US" dirty="0"/>
              <a:t>Blessed is the one who has a heart to go on a journey to find more of God</a:t>
            </a:r>
          </a:p>
          <a:p>
            <a:endParaRPr lang="en-US" dirty="0"/>
          </a:p>
          <a:p>
            <a:r>
              <a:rPr lang="en-US" dirty="0"/>
              <a:t>Sara Pfister – everything and more –I was so filled with insecurities, fears and inner vows - I literally loved seeing her – but I almost gave up</a:t>
            </a:r>
          </a:p>
          <a:p>
            <a:endParaRPr lang="en-US" dirty="0"/>
          </a:p>
          <a:p>
            <a:r>
              <a:rPr lang="en-US" dirty="0"/>
              <a:t>We’re doing that with God</a:t>
            </a:r>
          </a:p>
          <a:p>
            <a:r>
              <a:rPr lang="en-US" dirty="0"/>
              <a:t>We’re playing it safe – not pursuing because of the disappointments or distractions in our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26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of us are pursuing something</a:t>
            </a:r>
          </a:p>
          <a:p>
            <a:r>
              <a:rPr lang="en-US" dirty="0"/>
              <a:t>We’re giving our time, our money, our relationships to it.</a:t>
            </a:r>
          </a:p>
          <a:p>
            <a:endParaRPr lang="en-US" dirty="0"/>
          </a:p>
          <a:p>
            <a:r>
              <a:rPr lang="en-US" dirty="0"/>
              <a:t>Blessed is the one who has a heart to go on a journey to find more of God</a:t>
            </a:r>
          </a:p>
          <a:p>
            <a:endParaRPr lang="en-US" dirty="0"/>
          </a:p>
          <a:p>
            <a:r>
              <a:rPr lang="en-US" dirty="0"/>
              <a:t>Tina Love – pursued her / new what classroom, locker, stairs</a:t>
            </a:r>
          </a:p>
          <a:p>
            <a:r>
              <a:rPr lang="en-US" dirty="0"/>
              <a:t>	- just to see her – be in her presence</a:t>
            </a:r>
          </a:p>
          <a:p>
            <a:endParaRPr lang="en-US" dirty="0"/>
          </a:p>
          <a:p>
            <a:r>
              <a:rPr lang="en-US" dirty="0"/>
              <a:t>Sara Pfister – everything and more –I was so filled with insecurities, fears and inner vows - I literally loved seeing her – but I almost gave up</a:t>
            </a:r>
          </a:p>
          <a:p>
            <a:endParaRPr lang="en-US" dirty="0"/>
          </a:p>
          <a:p>
            <a:r>
              <a:rPr lang="en-US" dirty="0"/>
              <a:t>We’re doing that with God</a:t>
            </a:r>
          </a:p>
          <a:p>
            <a:r>
              <a:rPr lang="en-US" dirty="0"/>
              <a:t>We’re playing it safe – not pursuing because of the disappointments or distractions in our lives</a:t>
            </a:r>
          </a:p>
          <a:p>
            <a:endParaRPr lang="en-US" dirty="0"/>
          </a:p>
          <a:p>
            <a:r>
              <a:rPr lang="en-US" dirty="0"/>
              <a:t>We have to pursue Jesus</a:t>
            </a:r>
          </a:p>
          <a:p>
            <a:pPr marL="290408" indent="-290408">
              <a:buFontTx/>
              <a:buChar char="-"/>
            </a:pPr>
            <a:r>
              <a:rPr lang="en-US" dirty="0"/>
              <a:t>What it says in Luke 9:23</a:t>
            </a:r>
          </a:p>
          <a:p>
            <a:pPr marL="290408" indent="-290408">
              <a:buFontTx/>
              <a:buChar char="-"/>
            </a:pPr>
            <a:r>
              <a:rPr lang="en-US" dirty="0"/>
              <a:t>What we heard in Psalm 84:5</a:t>
            </a:r>
          </a:p>
          <a:p>
            <a:pPr marL="290408" indent="-290408">
              <a:buFontTx/>
              <a:buChar char="-"/>
            </a:pPr>
            <a:endParaRPr lang="en-US" dirty="0"/>
          </a:p>
          <a:p>
            <a:pPr marL="290408" indent="-290408">
              <a:buFontTx/>
              <a:buChar char="-"/>
            </a:pPr>
            <a:r>
              <a:rPr lang="en-US" dirty="0"/>
              <a:t>Pilgrimage is a decision to purse God’s presence in a certain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64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471488"/>
            <a:ext cx="3303588" cy="1858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r>
              <a:rPr lang="en-US" sz="1200" dirty="0"/>
              <a:t>I had to work past my lies and put myself in a new place doing something out of my normal</a:t>
            </a:r>
          </a:p>
          <a:p>
            <a:endParaRPr lang="en-US" sz="1200" dirty="0"/>
          </a:p>
          <a:p>
            <a:r>
              <a:rPr lang="en-US" sz="1200" dirty="0"/>
              <a:t>Fear made my normal my prison, my routine my blinders </a:t>
            </a:r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Psalm of Ascents  - they are the steps people took to go to </a:t>
            </a:r>
            <a:r>
              <a:rPr lang="en-US" sz="1200" dirty="0" err="1"/>
              <a:t>jerusalem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“Do not worship the LORD your God in the way that these people worship their gods. 5 Out of the territory of all your tribes the LORD will choose the </a:t>
            </a:r>
            <a:r>
              <a:rPr lang="en-US" sz="1200" u="sng" dirty="0"/>
              <a:t>one place where the people are to come into his presence</a:t>
            </a:r>
            <a:r>
              <a:rPr lang="en-US" sz="1200" dirty="0"/>
              <a:t> and worship him.” Deuteronomy 12:4-7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88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Psalm 120 – this person is a believer who feels far from God</a:t>
            </a:r>
          </a:p>
          <a:p>
            <a:endParaRPr lang="en-US" dirty="0"/>
          </a:p>
          <a:p>
            <a:r>
              <a:rPr lang="en-US" sz="1200" i="1" dirty="0"/>
              <a:t>Woe to me that I dwell in </a:t>
            </a:r>
            <a:r>
              <a:rPr lang="en-US" sz="1200" i="1" dirty="0" err="1"/>
              <a:t>Meshech</a:t>
            </a:r>
            <a:r>
              <a:rPr lang="en-US" sz="1200" i="1" dirty="0"/>
              <a:t>, that I live among the tents of </a:t>
            </a:r>
            <a:r>
              <a:rPr lang="en-US" sz="1200" i="1" dirty="0" err="1"/>
              <a:t>Kedar</a:t>
            </a:r>
            <a:r>
              <a:rPr lang="en-US" sz="1200" i="1" dirty="0"/>
              <a:t>! </a:t>
            </a:r>
            <a:r>
              <a:rPr lang="en-US" i="1" dirty="0"/>
              <a:t> (v5)</a:t>
            </a:r>
          </a:p>
          <a:p>
            <a:endParaRPr lang="en-US" i="1" dirty="0"/>
          </a:p>
          <a:p>
            <a:r>
              <a:rPr lang="en-US" i="1" dirty="0"/>
              <a:t>Here’s where those two places were in the ancient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E2491-363B-364C-91E5-8CCC793F51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1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cap="none" spc="0">
                <a:ln w="0"/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0699" y="1825625"/>
            <a:ext cx="11063101" cy="4575175"/>
          </a:xfrm>
        </p:spPr>
        <p:txBody>
          <a:bodyPr/>
          <a:lstStyle>
            <a:lvl1pPr>
              <a:defRPr b="0" cap="none" spc="0">
                <a:ln w="0"/>
                <a:solidFill>
                  <a:srgbClr val="002060"/>
                </a:solidFill>
                <a:effectLst/>
              </a:defRPr>
            </a:lvl1pPr>
            <a:lvl2pPr>
              <a:defRPr b="0" cap="none" spc="0">
                <a:ln w="0"/>
                <a:solidFill>
                  <a:srgbClr val="002060"/>
                </a:solidFill>
                <a:effectLst/>
              </a:defRPr>
            </a:lvl2pPr>
            <a:lvl3pPr>
              <a:defRPr b="0" cap="none" spc="0">
                <a:ln w="0"/>
                <a:solidFill>
                  <a:srgbClr val="C00000"/>
                </a:solidFill>
                <a:effectLst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Highlight color</a:t>
            </a:r>
          </a:p>
        </p:txBody>
      </p:sp>
    </p:spTree>
    <p:extLst>
      <p:ext uri="{BB962C8B-B14F-4D97-AF65-F5344CB8AC3E}">
        <p14:creationId xmlns:p14="http://schemas.microsoft.com/office/powerpoint/2010/main" val="199100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51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699" y="365125"/>
            <a:ext cx="110631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699" y="1825625"/>
            <a:ext cx="11063101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Third level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r>
              <a:rPr lang="en-US" dirty="0"/>
              <a:t>Highlight Color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B4AC5E-666E-954D-B9FE-B375CBDA9A6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06299" y="5574082"/>
            <a:ext cx="1095002" cy="109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0" i="0" kern="1200">
          <a:solidFill>
            <a:srgbClr val="002060"/>
          </a:solidFill>
          <a:latin typeface="Myriad Web Pro Condensed" panose="020B0506030403020204" pitchFamily="34" charset="0"/>
          <a:ea typeface="Myriad Web Pro Condensed" panose="020B0506030403020204" pitchFamily="34" charset="0"/>
          <a:cs typeface="Myriad Web Pro Condensed" panose="020B0506030403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4400" b="0" i="0" kern="1200">
          <a:solidFill>
            <a:srgbClr val="C00000"/>
          </a:solidFill>
          <a:latin typeface="Myriad Web Pro" panose="020B0503030403020204" pitchFamily="34" charset="0"/>
          <a:ea typeface="Myriad Web Pro" panose="020B0503030403020204" pitchFamily="34" charset="0"/>
          <a:cs typeface="Myriad Web Pro" panose="020B0503030403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4400" b="0" i="0" kern="1200">
          <a:solidFill>
            <a:srgbClr val="002060"/>
          </a:solidFill>
          <a:latin typeface="Myriad Web Pro" panose="020B0503030403020204" pitchFamily="34" charset="0"/>
          <a:ea typeface="Myriad Web Pro" panose="020B0503030403020204" pitchFamily="34" charset="0"/>
          <a:cs typeface="Myriad Web Pro" panose="020B0503030403020204" pitchFamily="34" charset="0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4400" b="0" i="0" kern="1200">
          <a:solidFill>
            <a:srgbClr val="002060"/>
          </a:solidFill>
          <a:latin typeface="Myriad Web Pro" panose="020B0503030403020204" pitchFamily="34" charset="0"/>
          <a:ea typeface="Myriad Web Pro" panose="020B0503030403020204" pitchFamily="34" charset="0"/>
          <a:cs typeface="Myriad Web Pro" panose="020B0503030403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Myriad Pro" charset="0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3478C-B1AB-44FC-BFD6-11F210E2F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845840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D9ED3F8-133D-4F76-A60F-52B6AB303DC6}"/>
              </a:ext>
            </a:extLst>
          </p:cNvPr>
          <p:cNvSpPr/>
          <p:nvPr/>
        </p:nvSpPr>
        <p:spPr>
          <a:xfrm>
            <a:off x="2903621" y="2508022"/>
            <a:ext cx="417094" cy="46522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B8DDBE4-7C51-467D-8F92-920721D62762}"/>
              </a:ext>
            </a:extLst>
          </p:cNvPr>
          <p:cNvSpPr/>
          <p:nvPr/>
        </p:nvSpPr>
        <p:spPr>
          <a:xfrm>
            <a:off x="4355431" y="4449782"/>
            <a:ext cx="409073" cy="3689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828A30F-74DD-4F44-91D5-66E74717FBD6}"/>
              </a:ext>
            </a:extLst>
          </p:cNvPr>
          <p:cNvSpPr/>
          <p:nvPr/>
        </p:nvSpPr>
        <p:spPr>
          <a:xfrm>
            <a:off x="4303294" y="158519"/>
            <a:ext cx="409073" cy="36896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9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Some practical 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2051823"/>
            <a:ext cx="11084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You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don’t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change, if you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won’t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change.</a:t>
            </a:r>
          </a:p>
          <a:p>
            <a:endParaRPr lang="en-US" sz="4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74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Some practical wisdom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2051823"/>
            <a:ext cx="11084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You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don’t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change, if you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won’t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change.</a:t>
            </a:r>
          </a:p>
          <a:p>
            <a:endParaRPr lang="en-US" sz="4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Myriad Pro" panose="020B0503030403020204" pitchFamily="34" charset="0"/>
              </a:rPr>
              <a:t>“To change who I am, </a:t>
            </a:r>
          </a:p>
          <a:p>
            <a:r>
              <a:rPr lang="en-US" sz="4800" i="1" dirty="0">
                <a:solidFill>
                  <a:srgbClr val="002060"/>
                </a:solidFill>
                <a:latin typeface="Myriad Pro" panose="020B0503030403020204" pitchFamily="34" charset="0"/>
              </a:rPr>
              <a:t>  I must begin to change</a:t>
            </a:r>
          </a:p>
          <a:p>
            <a:r>
              <a:rPr lang="en-US" sz="4800" i="1" dirty="0">
                <a:solidFill>
                  <a:srgbClr val="002060"/>
                </a:solidFill>
                <a:latin typeface="Myriad Pro" panose="020B0503030403020204" pitchFamily="34" charset="0"/>
              </a:rPr>
              <a:t> something I do every day.”</a:t>
            </a:r>
            <a:endParaRPr lang="en-US" sz="48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9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1107688" y="3724980"/>
            <a:ext cx="11084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1. We are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who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we imitate </a:t>
            </a:r>
          </a:p>
          <a:p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2. We are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where</a:t>
            </a:r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we are</a:t>
            </a:r>
          </a:p>
          <a:p>
            <a:r>
              <a:rPr lang="en-US" sz="4800" dirty="0">
                <a:solidFill>
                  <a:srgbClr val="002060"/>
                </a:solidFill>
                <a:latin typeface="Myriad Pro" panose="020B0503030403020204" pitchFamily="34" charset="0"/>
              </a:rPr>
              <a:t>3. We are </a:t>
            </a:r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what we focus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739739-1EE2-4B91-BCE4-75356F7DADE4}"/>
              </a:ext>
            </a:extLst>
          </p:cNvPr>
          <p:cNvSpPr txBox="1"/>
          <p:nvPr/>
        </p:nvSpPr>
        <p:spPr>
          <a:xfrm>
            <a:off x="613792" y="591964"/>
            <a:ext cx="10794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Your pilgrimage </a:t>
            </a:r>
            <a:r>
              <a:rPr lang="en-US" sz="42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is a Jesus-centered decision to take time this summer to change: (1) </a:t>
            </a:r>
            <a:r>
              <a:rPr lang="en-US" sz="4200" u="sng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who</a:t>
            </a:r>
            <a:r>
              <a:rPr lang="en-US" sz="42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you are with, (2) </a:t>
            </a:r>
            <a:r>
              <a:rPr lang="en-US" sz="4200" u="sng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where</a:t>
            </a:r>
            <a:r>
              <a:rPr lang="en-US" sz="42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you are, and (3) </a:t>
            </a:r>
            <a:r>
              <a:rPr lang="en-US" sz="4200" u="sng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what</a:t>
            </a:r>
            <a:r>
              <a:rPr lang="en-US" sz="4200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you are focusing on.</a:t>
            </a:r>
          </a:p>
        </p:txBody>
      </p:sp>
    </p:spTree>
    <p:extLst>
      <p:ext uri="{BB962C8B-B14F-4D97-AF65-F5344CB8AC3E}">
        <p14:creationId xmlns:p14="http://schemas.microsoft.com/office/powerpoint/2010/main" val="3088648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3.  We have to decide to </a:t>
            </a:r>
            <a:r>
              <a:rPr lang="en-US" sz="6500" b="1" u="sng" dirty="0">
                <a:solidFill>
                  <a:srgbClr val="002060"/>
                </a:solidFill>
                <a:latin typeface="Placard Condensed" panose="020B0606030402050204" pitchFamily="34" charset="0"/>
              </a:rPr>
              <a:t>pay</a:t>
            </a:r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the price for </a:t>
            </a:r>
          </a:p>
          <a:p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    more of His presence</a:t>
            </a:r>
          </a:p>
          <a:p>
            <a:endParaRPr lang="en-US" sz="4500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0" y="34544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Change from Delay To Decision</a:t>
            </a:r>
            <a:endParaRPr lang="en-US" sz="4800" b="1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16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PAY THE PRICE FOR HIS PRESENCE: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1924232"/>
            <a:ext cx="110843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1. The Security of Comfort and Familiarity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“Woe to me, that I dwell in </a:t>
            </a:r>
            <a:r>
              <a:rPr lang="en-US" sz="40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Meshech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” (v5)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“Too long have I lived among those . . . “ (v6) </a:t>
            </a:r>
            <a:endParaRPr lang="en-US" sz="40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70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#</a:t>
            </a:r>
            <a:r>
              <a:rPr lang="en-US" sz="4500" b="1" dirty="0" err="1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MyNextStep</a:t>
            </a:r>
            <a:r>
              <a:rPr lang="en-US" sz="45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  #</a:t>
            </a:r>
            <a:r>
              <a:rPr lang="en-US" sz="4500" b="1" dirty="0" err="1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SummerRoadTrip</a:t>
            </a:r>
            <a:endParaRPr lang="en-US" sz="4500" b="1" dirty="0">
              <a:solidFill>
                <a:srgbClr val="002060"/>
              </a:solidFill>
              <a:latin typeface="Myriad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826219" y="1924232"/>
            <a:ext cx="110843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5000" dirty="0">
                <a:solidFill>
                  <a:srgbClr val="002060"/>
                </a:solidFill>
                <a:latin typeface="Myriad Pro" panose="020B0503030403020204" pitchFamily="34" charset="0"/>
              </a:rPr>
              <a:t>Choose a small group </a:t>
            </a:r>
          </a:p>
          <a:p>
            <a:pPr marL="742950" indent="-742950">
              <a:buAutoNum type="arabicPeriod"/>
            </a:pPr>
            <a:endParaRPr lang="en-US" sz="5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742950" indent="-742950">
              <a:buAutoNum type="arabicPeriod"/>
            </a:pPr>
            <a:r>
              <a:rPr lang="en-US" sz="5000" dirty="0">
                <a:solidFill>
                  <a:srgbClr val="002060"/>
                </a:solidFill>
                <a:latin typeface="Myriad Pro" panose="020B0503030403020204" pitchFamily="34" charset="0"/>
              </a:rPr>
              <a:t>Stay connected with you’re away</a:t>
            </a:r>
          </a:p>
          <a:p>
            <a:endParaRPr lang="en-US" sz="5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5000" dirty="0">
                <a:solidFill>
                  <a:srgbClr val="002060"/>
                </a:solidFill>
                <a:latin typeface="Myriad Pro" panose="020B0503030403020204" pitchFamily="34" charset="0"/>
              </a:rPr>
              <a:t>3. Make it as personal as possible</a:t>
            </a:r>
          </a:p>
          <a:p>
            <a:pPr marL="742950" indent="-742950">
              <a:buAutoNum type="arabicPeriod"/>
            </a:pPr>
            <a:endParaRPr lang="en-US" sz="4000" i="1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742950" indent="-742950">
              <a:buAutoNum type="arabicPeriod"/>
            </a:pPr>
            <a:endParaRPr lang="en-US" sz="40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PAY THE PRICE FOR HIS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368490" y="1924232"/>
            <a:ext cx="115050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2. The Deception of Self Pity &amp; Blaming Others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“Save me, O Lord from lying lips” (v2)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“What will God do to you . . .” (v3)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“I am a man of peace but . . . they are” (v7)</a:t>
            </a:r>
            <a:endParaRPr lang="en-US" sz="40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89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03F9F4-5ED6-FC42-93E2-1233925C3DF9}"/>
              </a:ext>
            </a:extLst>
          </p:cNvPr>
          <p:cNvSpPr txBox="1"/>
          <p:nvPr/>
        </p:nvSpPr>
        <p:spPr>
          <a:xfrm>
            <a:off x="646771" y="669072"/>
            <a:ext cx="107943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002060"/>
                </a:solidFill>
                <a:latin typeface="Myriad Pro" panose="020B0503030403020204" pitchFamily="34" charset="0"/>
                <a:cs typeface="Arial" panose="020B0604020202020204" pitchFamily="34" charset="0"/>
              </a:rPr>
              <a:t>PAY THE PRICE FOR HIS PRESENCE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1924232"/>
            <a:ext cx="110843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3. The Risk of Failure and Fatigue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“I will lift my eyes up to the hills” (121:1)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“My help comes from the Lord. . .” (121:2)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“He watches over you will not slumber” (121:3)</a:t>
            </a:r>
            <a:endParaRPr lang="en-US" sz="40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2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D81D4EA-EF73-4C63-BE47-04D81490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5010"/>
            <a:ext cx="13009670" cy="857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7AD87-9A4B-4A4C-ABC4-B999C63FE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4163"/>
            <a:ext cx="5825400" cy="331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869365"/>
            <a:ext cx="110843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We have to decide to </a:t>
            </a:r>
            <a:r>
              <a:rPr lang="en-US" sz="6500" b="1" u="sng" dirty="0">
                <a:solidFill>
                  <a:srgbClr val="002060"/>
                </a:solidFill>
                <a:latin typeface="Placard Condensed" panose="020B0606030402050204" pitchFamily="34" charset="0"/>
              </a:rPr>
              <a:t>pray</a:t>
            </a:r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for </a:t>
            </a:r>
          </a:p>
          <a:p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	  more of His presence</a:t>
            </a:r>
          </a:p>
          <a:p>
            <a:endParaRPr lang="en-US" sz="48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“Jesus, who I am needs</a:t>
            </a:r>
          </a:p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 more of who You are”</a:t>
            </a:r>
          </a:p>
          <a:p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085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612129"/>
            <a:ext cx="11084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As the time approached for him to be taken up to heaven, </a:t>
            </a:r>
            <a:r>
              <a:rPr lang="en-US" sz="4000" b="1" i="1" dirty="0">
                <a:solidFill>
                  <a:srgbClr val="C00000"/>
                </a:solidFill>
              </a:rPr>
              <a:t>Jesus resolutely set out for Jerusalem</a:t>
            </a:r>
            <a:r>
              <a:rPr lang="en-US" sz="4000" i="1" dirty="0"/>
              <a:t>. </a:t>
            </a:r>
            <a:r>
              <a:rPr lang="en-US" sz="4000" i="1" baseline="30000" dirty="0"/>
              <a:t>52 </a:t>
            </a:r>
            <a:r>
              <a:rPr lang="en-US" sz="4000" i="1" dirty="0"/>
              <a:t>And he sent messengers on ahead, who went into a Samaritan village to get things ready for him; </a:t>
            </a:r>
            <a:r>
              <a:rPr lang="en-US" sz="4000" i="1" baseline="30000" dirty="0"/>
              <a:t>53 </a:t>
            </a:r>
            <a:r>
              <a:rPr lang="en-US" sz="4000" i="1" dirty="0"/>
              <a:t>but the people there did not welcome him, </a:t>
            </a:r>
            <a:r>
              <a:rPr lang="en-US" sz="4000" b="1" i="1" dirty="0">
                <a:solidFill>
                  <a:srgbClr val="C00000"/>
                </a:solidFill>
              </a:rPr>
              <a:t>because he was heading for Jerusalem.</a:t>
            </a:r>
            <a:r>
              <a:rPr lang="en-US" sz="4000" i="1" dirty="0"/>
              <a:t> </a:t>
            </a:r>
            <a:r>
              <a:rPr lang="en-US" sz="4000" i="1" dirty="0">
                <a:solidFill>
                  <a:srgbClr val="002060"/>
                </a:solidFill>
              </a:rPr>
              <a:t> (Luke 9:51-53)</a:t>
            </a:r>
            <a:endParaRPr lang="en-US" sz="4000" i="1" dirty="0"/>
          </a:p>
          <a:p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988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612129"/>
            <a:ext cx="11084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As the time approached for him to be taken up to heaven, </a:t>
            </a:r>
            <a:r>
              <a:rPr lang="en-US" sz="4000" b="1" i="1" dirty="0">
                <a:solidFill>
                  <a:srgbClr val="C00000"/>
                </a:solidFill>
              </a:rPr>
              <a:t>Jesus resolutely set out for Jerusalem</a:t>
            </a:r>
            <a:r>
              <a:rPr lang="en-US" sz="4000" i="1" dirty="0"/>
              <a:t>. </a:t>
            </a:r>
            <a:r>
              <a:rPr lang="en-US" sz="4000" i="1" baseline="30000" dirty="0"/>
              <a:t>52 </a:t>
            </a:r>
            <a:r>
              <a:rPr lang="en-US" sz="4000" i="1" dirty="0"/>
              <a:t>And he sent messengers on ahead, who went into a Samaritan village to get things ready for him; </a:t>
            </a:r>
            <a:r>
              <a:rPr lang="en-US" sz="4000" i="1" baseline="30000" dirty="0"/>
              <a:t>53 </a:t>
            </a:r>
            <a:r>
              <a:rPr lang="en-US" sz="4000" i="1" dirty="0"/>
              <a:t>but the people there did not welcome him, </a:t>
            </a:r>
            <a:r>
              <a:rPr lang="en-US" sz="4000" b="1" i="1" dirty="0">
                <a:solidFill>
                  <a:srgbClr val="C00000"/>
                </a:solidFill>
              </a:rPr>
              <a:t>because he was heading for Jerusalem.</a:t>
            </a:r>
            <a:r>
              <a:rPr lang="en-US" sz="4000" i="1" dirty="0"/>
              <a:t> </a:t>
            </a:r>
            <a:r>
              <a:rPr lang="en-US" sz="4000" i="1" dirty="0">
                <a:solidFill>
                  <a:srgbClr val="002060"/>
                </a:solidFill>
              </a:rPr>
              <a:t> (Luke 9:51-53)</a:t>
            </a:r>
            <a:endParaRPr lang="en-US" sz="4000" i="1" dirty="0"/>
          </a:p>
          <a:p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E3712-4526-4096-90DD-95C64C4E80E9}"/>
              </a:ext>
            </a:extLst>
          </p:cNvPr>
          <p:cNvSpPr txBox="1"/>
          <p:nvPr/>
        </p:nvSpPr>
        <p:spPr>
          <a:xfrm>
            <a:off x="0" y="467621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For you, Jesus didn’t delay.</a:t>
            </a:r>
          </a:p>
          <a:p>
            <a:pPr algn="ctr"/>
            <a:r>
              <a:rPr lang="en-US" sz="4800" b="1" dirty="0">
                <a:solidFill>
                  <a:srgbClr val="002060"/>
                </a:solidFill>
                <a:latin typeface="Myriad Pro" panose="020B0503030403020204" pitchFamily="34" charset="0"/>
              </a:rPr>
              <a:t>He decided.</a:t>
            </a:r>
          </a:p>
          <a:p>
            <a:pPr algn="ctr"/>
            <a:endParaRPr lang="en-US" sz="4800" b="1" dirty="0">
              <a:solidFill>
                <a:srgbClr val="C00000"/>
              </a:solidFill>
              <a:latin typeface="Myriad Pro" panose="020B0503030403020204" pitchFamily="34" charset="0"/>
            </a:endParaRPr>
          </a:p>
          <a:p>
            <a:pPr algn="ctr"/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01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478205"/>
            <a:ext cx="11084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I lift up my eyes to the hills— where does my help come from? 2 My help comes from the LORD, the Maker of heaven and earth. 3 He will not let your foot slip— he who watches over you will not slumber; 4 indeed, he who watches over Israel will neither slumber nor sleep. </a:t>
            </a:r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07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478205"/>
            <a:ext cx="11084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/>
              <a:t>5 The LORD watches over you— the LORD is your shade at your right hand; 6 the sun will not harm you by day, nor the moon by night. 7 The LORD will keep you from all harm— he will watch over your life; 8 the LORD will watch over your coming and going both now and forevermore.</a:t>
            </a:r>
            <a:endParaRPr lang="en-US" sz="4800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657363"/>
            <a:ext cx="110843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“The thief comes only to steal and kill and destroy.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I have come 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that they may have life and have it abundantly.” 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(John 10:10)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“You have made known to me the path of life; you will fill me with joy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in your presence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, with eternal pleasures at your right hand.” 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(Psalm 16:11)</a:t>
            </a:r>
          </a:p>
        </p:txBody>
      </p:sp>
    </p:spTree>
    <p:extLst>
      <p:ext uri="{BB962C8B-B14F-4D97-AF65-F5344CB8AC3E}">
        <p14:creationId xmlns:p14="http://schemas.microsoft.com/office/powerpoint/2010/main" val="185367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657363"/>
            <a:ext cx="11084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“When my enemies turn back, they stumble and perish because of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your presence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.” 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(Ps 9:3)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“For I know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the plans I have for you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, declares the LORD, plans for welfare and not for evil, to give you a future and a hope.”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(Jeremiah 29:11)</a:t>
            </a:r>
          </a:p>
        </p:txBody>
      </p:sp>
    </p:spTree>
    <p:extLst>
      <p:ext uri="{BB962C8B-B14F-4D97-AF65-F5344CB8AC3E}">
        <p14:creationId xmlns:p14="http://schemas.microsoft.com/office/powerpoint/2010/main" val="408594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657363"/>
            <a:ext cx="1108431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2. We have to decide to </a:t>
            </a:r>
            <a:r>
              <a:rPr lang="en-US" sz="6500" b="1" u="sng" dirty="0">
                <a:solidFill>
                  <a:srgbClr val="002060"/>
                </a:solidFill>
                <a:latin typeface="Placard Condensed" panose="020B0606030402050204" pitchFamily="34" charset="0"/>
              </a:rPr>
              <a:t>pursue</a:t>
            </a:r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His presence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“If anyone would come after me, let him deny himself and take up his cross daily and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follow me.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”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(Luke 9:23)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“Blessed are those whose strength is in you, who have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set their hearts on pilgrimage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.” </a:t>
            </a: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(Psalm 84:5)</a:t>
            </a:r>
          </a:p>
        </p:txBody>
      </p:sp>
    </p:spTree>
    <p:extLst>
      <p:ext uri="{BB962C8B-B14F-4D97-AF65-F5344CB8AC3E}">
        <p14:creationId xmlns:p14="http://schemas.microsoft.com/office/powerpoint/2010/main" val="119903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71226124242013812591230">
            <a:extLst>
              <a:ext uri="{FF2B5EF4-FFF2-40B4-BE49-F238E27FC236}">
                <a16:creationId xmlns:a16="http://schemas.microsoft.com/office/drawing/2014/main" id="{CD381C35-ACA2-49B3-A780-C5871A3C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5" y="17060"/>
            <a:ext cx="1075055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91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657363"/>
            <a:ext cx="11084312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2. We have to decide to </a:t>
            </a:r>
            <a:r>
              <a:rPr lang="en-US" sz="6500" b="1" u="sng" dirty="0">
                <a:solidFill>
                  <a:srgbClr val="002060"/>
                </a:solidFill>
                <a:latin typeface="Placard Condensed" panose="020B0606030402050204" pitchFamily="34" charset="0"/>
              </a:rPr>
              <a:t>pursue</a:t>
            </a:r>
            <a:r>
              <a:rPr lang="en-US" sz="6500" b="1" dirty="0">
                <a:solidFill>
                  <a:srgbClr val="002060"/>
                </a:solidFill>
                <a:latin typeface="Placard Condensed" panose="020B0606030402050204" pitchFamily="34" charset="0"/>
              </a:rPr>
              <a:t> His presence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“If anyone would come after me, let him deny himself and take up his cross daily and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follow me.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”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(Luke 9:23)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“Blessed are those whose strength is in you, who have </a:t>
            </a:r>
            <a:r>
              <a:rPr lang="en-US" sz="4000" b="1" i="1" dirty="0">
                <a:solidFill>
                  <a:srgbClr val="002060"/>
                </a:solidFill>
                <a:latin typeface="Myriad Pro" panose="020B0503030403020204" pitchFamily="34" charset="0"/>
              </a:rPr>
              <a:t>set their hearts on pilgrimage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.” </a:t>
            </a: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(Psalm 84:5)</a:t>
            </a:r>
          </a:p>
        </p:txBody>
      </p:sp>
    </p:spTree>
    <p:extLst>
      <p:ext uri="{BB962C8B-B14F-4D97-AF65-F5344CB8AC3E}">
        <p14:creationId xmlns:p14="http://schemas.microsoft.com/office/powerpoint/2010/main" val="36247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646771" y="715468"/>
            <a:ext cx="1108431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002060"/>
                </a:solidFill>
                <a:latin typeface="Myriad Pro" panose="020B0503030403020204" pitchFamily="34" charset="0"/>
              </a:rPr>
              <a:t>Pilgrimage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: a journey with different people, to a different place, to see God in a different way.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b="1" u="sng" dirty="0">
                <a:solidFill>
                  <a:srgbClr val="002060"/>
                </a:solidFill>
                <a:latin typeface="Myriad Pro" panose="020B0503030403020204" pitchFamily="34" charset="0"/>
              </a:rPr>
              <a:t>Psalm of Ascents </a:t>
            </a:r>
            <a:r>
              <a:rPr lang="en-US" sz="4000" u="sng" dirty="0">
                <a:solidFill>
                  <a:srgbClr val="002060"/>
                </a:solidFill>
                <a:latin typeface="Myriad Pro" panose="020B0503030403020204" pitchFamily="34" charset="0"/>
              </a:rPr>
              <a:t>(Ps. 120-134): </a:t>
            </a:r>
          </a:p>
          <a:p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The songs/prayers of those on 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pilgrimage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 to Jerusalem - when they (literally) went 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up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 to Jerusalem to be in </a:t>
            </a:r>
            <a:r>
              <a:rPr lang="en-US" sz="4000" b="1" dirty="0">
                <a:solidFill>
                  <a:srgbClr val="002060"/>
                </a:solidFill>
                <a:latin typeface="Myriad Pro" panose="020B0503030403020204" pitchFamily="34" charset="0"/>
              </a:rPr>
              <a:t>the presence of God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at The Temple and offer sacrifices.</a:t>
            </a:r>
          </a:p>
          <a:p>
            <a:endParaRPr lang="en-US" sz="4800" i="1" dirty="0">
              <a:solidFill>
                <a:srgbClr val="C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322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92D91C-C8A3-5744-9CE1-E64D30E8AEE2}"/>
              </a:ext>
            </a:extLst>
          </p:cNvPr>
          <p:cNvSpPr txBox="1"/>
          <p:nvPr/>
        </p:nvSpPr>
        <p:spPr>
          <a:xfrm>
            <a:off x="553844" y="657363"/>
            <a:ext cx="1108431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002060"/>
                </a:solidFill>
              </a:rPr>
              <a:t>We have to choose to pursue His presence</a:t>
            </a:r>
          </a:p>
          <a:p>
            <a:r>
              <a:rPr lang="en-US" sz="4200" dirty="0">
                <a:solidFill>
                  <a:srgbClr val="002060"/>
                </a:solidFill>
              </a:rPr>
              <a:t>whether </a:t>
            </a:r>
            <a:r>
              <a:rPr lang="en-US" sz="4200" u="sng" dirty="0">
                <a:solidFill>
                  <a:srgbClr val="002060"/>
                </a:solidFill>
              </a:rPr>
              <a:t>we feel </a:t>
            </a:r>
            <a:r>
              <a:rPr lang="en-US" sz="4200" dirty="0">
                <a:solidFill>
                  <a:srgbClr val="002060"/>
                </a:solidFill>
              </a:rPr>
              <a:t>victorious, defeated, faithful or a failure in life</a:t>
            </a:r>
          </a:p>
          <a:p>
            <a:endParaRPr lang="en-US" sz="4000" dirty="0">
              <a:solidFill>
                <a:srgbClr val="002060"/>
              </a:solidFill>
              <a:latin typeface="Myriad Pro" panose="020B0503030403020204" pitchFamily="34" charset="0"/>
            </a:endParaRPr>
          </a:p>
          <a:p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“Woe to me that I dwell in </a:t>
            </a:r>
            <a:r>
              <a:rPr lang="en-US" sz="40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Meshech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, that I live among the tents of </a:t>
            </a:r>
            <a:r>
              <a:rPr lang="en-US" sz="4000" i="1" dirty="0" err="1">
                <a:solidFill>
                  <a:srgbClr val="002060"/>
                </a:solidFill>
                <a:latin typeface="Myriad Pro" panose="020B0503030403020204" pitchFamily="34" charset="0"/>
              </a:rPr>
              <a:t>Kedar</a:t>
            </a:r>
            <a:r>
              <a:rPr lang="en-US" sz="4000" i="1" dirty="0">
                <a:solidFill>
                  <a:srgbClr val="002060"/>
                </a:solidFill>
                <a:latin typeface="Myriad Pro" panose="020B0503030403020204" pitchFamily="34" charset="0"/>
              </a:rPr>
              <a:t>!” </a:t>
            </a:r>
            <a:r>
              <a:rPr lang="en-US" sz="4000" dirty="0">
                <a:solidFill>
                  <a:srgbClr val="002060"/>
                </a:solidFill>
                <a:latin typeface="Myriad Pro" panose="020B0503030403020204" pitchFamily="34" charset="0"/>
              </a:rPr>
              <a:t>(120:5)</a:t>
            </a:r>
          </a:p>
        </p:txBody>
      </p:sp>
    </p:spTree>
    <p:extLst>
      <p:ext uri="{BB962C8B-B14F-4D97-AF65-F5344CB8AC3E}">
        <p14:creationId xmlns:p14="http://schemas.microsoft.com/office/powerpoint/2010/main" val="137903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18288</TotalTime>
  <Words>1772</Words>
  <Application>Microsoft Office PowerPoint</Application>
  <PresentationFormat>Widescreen</PresentationFormat>
  <Paragraphs>301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Myriad Pro</vt:lpstr>
      <vt:lpstr>Myriad Web Pro</vt:lpstr>
      <vt:lpstr>Myriad Web Pro Condensed</vt:lpstr>
      <vt:lpstr>Placard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Shawn Franco</cp:lastModifiedBy>
  <cp:revision>116</cp:revision>
  <cp:lastPrinted>2018-06-17T00:13:11Z</cp:lastPrinted>
  <dcterms:created xsi:type="dcterms:W3CDTF">2016-05-25T19:25:35Z</dcterms:created>
  <dcterms:modified xsi:type="dcterms:W3CDTF">2018-06-17T11:56:31Z</dcterms:modified>
</cp:coreProperties>
</file>