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5"/>
  </p:notesMasterIdLst>
  <p:sldIdLst>
    <p:sldId id="258" r:id="rId2"/>
    <p:sldId id="275" r:id="rId3"/>
    <p:sldId id="296" r:id="rId4"/>
    <p:sldId id="291" r:id="rId5"/>
    <p:sldId id="270" r:id="rId6"/>
    <p:sldId id="298" r:id="rId7"/>
    <p:sldId id="273" r:id="rId8"/>
    <p:sldId id="294" r:id="rId9"/>
    <p:sldId id="292" r:id="rId10"/>
    <p:sldId id="261" r:id="rId11"/>
    <p:sldId id="256" r:id="rId12"/>
    <p:sldId id="279" r:id="rId13"/>
    <p:sldId id="299" r:id="rId14"/>
    <p:sldId id="265" r:id="rId15"/>
    <p:sldId id="300" r:id="rId16"/>
    <p:sldId id="284" r:id="rId17"/>
    <p:sldId id="257" r:id="rId18"/>
    <p:sldId id="285" r:id="rId19"/>
    <p:sldId id="302" r:id="rId20"/>
    <p:sldId id="301" r:id="rId21"/>
    <p:sldId id="289" r:id="rId22"/>
    <p:sldId id="303" r:id="rId23"/>
    <p:sldId id="304" r:id="rId24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DECE979-A977-A846-8B9A-BD6C37BA6306}">
          <p14:sldIdLst>
            <p14:sldId id="258"/>
            <p14:sldId id="275"/>
            <p14:sldId id="296"/>
            <p14:sldId id="291"/>
            <p14:sldId id="270"/>
            <p14:sldId id="298"/>
            <p14:sldId id="273"/>
            <p14:sldId id="294"/>
            <p14:sldId id="292"/>
            <p14:sldId id="261"/>
            <p14:sldId id="256"/>
            <p14:sldId id="279"/>
            <p14:sldId id="299"/>
            <p14:sldId id="265"/>
            <p14:sldId id="300"/>
            <p14:sldId id="284"/>
            <p14:sldId id="257"/>
            <p14:sldId id="285"/>
            <p14:sldId id="302"/>
            <p14:sldId id="301"/>
            <p14:sldId id="289"/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C3A"/>
    <a:srgbClr val="004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30" autoAdjust="0"/>
    <p:restoredTop sz="69363" autoAdjust="0"/>
  </p:normalViewPr>
  <p:slideViewPr>
    <p:cSldViewPr snapToGrid="0" snapToObjects="1">
      <p:cViewPr varScale="1">
        <p:scale>
          <a:sx n="60" d="100"/>
          <a:sy n="60" d="100"/>
        </p:scale>
        <p:origin x="1416" y="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33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0" y="20745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fld id="{14B723CE-6FC1-F344-AF3E-8329AFF5A5B6}" type="datetimeFigureOut">
              <a:rPr lang="en-US" smtClean="0"/>
              <a:pPr/>
              <a:t>5/20/2018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55650"/>
            <a:ext cx="3327400" cy="1871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6832" y="2821821"/>
            <a:ext cx="6024350" cy="6002696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E66E2491-363B-364C-91E5-8CCC793F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– excited to share a message from God’s Word</a:t>
            </a:r>
          </a:p>
          <a:p>
            <a:r>
              <a:rPr lang="en-US" dirty="0"/>
              <a:t>That will touch and change many hearts</a:t>
            </a:r>
          </a:p>
          <a:p>
            <a:endParaRPr lang="en-US" dirty="0"/>
          </a:p>
          <a:p>
            <a:r>
              <a:rPr lang="en-US" dirty="0"/>
              <a:t>We are in the series “Grateful2God</a:t>
            </a:r>
          </a:p>
          <a:p>
            <a:r>
              <a:rPr lang="en-US" dirty="0"/>
              <a:t>study the book of Philippians –where in prison Paul tells us</a:t>
            </a:r>
          </a:p>
          <a:p>
            <a:endParaRPr lang="en-US" dirty="0"/>
          </a:p>
          <a:p>
            <a:r>
              <a:rPr lang="en-US" dirty="0"/>
              <a:t>Read it </a:t>
            </a:r>
            <a:r>
              <a:rPr lang="en-US" dirty="0" err="1"/>
              <a:t>outloud</a:t>
            </a:r>
            <a:r>
              <a:rPr lang="en-US" dirty="0"/>
              <a:t> with me –should be on your fridge at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96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there is so much more</a:t>
            </a:r>
          </a:p>
          <a:p>
            <a:r>
              <a:rPr lang="en-US" dirty="0"/>
              <a:t>But we have to start watching how we start seeing everything from our normal</a:t>
            </a:r>
          </a:p>
          <a:p>
            <a:endParaRPr lang="en-US" dirty="0"/>
          </a:p>
          <a:p>
            <a:r>
              <a:rPr lang="en-US" dirty="0"/>
              <a:t>Video – hang in there</a:t>
            </a:r>
          </a:p>
          <a:p>
            <a:r>
              <a:rPr lang="en-US" dirty="0"/>
              <a:t>The final line is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04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4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Spanish for soccer party</a:t>
            </a:r>
          </a:p>
          <a:p>
            <a:r>
              <a:rPr lang="en-US" dirty="0"/>
              <a:t>Go to Kaleb’s barber shop</a:t>
            </a:r>
          </a:p>
          <a:p>
            <a:endParaRPr lang="en-US" dirty="0"/>
          </a:p>
          <a:p>
            <a:r>
              <a:rPr lang="en-US" dirty="0"/>
              <a:t>Why – because the sinful nature worships self</a:t>
            </a:r>
          </a:p>
          <a:p>
            <a:endParaRPr lang="en-US" dirty="0"/>
          </a:p>
          <a:p>
            <a:r>
              <a:rPr lang="en-US" dirty="0"/>
              <a:t>But look at Paul </a:t>
            </a:r>
          </a:p>
          <a:p>
            <a:r>
              <a:rPr lang="en-US" dirty="0"/>
              <a:t> “I want to know Christ – not normal”</a:t>
            </a:r>
          </a:p>
          <a:p>
            <a:r>
              <a:rPr lang="en-US" dirty="0"/>
              <a:t>“I want to press on”</a:t>
            </a:r>
          </a:p>
          <a:p>
            <a:r>
              <a:rPr lang="en-US" dirty="0"/>
              <a:t>“I want to know him more”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54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Consider the loss </a:t>
            </a:r>
            <a:r>
              <a:rPr lang="en-US" b="1" u="sng" dirty="0"/>
              <a:t>for</a:t>
            </a:r>
            <a:r>
              <a:rPr lang="en-US" b="1" dirty="0"/>
              <a:t> . . .</a:t>
            </a:r>
          </a:p>
          <a:p>
            <a:r>
              <a:rPr lang="en-US" dirty="0"/>
              <a:t>My normal isn’t all Christ wants for me</a:t>
            </a:r>
          </a:p>
          <a:p>
            <a:r>
              <a:rPr lang="en-US" dirty="0"/>
              <a:t>He wants me to follow him past it</a:t>
            </a:r>
          </a:p>
          <a:p>
            <a:r>
              <a:rPr lang="en-US" dirty="0"/>
              <a:t>Where the rest of image and heart of God is</a:t>
            </a:r>
          </a:p>
          <a:p>
            <a:endParaRPr lang="en-US" dirty="0"/>
          </a:p>
          <a:p>
            <a:r>
              <a:rPr lang="en-US" b="1" dirty="0"/>
              <a:t>Consider the lose compared </a:t>
            </a:r>
            <a:r>
              <a:rPr lang="en-US" b="1" u="sng" dirty="0"/>
              <a:t>to</a:t>
            </a:r>
            <a:r>
              <a:rPr lang="en-US" b="1" dirty="0"/>
              <a:t> . . .</a:t>
            </a:r>
          </a:p>
          <a:p>
            <a:r>
              <a:rPr lang="en-US" dirty="0"/>
              <a:t>My normal is nothing compared to life in Christ</a:t>
            </a:r>
          </a:p>
          <a:p>
            <a:r>
              <a:rPr lang="en-US" dirty="0"/>
              <a:t>Life is so much more than my normal</a:t>
            </a:r>
          </a:p>
          <a:p>
            <a:r>
              <a:rPr lang="en-US" dirty="0"/>
              <a:t>Nothing is close to as great as him</a:t>
            </a:r>
          </a:p>
          <a:p>
            <a:endParaRPr lang="en-US" dirty="0"/>
          </a:p>
          <a:p>
            <a:r>
              <a:rPr lang="en-US" dirty="0"/>
              <a:t>Consider them rubbish . . . </a:t>
            </a:r>
          </a:p>
          <a:p>
            <a:r>
              <a:rPr lang="en-US" dirty="0"/>
              <a:t>There is no value in holding them when I could have him</a:t>
            </a:r>
          </a:p>
          <a:p>
            <a:r>
              <a:rPr lang="en-US" dirty="0"/>
              <a:t>I can be grateful but they can’t be God</a:t>
            </a:r>
          </a:p>
          <a:p>
            <a:endParaRPr lang="en-US" dirty="0"/>
          </a:p>
          <a:p>
            <a:r>
              <a:rPr lang="en-US" dirty="0"/>
              <a:t>I want to know Christ- not my normal</a:t>
            </a:r>
          </a:p>
          <a:p>
            <a:r>
              <a:rPr lang="en-US" dirty="0"/>
              <a:t>Power to overcome the fear and resistance</a:t>
            </a:r>
          </a:p>
          <a:p>
            <a:r>
              <a:rPr lang="en-US" dirty="0"/>
              <a:t>Suffer loss of comfort or mistakes</a:t>
            </a:r>
          </a:p>
          <a:p>
            <a:r>
              <a:rPr lang="en-US" dirty="0"/>
              <a:t>I want to be like Him who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Philippians 2:6-8</a:t>
            </a:r>
          </a:p>
          <a:p>
            <a:pPr marL="0" indent="0"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i="1" baseline="30000" dirty="0">
                <a:solidFill>
                  <a:schemeClr val="bg1"/>
                </a:solidFill>
              </a:rPr>
              <a:t>   6 </a:t>
            </a:r>
            <a:r>
              <a:rPr lang="en-US" sz="1600" i="1" dirty="0">
                <a:solidFill>
                  <a:schemeClr val="bg1"/>
                </a:solidFill>
              </a:rPr>
              <a:t>who, </a:t>
            </a:r>
            <a:r>
              <a:rPr lang="en-US" sz="1600" b="1" i="1" dirty="0"/>
              <a:t>though he was </a:t>
            </a:r>
            <a:r>
              <a:rPr lang="en-US" sz="1600" i="1" dirty="0">
                <a:solidFill>
                  <a:schemeClr val="bg1"/>
                </a:solidFill>
              </a:rPr>
              <a:t>in the form of God, did not count equality with God a thing to be </a:t>
            </a:r>
            <a:r>
              <a:rPr lang="en-US" sz="1600" b="1" i="1" dirty="0"/>
              <a:t>grasped</a:t>
            </a:r>
            <a:r>
              <a:rPr lang="en-US" sz="1600" i="1" dirty="0">
                <a:solidFill>
                  <a:schemeClr val="bg1"/>
                </a:solidFill>
              </a:rPr>
              <a:t>, </a:t>
            </a:r>
            <a:r>
              <a:rPr lang="en-US" sz="1600" i="1" baseline="30000" dirty="0">
                <a:solidFill>
                  <a:schemeClr val="bg1"/>
                </a:solidFill>
              </a:rPr>
              <a:t>7</a:t>
            </a:r>
            <a:r>
              <a:rPr lang="en-US" sz="1600" i="1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   but </a:t>
            </a:r>
            <a:r>
              <a:rPr lang="en-US" sz="1600" b="1" i="1" dirty="0"/>
              <a:t>emptied</a:t>
            </a:r>
            <a:r>
              <a:rPr lang="en-US" sz="1600" i="1" dirty="0">
                <a:solidFill>
                  <a:schemeClr val="bg1"/>
                </a:solidFill>
              </a:rPr>
              <a:t> himself, by taking the form of a </a:t>
            </a:r>
            <a:r>
              <a:rPr lang="en-US" sz="1600" b="1" i="1" dirty="0"/>
              <a:t>servant</a:t>
            </a:r>
            <a:r>
              <a:rPr lang="en-US" sz="1600" i="1" dirty="0">
                <a:solidFill>
                  <a:schemeClr val="bg1"/>
                </a:solidFill>
              </a:rPr>
              <a:t>, being born </a:t>
            </a:r>
            <a:r>
              <a:rPr lang="en-US" sz="1600" b="1" i="1" dirty="0"/>
              <a:t>in the likeness </a:t>
            </a:r>
            <a:r>
              <a:rPr lang="en-US" sz="1600" i="1" dirty="0">
                <a:solidFill>
                  <a:schemeClr val="bg1"/>
                </a:solidFill>
              </a:rPr>
              <a:t>of men. </a:t>
            </a:r>
            <a:r>
              <a:rPr lang="en-US" sz="1600" i="1" baseline="30000" dirty="0">
                <a:solidFill>
                  <a:schemeClr val="bg1"/>
                </a:solidFill>
              </a:rPr>
              <a:t>8</a:t>
            </a:r>
            <a:r>
              <a:rPr lang="en-US" sz="1600" i="1" dirty="0">
                <a:solidFill>
                  <a:schemeClr val="bg1"/>
                </a:solidFill>
              </a:rPr>
              <a:t> And being found in human form, 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   he </a:t>
            </a:r>
            <a:r>
              <a:rPr lang="en-US" sz="1600" b="1" i="1" dirty="0"/>
              <a:t>humbled himself </a:t>
            </a:r>
            <a:r>
              <a:rPr lang="en-US" sz="1600" i="1" dirty="0">
                <a:solidFill>
                  <a:schemeClr val="bg1"/>
                </a:solidFill>
              </a:rPr>
              <a:t>by becoming obedient to the point of death, even death on a cross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5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72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9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Where? </a:t>
            </a:r>
          </a:p>
          <a:p>
            <a:endParaRPr lang="en-US" dirty="0"/>
          </a:p>
          <a:p>
            <a:r>
              <a:rPr lang="en-US" dirty="0"/>
              <a:t>Right here at Cornerstone and in our community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1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84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Starts out with hot button issues</a:t>
            </a:r>
          </a:p>
          <a:p>
            <a:endParaRPr lang="en-US" dirty="0"/>
          </a:p>
          <a:p>
            <a:r>
              <a:rPr lang="en-US" dirty="0"/>
              <a:t>Group here in Richmond –trying to press past their normal –especially in church</a:t>
            </a:r>
          </a:p>
          <a:p>
            <a:r>
              <a:rPr lang="en-US" dirty="0"/>
              <a:t>And know more of Christ</a:t>
            </a:r>
          </a:p>
          <a:p>
            <a:endParaRPr lang="en-US" dirty="0"/>
          </a:p>
          <a:p>
            <a:r>
              <a:rPr lang="en-US" sz="16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Intentionally build relationships</a:t>
            </a:r>
          </a:p>
          <a:p>
            <a:r>
              <a:rPr lang="en-US" sz="16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people who are in the image of God but not in the image of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4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6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your refrigerator</a:t>
            </a:r>
          </a:p>
          <a:p>
            <a:r>
              <a:rPr lang="en-US" dirty="0"/>
              <a:t>Today is Pentecost Sunday</a:t>
            </a:r>
          </a:p>
          <a:p>
            <a:r>
              <a:rPr lang="en-US" dirty="0"/>
              <a:t>The beginning of the church in Acts 2</a:t>
            </a:r>
          </a:p>
          <a:p>
            <a:r>
              <a:rPr lang="en-US" dirty="0"/>
              <a:t>The day Jesus poured out His Spirit on all believers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56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70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Consider the loss </a:t>
            </a:r>
            <a:r>
              <a:rPr lang="en-US" b="1" u="sng" dirty="0"/>
              <a:t>for</a:t>
            </a:r>
            <a:r>
              <a:rPr lang="en-US" b="1" dirty="0"/>
              <a:t> . . .</a:t>
            </a:r>
          </a:p>
          <a:p>
            <a:r>
              <a:rPr lang="en-US" dirty="0"/>
              <a:t>My normal isn’t all Christ wants for me</a:t>
            </a:r>
          </a:p>
          <a:p>
            <a:r>
              <a:rPr lang="en-US" dirty="0"/>
              <a:t>He wants me to follow him past it</a:t>
            </a:r>
          </a:p>
          <a:p>
            <a:r>
              <a:rPr lang="en-US" dirty="0"/>
              <a:t>Where the rest of image and heart of God is</a:t>
            </a:r>
          </a:p>
          <a:p>
            <a:endParaRPr lang="en-US" dirty="0"/>
          </a:p>
          <a:p>
            <a:r>
              <a:rPr lang="en-US" b="1" dirty="0"/>
              <a:t>Consider the lose compared </a:t>
            </a:r>
            <a:r>
              <a:rPr lang="en-US" b="1" u="sng" dirty="0"/>
              <a:t>to</a:t>
            </a:r>
            <a:r>
              <a:rPr lang="en-US" b="1" dirty="0"/>
              <a:t> . . .</a:t>
            </a:r>
          </a:p>
          <a:p>
            <a:r>
              <a:rPr lang="en-US" dirty="0"/>
              <a:t>My normal is nothing compared to life in Christ</a:t>
            </a:r>
          </a:p>
          <a:p>
            <a:r>
              <a:rPr lang="en-US" dirty="0"/>
              <a:t>Life is so much more than my normal</a:t>
            </a:r>
          </a:p>
          <a:p>
            <a:r>
              <a:rPr lang="en-US" dirty="0"/>
              <a:t>Nothing is close to as great as him</a:t>
            </a:r>
          </a:p>
          <a:p>
            <a:endParaRPr lang="en-US" dirty="0"/>
          </a:p>
          <a:p>
            <a:r>
              <a:rPr lang="en-US" dirty="0"/>
              <a:t>Consider them rubbish . . . </a:t>
            </a:r>
          </a:p>
          <a:p>
            <a:r>
              <a:rPr lang="en-US" dirty="0"/>
              <a:t>There is no value in holding them when I could have him</a:t>
            </a:r>
          </a:p>
          <a:p>
            <a:r>
              <a:rPr lang="en-US" dirty="0"/>
              <a:t>I can be grateful but they can’t be God</a:t>
            </a:r>
          </a:p>
          <a:p>
            <a:endParaRPr lang="en-US" dirty="0"/>
          </a:p>
          <a:p>
            <a:r>
              <a:rPr lang="en-US" dirty="0"/>
              <a:t>I want to know Christ- not my normal</a:t>
            </a:r>
          </a:p>
          <a:p>
            <a:r>
              <a:rPr lang="en-US" dirty="0"/>
              <a:t>Power to overcome the fear and resistance</a:t>
            </a:r>
          </a:p>
          <a:p>
            <a:r>
              <a:rPr lang="en-US" dirty="0"/>
              <a:t>Suffer loss of comfort or mistakes</a:t>
            </a:r>
          </a:p>
          <a:p>
            <a:r>
              <a:rPr lang="en-US" dirty="0"/>
              <a:t>I want to be like Him who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Philippians 2:6-8</a:t>
            </a:r>
          </a:p>
          <a:p>
            <a:pPr marL="0" indent="0"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i="1" baseline="30000" dirty="0">
                <a:solidFill>
                  <a:schemeClr val="bg1"/>
                </a:solidFill>
              </a:rPr>
              <a:t>   6 </a:t>
            </a:r>
            <a:r>
              <a:rPr lang="en-US" sz="1600" i="1" dirty="0">
                <a:solidFill>
                  <a:schemeClr val="bg1"/>
                </a:solidFill>
              </a:rPr>
              <a:t>who, </a:t>
            </a:r>
            <a:r>
              <a:rPr lang="en-US" sz="1600" b="1" i="1" dirty="0"/>
              <a:t>though he was </a:t>
            </a:r>
            <a:r>
              <a:rPr lang="en-US" sz="1600" i="1" dirty="0">
                <a:solidFill>
                  <a:schemeClr val="bg1"/>
                </a:solidFill>
              </a:rPr>
              <a:t>in the form of God, did not count equality with God a thing to be </a:t>
            </a:r>
            <a:r>
              <a:rPr lang="en-US" sz="1600" b="1" i="1" dirty="0"/>
              <a:t>grasped</a:t>
            </a:r>
            <a:r>
              <a:rPr lang="en-US" sz="1600" i="1" dirty="0">
                <a:solidFill>
                  <a:schemeClr val="bg1"/>
                </a:solidFill>
              </a:rPr>
              <a:t>, </a:t>
            </a:r>
            <a:r>
              <a:rPr lang="en-US" sz="1600" i="1" baseline="30000" dirty="0">
                <a:solidFill>
                  <a:schemeClr val="bg1"/>
                </a:solidFill>
              </a:rPr>
              <a:t>7</a:t>
            </a:r>
            <a:r>
              <a:rPr lang="en-US" sz="1600" i="1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   but </a:t>
            </a:r>
            <a:r>
              <a:rPr lang="en-US" sz="1600" b="1" i="1" dirty="0"/>
              <a:t>emptied</a:t>
            </a:r>
            <a:r>
              <a:rPr lang="en-US" sz="1600" i="1" dirty="0">
                <a:solidFill>
                  <a:schemeClr val="bg1"/>
                </a:solidFill>
              </a:rPr>
              <a:t> himself, by taking the form of a </a:t>
            </a:r>
            <a:r>
              <a:rPr lang="en-US" sz="1600" b="1" i="1" dirty="0"/>
              <a:t>servant</a:t>
            </a:r>
            <a:r>
              <a:rPr lang="en-US" sz="1600" i="1" dirty="0">
                <a:solidFill>
                  <a:schemeClr val="bg1"/>
                </a:solidFill>
              </a:rPr>
              <a:t>, being born </a:t>
            </a:r>
            <a:r>
              <a:rPr lang="en-US" sz="1600" b="1" i="1" dirty="0"/>
              <a:t>in the likeness </a:t>
            </a:r>
            <a:r>
              <a:rPr lang="en-US" sz="1600" i="1" dirty="0">
                <a:solidFill>
                  <a:schemeClr val="bg1"/>
                </a:solidFill>
              </a:rPr>
              <a:t>of men. </a:t>
            </a:r>
            <a:r>
              <a:rPr lang="en-US" sz="1600" i="1" baseline="30000" dirty="0">
                <a:solidFill>
                  <a:schemeClr val="bg1"/>
                </a:solidFill>
              </a:rPr>
              <a:t>8</a:t>
            </a:r>
            <a:r>
              <a:rPr lang="en-US" sz="1600" i="1" dirty="0">
                <a:solidFill>
                  <a:schemeClr val="bg1"/>
                </a:solidFill>
              </a:rPr>
              <a:t> And being found in human form, </a:t>
            </a:r>
          </a:p>
          <a:p>
            <a:pPr marL="0" indent="0">
              <a:buNone/>
            </a:pPr>
            <a:r>
              <a:rPr lang="en-US" sz="1600" i="1" dirty="0">
                <a:solidFill>
                  <a:schemeClr val="bg1"/>
                </a:solidFill>
              </a:rPr>
              <a:t>   he </a:t>
            </a:r>
            <a:r>
              <a:rPr lang="en-US" sz="1600" b="1" i="1" dirty="0"/>
              <a:t>humbled himself </a:t>
            </a:r>
            <a:r>
              <a:rPr lang="en-US" sz="1600" i="1" dirty="0">
                <a:solidFill>
                  <a:schemeClr val="bg1"/>
                </a:solidFill>
              </a:rPr>
              <a:t>by becoming obedient to the point of death, even death on a cross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0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9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the sacrifice  and forgiveness of Jesus</a:t>
            </a:r>
          </a:p>
          <a:p>
            <a:r>
              <a:rPr lang="en-US" dirty="0"/>
              <a:t>People who were made in the image of God</a:t>
            </a:r>
          </a:p>
          <a:p>
            <a:r>
              <a:rPr lang="en-US" dirty="0"/>
              <a:t>Now have the presence of God with them again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that first day – the church has always been diverse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first day of the church</a:t>
            </a:r>
          </a:p>
          <a:p>
            <a:r>
              <a:rPr lang="en-US" dirty="0"/>
              <a:t>God took people from every ethnic background</a:t>
            </a:r>
          </a:p>
          <a:p>
            <a:r>
              <a:rPr lang="en-US" dirty="0"/>
              <a:t>And filled them with His Spirit and a love for one another</a:t>
            </a:r>
          </a:p>
          <a:p>
            <a:endParaRPr lang="en-US" dirty="0"/>
          </a:p>
          <a:p>
            <a:r>
              <a:rPr lang="en-US" dirty="0"/>
              <a:t>He did this because He was restoring His image in the world</a:t>
            </a:r>
          </a:p>
          <a:p>
            <a:r>
              <a:rPr lang="en-US" dirty="0"/>
              <a:t>No one culture or ethnic group can represent His image</a:t>
            </a:r>
          </a:p>
          <a:p>
            <a:endParaRPr lang="en-US" dirty="0"/>
          </a:p>
          <a:p>
            <a:r>
              <a:rPr lang="en-US" dirty="0"/>
              <a:t>But by the time we get to the book of Philippians</a:t>
            </a:r>
          </a:p>
          <a:p>
            <a:r>
              <a:rPr lang="en-US" dirty="0"/>
              <a:t>The church’s diversity is being attacked by some lies of the world covered up in religious language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4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Phil 3 – Guy who is telling us to rejoice</a:t>
            </a:r>
          </a:p>
          <a:p>
            <a:r>
              <a:rPr lang="en-US" dirty="0"/>
              <a:t>Gets confronts and rebukes a group of people </a:t>
            </a:r>
          </a:p>
          <a:p>
            <a:r>
              <a:rPr lang="en-US" dirty="0"/>
              <a:t>Group: </a:t>
            </a:r>
            <a:r>
              <a:rPr lang="en-US" dirty="0" err="1"/>
              <a:t>judiazers</a:t>
            </a:r>
            <a:r>
              <a:rPr lang="en-US" dirty="0"/>
              <a:t> – former Jews who believe in Jesus</a:t>
            </a:r>
          </a:p>
          <a:p>
            <a:r>
              <a:rPr lang="en-US" dirty="0"/>
              <a:t>Now telling new believers – </a:t>
            </a:r>
          </a:p>
          <a:p>
            <a:endParaRPr lang="en-US" dirty="0"/>
          </a:p>
          <a:p>
            <a:r>
              <a:rPr lang="en-US" dirty="0"/>
              <a:t>You can’t be a Christian if you don’t get the </a:t>
            </a:r>
            <a:r>
              <a:rPr lang="en-US" dirty="0" err="1"/>
              <a:t>jewish</a:t>
            </a:r>
            <a:r>
              <a:rPr lang="en-US" dirty="0"/>
              <a:t> circumcision we have</a:t>
            </a:r>
          </a:p>
          <a:p>
            <a:endParaRPr lang="en-US" dirty="0"/>
          </a:p>
          <a:p>
            <a:r>
              <a:rPr lang="en-US" dirty="0"/>
              <a:t>You can’t be what God wants you until you become like us</a:t>
            </a:r>
          </a:p>
          <a:p>
            <a:r>
              <a:rPr lang="en-US" dirty="0"/>
              <a:t>You’re not normal, worthy or welcome until you are like us</a:t>
            </a:r>
          </a:p>
          <a:p>
            <a:endParaRPr lang="en-US" dirty="0"/>
          </a:p>
          <a:p>
            <a:r>
              <a:rPr lang="en-US" dirty="0"/>
              <a:t>Read what He says about this claim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8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can’t be what God wants you until you become like us</a:t>
            </a:r>
          </a:p>
          <a:p>
            <a:r>
              <a:rPr lang="en-US" dirty="0"/>
              <a:t>You’re not normal, worthy or welcome until you are like us</a:t>
            </a:r>
          </a:p>
          <a:p>
            <a:endParaRPr lang="en-US" dirty="0"/>
          </a:p>
          <a:p>
            <a:r>
              <a:rPr lang="en-US" dirty="0"/>
              <a:t>All of us tend to only trust and see the best in people who are like us  (in group preference)</a:t>
            </a:r>
          </a:p>
          <a:p>
            <a:r>
              <a:rPr lang="en-US" dirty="0"/>
              <a:t>Most of us tend to distrust and see the worst in people who aren’t like us  (out group bias)</a:t>
            </a:r>
          </a:p>
          <a:p>
            <a:endParaRPr lang="en-US" dirty="0"/>
          </a:p>
          <a:p>
            <a:r>
              <a:rPr lang="en-US" dirty="0"/>
              <a:t>But what really is normal</a:t>
            </a:r>
          </a:p>
          <a:p>
            <a:endParaRPr lang="en-US" dirty="0"/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- 93% of women don’t trust their husbands to do the laundry correctly.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- 75% of us store our dollar bills in order with singles leading up to higher denominations.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- 50% admit they regularly sneak food into movie theaters to avoid the high prices of snack foods.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- 80% of us have suffered from hemorrhoids.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- 46.5% of men say they ALWAYS put the seat down after they've used the toilet, 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- 56% of women do the bills in a marriage.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- 66% of women have used a mix to cook and taken credit for doing it from scratch.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- 90% of us depend on alarm clocks to wake us.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- 71% can drive a stick-shift car.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- 66% of us speed up at a yellow light. </a:t>
            </a:r>
            <a:b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- 80% sing in the car.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3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starts with gratefulness – again – be grateful to God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will safeguard you – against what – false teachers and perspective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false perspective/teaching?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 who teach that your confidence or value comes from your flesh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what you look like – that matters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judaizers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-think that God values what your body looks like more than your heart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circumcised on 8</a:t>
            </a:r>
            <a:r>
              <a:rPr lang="en-US" sz="15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 – born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jewish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(race) </a:t>
            </a:r>
          </a:p>
          <a:p>
            <a:pPr marL="0" indent="0">
              <a:buNone/>
            </a:pP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African,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caribbean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anglo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hispanic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Asian</a:t>
            </a:r>
          </a:p>
          <a:p>
            <a:pPr marL="0" indent="0">
              <a:buNone/>
            </a:pPr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people of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isreal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(region) north south, city, suburbs, rural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tribe of Benjamin – (class)  white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colar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working class, blue blood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hebreew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Hebrews (language)	Spanish, sign language, 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You’re not normal – if you’re not of my race, region, class, language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Prejudice of performance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in regard to the law – pharisee (education)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zeal, persecuting the church- (culture and heritage)  music, dance, 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legalistic righteous – (criminal record)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all things people judge us by, divide us and oppress 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V7-9 – non of it is what matters most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saying you can’t be grateful for these things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none of them make you right with God or with others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 them should determine how you are treated</a:t>
            </a:r>
          </a:p>
          <a:p>
            <a:r>
              <a:rPr lang="en-US" sz="15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Judaizers are saying – you’re not important to God or us</a:t>
            </a:r>
          </a:p>
          <a:p>
            <a:r>
              <a:rPr lang="en-US" sz="1500" b="1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If you’re not like 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0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755650"/>
            <a:ext cx="3322637" cy="187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remembers the story of Pentecost – how people from all these different places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 together and served one another, helped one another, suffered with one another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normal was love for Jesus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were acceptable because they were made in the image of God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needs and sufferings of each of them was important to them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became God’s family – not by the flesh but by the spirit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every type of person was drawn back to a relationship with God.</a:t>
            </a:r>
          </a:p>
          <a:p>
            <a:endParaRPr lang="en-US" sz="15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these </a:t>
            </a:r>
            <a:r>
              <a:rPr lang="en-US" sz="15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judaizers</a:t>
            </a:r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taking away the very heart of what God is trying to do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the gospel isn’t just about getting saved – its about getting a family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5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Christians hear Paul’s warning -not to put confidence in the flesh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6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75175"/>
          </a:xfrm>
        </p:spPr>
        <p:txBody>
          <a:bodyPr/>
          <a:lstStyle>
            <a:lvl1pPr>
              <a:defRPr b="0" cap="none" spc="0">
                <a:ln w="0"/>
                <a:solidFill>
                  <a:schemeClr val="bg1"/>
                </a:solidFill>
                <a:effectLst/>
              </a:defRPr>
            </a:lvl1pPr>
            <a:lvl2pPr>
              <a:defRPr b="0" cap="none" spc="0">
                <a:ln w="0"/>
                <a:solidFill>
                  <a:schemeClr val="bg1"/>
                </a:solidFill>
                <a:effectLst/>
              </a:defRPr>
            </a:lvl2pPr>
            <a:lvl3pPr>
              <a:defRPr b="0" cap="none" spc="0">
                <a:ln w="0"/>
                <a:solidFill>
                  <a:schemeClr val="bg1"/>
                </a:solidFill>
                <a:effectLst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504B5-6FD1-2247-A4DF-F6D996A1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0" y="5339291"/>
            <a:ext cx="3302000" cy="1857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F95C6-F34A-44CE-B4CF-08060DE14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0000" y="5339291"/>
            <a:ext cx="33020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2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5F709-CB43-F642-8AA4-07BB9A87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7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D70A4D-E509-FB49-AA69-B9CE41DF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Highlight Color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937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chemeClr val="accent5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EtLqhm82w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C3093-A858-4998-97A0-9EB54AB8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3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7308" y="396557"/>
            <a:ext cx="1091812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Don’t put “confidence in the flesh”</a:t>
            </a:r>
          </a:p>
          <a:p>
            <a:endParaRPr lang="en-US" sz="6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card Condensed" panose="020B0606030402050204" pitchFamily="34" charset="0"/>
              <a:ea typeface="Arial" charset="0"/>
              <a:cs typeface="Arial" charset="0"/>
            </a:endParaRPr>
          </a:p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Don’t let “your normal” be mistaken for . . . </a:t>
            </a:r>
            <a:b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</a:br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	* God’s standard</a:t>
            </a:r>
          </a:p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	* Your prison</a:t>
            </a:r>
          </a:p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	* Life’s ending point</a:t>
            </a:r>
          </a:p>
          <a:p>
            <a:endParaRPr lang="en-US" sz="6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card Condensed" panose="020B0606030402050204" pitchFamily="34" charset="0"/>
              <a:ea typeface="Arial" charset="0"/>
              <a:cs typeface="Arial" charset="0"/>
            </a:endParaRPr>
          </a:p>
          <a:p>
            <a:endParaRPr lang="en-US" sz="6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lacard Condensed" panose="020B060603040205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9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E68021-5719-4951-92C6-38D4E760FF6B}"/>
              </a:ext>
            </a:extLst>
          </p:cNvPr>
          <p:cNvSpPr/>
          <p:nvPr/>
        </p:nvSpPr>
        <p:spPr>
          <a:xfrm>
            <a:off x="1344706" y="3244334"/>
            <a:ext cx="8713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https://youtu.be/gPhuYG2_gQk</a:t>
            </a:r>
          </a:p>
        </p:txBody>
      </p:sp>
    </p:spTree>
    <p:extLst>
      <p:ext uri="{BB962C8B-B14F-4D97-AF65-F5344CB8AC3E}">
        <p14:creationId xmlns:p14="http://schemas.microsoft.com/office/powerpoint/2010/main" val="3667240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566" y="1356997"/>
            <a:ext cx="1154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are more likely to trust, feel positively towards, and serve/care about those most like us. We form community &amp; relationship rules to strengthen &amp; expect my normal from others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091" y="387501"/>
            <a:ext cx="10918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“In Group Preference”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947C1-CE83-4D50-9E41-FC91BE227389}"/>
              </a:ext>
            </a:extLst>
          </p:cNvPr>
          <p:cNvSpPr txBox="1"/>
          <p:nvPr/>
        </p:nvSpPr>
        <p:spPr>
          <a:xfrm>
            <a:off x="598966" y="4485198"/>
            <a:ext cx="1154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are more likely to distrust, interpret negatively, and neglect/avoid those who aren’t like us. We form community &amp; relationship barriers &amp; suppression towards what is different.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5E735F-11E2-458F-8345-7AE414976FDD}"/>
              </a:ext>
            </a:extLst>
          </p:cNvPr>
          <p:cNvSpPr txBox="1"/>
          <p:nvPr/>
        </p:nvSpPr>
        <p:spPr>
          <a:xfrm>
            <a:off x="446566" y="3429000"/>
            <a:ext cx="10918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“Out Group Discrimination”</a:t>
            </a:r>
          </a:p>
        </p:txBody>
      </p:sp>
    </p:spTree>
    <p:extLst>
      <p:ext uri="{BB962C8B-B14F-4D97-AF65-F5344CB8AC3E}">
        <p14:creationId xmlns:p14="http://schemas.microsoft.com/office/powerpoint/2010/main" val="197685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53" y="604434"/>
            <a:ext cx="10515600" cy="5742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i="1" baseline="30000" dirty="0">
                <a:solidFill>
                  <a:schemeClr val="bg1"/>
                </a:solidFill>
              </a:rPr>
              <a:t>7</a:t>
            </a:r>
            <a:r>
              <a:rPr lang="en-US" sz="3800" i="1" dirty="0">
                <a:solidFill>
                  <a:schemeClr val="bg1"/>
                </a:solidFill>
              </a:rPr>
              <a:t> But whatever was to my profit  </a:t>
            </a:r>
            <a:r>
              <a:rPr lang="en-US" sz="3800" b="1" i="1" dirty="0"/>
              <a:t>I now consider loss for </a:t>
            </a:r>
            <a:r>
              <a:rPr lang="en-US" sz="3800" i="1" dirty="0">
                <a:solidFill>
                  <a:schemeClr val="bg1"/>
                </a:solidFill>
              </a:rPr>
              <a:t>the sake of Christ. </a:t>
            </a:r>
            <a:r>
              <a:rPr lang="en-US" sz="3800" i="1" baseline="30000" dirty="0">
                <a:solidFill>
                  <a:schemeClr val="bg1"/>
                </a:solidFill>
              </a:rPr>
              <a:t>8</a:t>
            </a:r>
            <a:r>
              <a:rPr lang="en-US" sz="3800" i="1" dirty="0">
                <a:solidFill>
                  <a:schemeClr val="bg1"/>
                </a:solidFill>
              </a:rPr>
              <a:t> What is more, </a:t>
            </a:r>
            <a:r>
              <a:rPr lang="en-US" sz="3800" b="1" i="1" dirty="0"/>
              <a:t>I consider everything a loss compared to</a:t>
            </a:r>
            <a:r>
              <a:rPr lang="en-US" sz="3800" i="1" dirty="0">
                <a:solidFill>
                  <a:schemeClr val="bg1"/>
                </a:solidFill>
              </a:rPr>
              <a:t> the surpassing greatness of knowing Christ Jesus my Lord, for whose sake I have lost all things. </a:t>
            </a:r>
            <a:r>
              <a:rPr lang="en-US" sz="3800" b="1" i="1" dirty="0"/>
              <a:t>I consider them rubbish</a:t>
            </a:r>
            <a:r>
              <a:rPr lang="en-US" sz="3800" i="1" dirty="0">
                <a:solidFill>
                  <a:schemeClr val="bg1"/>
                </a:solidFill>
              </a:rPr>
              <a:t>, that I may gain Christ …</a:t>
            </a:r>
          </a:p>
          <a:p>
            <a:pPr marL="0" indent="0">
              <a:buNone/>
            </a:pPr>
            <a:r>
              <a:rPr lang="en-US" sz="3800" i="1" baseline="30000" dirty="0">
                <a:solidFill>
                  <a:schemeClr val="bg1"/>
                </a:solidFill>
              </a:rPr>
              <a:t>10</a:t>
            </a:r>
            <a:r>
              <a:rPr lang="en-US" sz="3800" i="1" dirty="0">
                <a:solidFill>
                  <a:schemeClr val="bg1"/>
                </a:solidFill>
              </a:rPr>
              <a:t> </a:t>
            </a:r>
            <a:r>
              <a:rPr lang="en-US" sz="5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to know Christ</a:t>
            </a:r>
            <a:r>
              <a:rPr lang="en-US" sz="5000" b="1" i="1" dirty="0">
                <a:solidFill>
                  <a:schemeClr val="bg1"/>
                </a:solidFill>
              </a:rPr>
              <a:t> </a:t>
            </a:r>
            <a:r>
              <a:rPr lang="en-US" sz="3800" i="1" dirty="0">
                <a:solidFill>
                  <a:schemeClr val="bg1"/>
                </a:solidFill>
              </a:rPr>
              <a:t>and the power of his resurrection and the fellowship of sharing in his sufferings, becoming like him in his death…</a:t>
            </a:r>
            <a:endParaRPr lang="en-US" sz="3800" i="1" dirty="0"/>
          </a:p>
        </p:txBody>
      </p:sp>
    </p:spTree>
    <p:extLst>
      <p:ext uri="{BB962C8B-B14F-4D97-AF65-F5344CB8AC3E}">
        <p14:creationId xmlns:p14="http://schemas.microsoft.com/office/powerpoint/2010/main" val="398398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566" y="1695825"/>
            <a:ext cx="1154695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“Press Past Your Normal To Know More Of Christ!”</a:t>
            </a: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i="1" dirty="0">
                <a:ln w="0"/>
                <a:solidFill>
                  <a:srgbClr val="443C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I press on </a:t>
            </a:r>
            <a:r>
              <a:rPr lang="en-US" sz="4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take hold of that for which Christ Jesus took hold of me. 13 Brothers, I do not consider myself yet to have taken hold of it. But one thing I do: Forgetting what is behind and straining toward what is ahead, 14 </a:t>
            </a:r>
            <a:r>
              <a:rPr lang="en-US" sz="4000" i="1" dirty="0">
                <a:ln w="0"/>
                <a:solidFill>
                  <a:srgbClr val="443C3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press on toward the goal</a:t>
            </a:r>
            <a:r>
              <a:rPr lang="en-US" sz="4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67" y="587829"/>
            <a:ext cx="10918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The Word of The Lord For Us Today</a:t>
            </a:r>
          </a:p>
        </p:txBody>
      </p:sp>
    </p:spTree>
    <p:extLst>
      <p:ext uri="{BB962C8B-B14F-4D97-AF65-F5344CB8AC3E}">
        <p14:creationId xmlns:p14="http://schemas.microsoft.com/office/powerpoint/2010/main" val="206917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566" y="1695825"/>
            <a:ext cx="1154695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200" b="1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Intentionally build relationships</a:t>
            </a:r>
          </a:p>
          <a:p>
            <a:r>
              <a:rPr lang="en-US" sz="5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 people who are in the image of God but not in the image of you!</a:t>
            </a: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67" y="587829"/>
            <a:ext cx="10918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2731829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2F3DA-A183-458C-8B1F-EDB06111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75" y="3626662"/>
            <a:ext cx="3429000" cy="629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EA04A4-BB49-4932-9C1B-65DEE25EBE7D}"/>
              </a:ext>
            </a:extLst>
          </p:cNvPr>
          <p:cNvSpPr txBox="1"/>
          <p:nvPr/>
        </p:nvSpPr>
        <p:spPr>
          <a:xfrm>
            <a:off x="2244171" y="1285148"/>
            <a:ext cx="3775393" cy="16312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28 Days Later" panose="020B0603050302020204" pitchFamily="34" charset="0"/>
              </a:rPr>
              <a:t>The Micah 6</a:t>
            </a:r>
            <a:r>
              <a:rPr lang="en-US" sz="5000" dirty="0">
                <a:latin typeface="Adventure" panose="04020700000000000000" pitchFamily="82" charset="0"/>
              </a:rPr>
              <a:t>:</a:t>
            </a:r>
            <a:r>
              <a:rPr lang="en-US" sz="5000" dirty="0">
                <a:latin typeface="28 Days Later" panose="020B0603050302020204" pitchFamily="34" charset="0"/>
              </a:rPr>
              <a:t>8</a:t>
            </a:r>
          </a:p>
          <a:p>
            <a:r>
              <a:rPr lang="en-US" sz="5000" dirty="0">
                <a:latin typeface="28 Days Later" panose="020B0603050302020204" pitchFamily="34" charset="0"/>
              </a:rPr>
              <a:t> Commission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75C54-BBB4-438C-83DC-19A1EE5E2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5" y="1296798"/>
            <a:ext cx="1619566" cy="16195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D3F1E-22C8-40EF-BF56-C4CAAFDCF12D}"/>
              </a:ext>
            </a:extLst>
          </p:cNvPr>
          <p:cNvSpPr/>
          <p:nvPr/>
        </p:nvSpPr>
        <p:spPr>
          <a:xfrm>
            <a:off x="624605" y="1296798"/>
            <a:ext cx="5394959" cy="161956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57E66C-C295-4074-83DC-5EB4A688C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684" y="0"/>
            <a:ext cx="4692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1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1536476"/>
            <a:ext cx="111675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1.  “11am” Documentary,  June 30th</a:t>
            </a:r>
          </a:p>
          <a:p>
            <a:pPr lvl="0"/>
            <a:r>
              <a:rPr lang="en-US" sz="4000" dirty="0">
                <a:solidFill>
                  <a:schemeClr val="bg1"/>
                </a:solidFill>
              </a:rPr>
              <a:t>2.  Cross-cultural Worship &amp; Prayer Night  June 21st</a:t>
            </a:r>
          </a:p>
          <a:p>
            <a:pPr marL="742950" lvl="0" indent="-742950">
              <a:buAutoNum type="arabicPeriod" startAt="3"/>
            </a:pPr>
            <a:r>
              <a:rPr lang="en-US" sz="4000" dirty="0">
                <a:solidFill>
                  <a:schemeClr val="bg1"/>
                </a:solidFill>
              </a:rPr>
              <a:t>Regional “Be The Bridge Prayer Day” June 1</a:t>
            </a:r>
            <a:r>
              <a:rPr lang="en-US" sz="4000" baseline="30000" dirty="0">
                <a:solidFill>
                  <a:schemeClr val="bg1"/>
                </a:solidFill>
              </a:rPr>
              <a:t>st</a:t>
            </a:r>
          </a:p>
          <a:p>
            <a:pPr marL="742950" lvl="0" indent="-742950">
              <a:buAutoNum type="arabicPeriod" startAt="3"/>
            </a:pPr>
            <a:r>
              <a:rPr lang="en-US" sz="4000" dirty="0">
                <a:solidFill>
                  <a:schemeClr val="bg1"/>
                </a:solidFill>
              </a:rPr>
              <a:t>Crowning Glory Hair Event - Oct 13th</a:t>
            </a:r>
          </a:p>
          <a:p>
            <a:pPr marL="742950" lvl="0" indent="-742950">
              <a:buAutoNum type="arabicPeriod" startAt="5"/>
            </a:pPr>
            <a:r>
              <a:rPr lang="en-US" sz="4000" dirty="0">
                <a:solidFill>
                  <a:schemeClr val="bg1"/>
                </a:solidFill>
              </a:rPr>
              <a:t>‘Be The Bridge’ Discussion Small Group in the Fall</a:t>
            </a:r>
          </a:p>
          <a:p>
            <a:pPr marL="742950" indent="-742950">
              <a:buFontTx/>
              <a:buAutoNum type="arabicPeriod" startAt="5"/>
            </a:pPr>
            <a:r>
              <a:rPr lang="en-US" sz="4000" dirty="0">
                <a:solidFill>
                  <a:schemeClr val="bg1"/>
                </a:solidFill>
              </a:rPr>
              <a:t> Summer Road Trip Small Groups about Understanding The Gospel &amp; Justice</a:t>
            </a:r>
          </a:p>
          <a:p>
            <a:pPr marL="742950" lvl="0" indent="-742950">
              <a:buAutoNum type="arabicPeriod" startAt="5"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71" y="379213"/>
            <a:ext cx="105809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Ways to press past your normal</a:t>
            </a:r>
          </a:p>
        </p:txBody>
      </p:sp>
    </p:spTree>
    <p:extLst>
      <p:ext uri="{BB962C8B-B14F-4D97-AF65-F5344CB8AC3E}">
        <p14:creationId xmlns:p14="http://schemas.microsoft.com/office/powerpoint/2010/main" val="139067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2A785-AEA6-43E6-9F54-E327EB6DF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974" y="962528"/>
            <a:ext cx="12228974" cy="40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9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249146-983A-4A41-9744-7AEE30D5D6CC}"/>
              </a:ext>
            </a:extLst>
          </p:cNvPr>
          <p:cNvSpPr/>
          <p:nvPr/>
        </p:nvSpPr>
        <p:spPr>
          <a:xfrm>
            <a:off x="1122948" y="1705451"/>
            <a:ext cx="93365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hlinkClick r:id="rId3"/>
              </a:rPr>
              <a:t>https://youtu.be/uEtLqhm82w4</a:t>
            </a:r>
            <a:endParaRPr lang="en-US" sz="5000" dirty="0"/>
          </a:p>
          <a:p>
            <a:endParaRPr lang="en-US" sz="5000" dirty="0"/>
          </a:p>
          <a:p>
            <a:r>
              <a:rPr lang="en-US" sz="5000" dirty="0"/>
              <a:t>From start to 2:20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9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4B463-0865-40A6-9628-2E239D194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9714"/>
            <a:ext cx="10515600" cy="4575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i="1" dirty="0">
                <a:solidFill>
                  <a:schemeClr val="bg1"/>
                </a:solidFill>
              </a:rPr>
              <a:t>“</a:t>
            </a:r>
            <a:r>
              <a:rPr lang="en-US" sz="4200" b="1" i="1" dirty="0"/>
              <a:t>Rejoice in the Lord always</a:t>
            </a:r>
            <a:r>
              <a:rPr lang="en-US" sz="4200" i="1" dirty="0">
                <a:solidFill>
                  <a:schemeClr val="bg1"/>
                </a:solidFill>
              </a:rPr>
              <a:t>. I will say it again: Rejoice! Let your gentleness be evident to all. The Lord is near. Do not be anxious about anything, </a:t>
            </a:r>
            <a:r>
              <a:rPr lang="en-US" sz="4200" b="1" i="1" dirty="0"/>
              <a:t>but in everything</a:t>
            </a:r>
            <a:r>
              <a:rPr lang="en-US" sz="4200" i="1" dirty="0">
                <a:solidFill>
                  <a:schemeClr val="bg1"/>
                </a:solidFill>
              </a:rPr>
              <a:t>, by prayer and petition, </a:t>
            </a:r>
            <a:r>
              <a:rPr lang="en-US" sz="4200" b="1" i="1" dirty="0"/>
              <a:t>with thanksgiving</a:t>
            </a:r>
            <a:r>
              <a:rPr lang="en-US" sz="4200" i="1" dirty="0">
                <a:solidFill>
                  <a:schemeClr val="bg1"/>
                </a:solidFill>
              </a:rPr>
              <a:t>, present your requests to God.”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Philippians 4:4-6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912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771" y="1536476"/>
            <a:ext cx="111675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1.  Regional “Be The Bridge Prayer Day” [June 1]</a:t>
            </a:r>
            <a:endParaRPr lang="en-US" sz="4000" baseline="30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2.  Cross-cultural Worship &amp; Prayer Night  [June 21]</a:t>
            </a:r>
          </a:p>
          <a:p>
            <a:pPr lvl="0"/>
            <a:r>
              <a:rPr lang="en-US" sz="4000" dirty="0">
                <a:solidFill>
                  <a:schemeClr val="bg1"/>
                </a:solidFill>
              </a:rPr>
              <a:t>3.  “11am” Documentary [June 30]</a:t>
            </a:r>
          </a:p>
          <a:p>
            <a:pPr marL="742950" lvl="0" indent="-742950">
              <a:buAutoNum type="arabicPeriod" startAt="3"/>
            </a:pPr>
            <a:r>
              <a:rPr lang="en-US" sz="4000" dirty="0">
                <a:solidFill>
                  <a:schemeClr val="bg1"/>
                </a:solidFill>
              </a:rPr>
              <a:t>Crowning Glory Hair Event  [Oct 13]</a:t>
            </a:r>
          </a:p>
          <a:p>
            <a:pPr marL="742950" lvl="0" indent="-742950">
              <a:buAutoNum type="arabicPeriod" startAt="5"/>
            </a:pPr>
            <a:r>
              <a:rPr lang="en-US" sz="4000" dirty="0">
                <a:solidFill>
                  <a:schemeClr val="bg1"/>
                </a:solidFill>
              </a:rPr>
              <a:t>‘Be The Bridge’ Discussion Small Group [Fall]</a:t>
            </a:r>
          </a:p>
          <a:p>
            <a:pPr marL="742950" indent="-742950">
              <a:buFontTx/>
              <a:buAutoNum type="arabicPeriod" startAt="5"/>
            </a:pPr>
            <a:r>
              <a:rPr lang="en-US" sz="4000" dirty="0">
                <a:solidFill>
                  <a:schemeClr val="bg1"/>
                </a:solidFill>
              </a:rPr>
              <a:t> Summer Road Trip Small Groups </a:t>
            </a:r>
          </a:p>
          <a:p>
            <a:r>
              <a:rPr lang="en-US" sz="4000" dirty="0">
                <a:solidFill>
                  <a:schemeClr val="bg1"/>
                </a:solidFill>
              </a:rPr>
              <a:t>       Understanding The Gospel &amp; Justice</a:t>
            </a:r>
          </a:p>
          <a:p>
            <a:pPr marL="742950" lvl="0" indent="-742950">
              <a:buAutoNum type="arabicPeriod" startAt="5"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771" y="379213"/>
            <a:ext cx="1058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Press past your normal @ Cornerstone</a:t>
            </a:r>
          </a:p>
        </p:txBody>
      </p:sp>
    </p:spTree>
    <p:extLst>
      <p:ext uri="{BB962C8B-B14F-4D97-AF65-F5344CB8AC3E}">
        <p14:creationId xmlns:p14="http://schemas.microsoft.com/office/powerpoint/2010/main" val="406396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6074F-E4F4-4443-A519-839FA56E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23812"/>
            <a:ext cx="121443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53" y="604434"/>
            <a:ext cx="10515600" cy="5742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i="1" baseline="30000" dirty="0">
                <a:solidFill>
                  <a:schemeClr val="bg1"/>
                </a:solidFill>
              </a:rPr>
              <a:t>7</a:t>
            </a:r>
            <a:r>
              <a:rPr lang="en-US" sz="3800" i="1" dirty="0">
                <a:solidFill>
                  <a:schemeClr val="bg1"/>
                </a:solidFill>
              </a:rPr>
              <a:t> But whatever was to my profit  </a:t>
            </a:r>
            <a:r>
              <a:rPr lang="en-US" sz="3800" b="1" i="1" dirty="0"/>
              <a:t>I now consider loss for </a:t>
            </a:r>
            <a:r>
              <a:rPr lang="en-US" sz="3800" i="1" dirty="0">
                <a:solidFill>
                  <a:schemeClr val="bg1"/>
                </a:solidFill>
              </a:rPr>
              <a:t>the sake of Christ. </a:t>
            </a:r>
            <a:r>
              <a:rPr lang="en-US" sz="3800" i="1" baseline="30000" dirty="0">
                <a:solidFill>
                  <a:schemeClr val="bg1"/>
                </a:solidFill>
              </a:rPr>
              <a:t>8</a:t>
            </a:r>
            <a:r>
              <a:rPr lang="en-US" sz="3800" i="1" dirty="0">
                <a:solidFill>
                  <a:schemeClr val="bg1"/>
                </a:solidFill>
              </a:rPr>
              <a:t> What is more, </a:t>
            </a:r>
            <a:r>
              <a:rPr lang="en-US" sz="3800" b="1" i="1" dirty="0"/>
              <a:t>I consider everything a loss compared to</a:t>
            </a:r>
            <a:r>
              <a:rPr lang="en-US" sz="3800" i="1" dirty="0">
                <a:solidFill>
                  <a:schemeClr val="bg1"/>
                </a:solidFill>
              </a:rPr>
              <a:t> the surpassing greatness of knowing Christ Jesus my Lord, for whose sake I have lost all things. </a:t>
            </a:r>
            <a:r>
              <a:rPr lang="en-US" sz="3800" b="1" i="1" dirty="0"/>
              <a:t>I consider them rubbish</a:t>
            </a:r>
            <a:r>
              <a:rPr lang="en-US" sz="3800" i="1" dirty="0">
                <a:solidFill>
                  <a:schemeClr val="bg1"/>
                </a:solidFill>
              </a:rPr>
              <a:t>, that I may gain Christ …</a:t>
            </a:r>
          </a:p>
          <a:p>
            <a:pPr marL="0" indent="0">
              <a:buNone/>
            </a:pPr>
            <a:r>
              <a:rPr lang="en-US" sz="3800" i="1" baseline="30000" dirty="0">
                <a:solidFill>
                  <a:schemeClr val="bg1"/>
                </a:solidFill>
              </a:rPr>
              <a:t>10</a:t>
            </a:r>
            <a:r>
              <a:rPr lang="en-US" sz="3800" i="1" dirty="0">
                <a:solidFill>
                  <a:schemeClr val="bg1"/>
                </a:solidFill>
              </a:rPr>
              <a:t> </a:t>
            </a:r>
            <a:r>
              <a:rPr lang="en-US" sz="5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want to know Christ</a:t>
            </a:r>
            <a:r>
              <a:rPr lang="en-US" sz="5000" b="1" i="1" dirty="0">
                <a:solidFill>
                  <a:schemeClr val="bg1"/>
                </a:solidFill>
              </a:rPr>
              <a:t> </a:t>
            </a:r>
            <a:r>
              <a:rPr lang="en-US" sz="3800" i="1" dirty="0">
                <a:solidFill>
                  <a:schemeClr val="bg1"/>
                </a:solidFill>
              </a:rPr>
              <a:t>and the power of his resurrection and the fellowship of sharing in his sufferings, becoming like him in his death…</a:t>
            </a:r>
            <a:endParaRPr lang="en-US" sz="3800" i="1" dirty="0"/>
          </a:p>
        </p:txBody>
      </p:sp>
    </p:spTree>
    <p:extLst>
      <p:ext uri="{BB962C8B-B14F-4D97-AF65-F5344CB8AC3E}">
        <p14:creationId xmlns:p14="http://schemas.microsoft.com/office/powerpoint/2010/main" val="4051498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6566" y="1695825"/>
            <a:ext cx="1154695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“Press Past Your Normal To Know More Of Christ!”</a:t>
            </a: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but </a:t>
            </a:r>
            <a:r>
              <a:rPr lang="en-US" sz="40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press on </a:t>
            </a:r>
            <a:r>
              <a:rPr lang="en-US" sz="4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 take hold of that for which Christ Jesus took hold of me. 13 Brothers, I do not consider myself yet to have taken hold of it. But one thing I do: Forgetting what is behind and straining toward what is ahead, 14 </a:t>
            </a:r>
            <a:r>
              <a:rPr lang="en-US" sz="40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press on toward the goal</a:t>
            </a:r>
            <a:r>
              <a:rPr lang="en-US" sz="40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4000" i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567" y="587829"/>
            <a:ext cx="1091812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The Word of The Lord For Us Today</a:t>
            </a:r>
          </a:p>
        </p:txBody>
      </p:sp>
    </p:spTree>
    <p:extLst>
      <p:ext uri="{BB962C8B-B14F-4D97-AF65-F5344CB8AC3E}">
        <p14:creationId xmlns:p14="http://schemas.microsoft.com/office/powerpoint/2010/main" val="347803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08" y="1771855"/>
            <a:ext cx="10515600" cy="1657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The day God began </a:t>
            </a:r>
            <a:r>
              <a:rPr lang="en-US" sz="4000" b="1" dirty="0"/>
              <a:t>The Church </a:t>
            </a:r>
            <a:r>
              <a:rPr lang="en-US" sz="4000" dirty="0"/>
              <a:t>by pouring out His Spirit &amp; restoring </a:t>
            </a:r>
            <a:r>
              <a:rPr lang="en-US" sz="4000" b="1" dirty="0"/>
              <a:t>His original design</a:t>
            </a:r>
            <a:r>
              <a:rPr lang="en-US" sz="4000" dirty="0"/>
              <a:t>: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85CED-C54E-47AE-BF7B-6AAA514DA055}"/>
              </a:ext>
            </a:extLst>
          </p:cNvPr>
          <p:cNvSpPr txBox="1"/>
          <p:nvPr/>
        </p:nvSpPr>
        <p:spPr>
          <a:xfrm>
            <a:off x="847308" y="396557"/>
            <a:ext cx="1091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Today is Pentecost Sunday (Acts 2)</a:t>
            </a:r>
          </a:p>
        </p:txBody>
      </p:sp>
      <p:sp>
        <p:nvSpPr>
          <p:cNvPr id="5" name="Arrow: Bent 4">
            <a:extLst>
              <a:ext uri="{FF2B5EF4-FFF2-40B4-BE49-F238E27FC236}">
                <a16:creationId xmlns:a16="http://schemas.microsoft.com/office/drawing/2014/main" id="{B2F95F22-3869-4969-B8D4-4735C870FCC6}"/>
              </a:ext>
            </a:extLst>
          </p:cNvPr>
          <p:cNvSpPr/>
          <p:nvPr/>
        </p:nvSpPr>
        <p:spPr>
          <a:xfrm rot="10800000">
            <a:off x="7765574" y="3084392"/>
            <a:ext cx="2756850" cy="2224585"/>
          </a:xfrm>
          <a:prstGeom prst="bentArrow">
            <a:avLst>
              <a:gd name="adj1" fmla="val 17786"/>
              <a:gd name="adj2" fmla="val 25000"/>
              <a:gd name="adj3" fmla="val 25000"/>
              <a:gd name="adj4" fmla="val 44417"/>
            </a:avLst>
          </a:prstGeom>
          <a:solidFill>
            <a:srgbClr val="443C3A"/>
          </a:solidFill>
          <a:ln>
            <a:solidFill>
              <a:srgbClr val="443C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43C3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7310AF-7676-49D5-BB9E-B3EFEDB6EDDA}"/>
              </a:ext>
            </a:extLst>
          </p:cNvPr>
          <p:cNvSpPr/>
          <p:nvPr/>
        </p:nvSpPr>
        <p:spPr>
          <a:xfrm>
            <a:off x="2474794" y="3733958"/>
            <a:ext cx="5058770" cy="1938992"/>
          </a:xfrm>
          <a:prstGeom prst="rect">
            <a:avLst/>
          </a:prstGeom>
          <a:noFill/>
          <a:ln w="76200">
            <a:solidFill>
              <a:srgbClr val="443C3A"/>
            </a:solidFill>
            <a:rou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443C3A"/>
                </a:solidFill>
              </a:rPr>
              <a:t>The </a:t>
            </a:r>
            <a:r>
              <a:rPr lang="en-US" sz="4000" b="1" dirty="0">
                <a:solidFill>
                  <a:srgbClr val="443C3A"/>
                </a:solidFill>
              </a:rPr>
              <a:t>Image of God</a:t>
            </a:r>
          </a:p>
          <a:p>
            <a:pPr algn="ctr"/>
            <a:r>
              <a:rPr lang="en-US" sz="4000" dirty="0">
                <a:solidFill>
                  <a:srgbClr val="443C3A"/>
                </a:solidFill>
              </a:rPr>
              <a:t>now filled with</a:t>
            </a:r>
          </a:p>
          <a:p>
            <a:pPr algn="ctr"/>
            <a:r>
              <a:rPr lang="en-US" sz="4000" b="1" dirty="0">
                <a:solidFill>
                  <a:srgbClr val="443C3A"/>
                </a:solidFill>
              </a:rPr>
              <a:t>The Spirit of God</a:t>
            </a:r>
          </a:p>
        </p:txBody>
      </p:sp>
    </p:spTree>
    <p:extLst>
      <p:ext uri="{BB962C8B-B14F-4D97-AF65-F5344CB8AC3E}">
        <p14:creationId xmlns:p14="http://schemas.microsoft.com/office/powerpoint/2010/main" val="31417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AA168-C20D-404A-8343-6DE05E562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2" y="-312719"/>
            <a:ext cx="12192000" cy="7155657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734E6D15-ACD2-4D29-9E20-98B99E96575D}"/>
              </a:ext>
            </a:extLst>
          </p:cNvPr>
          <p:cNvSpPr/>
          <p:nvPr/>
        </p:nvSpPr>
        <p:spPr>
          <a:xfrm>
            <a:off x="-23342" y="1817426"/>
            <a:ext cx="4322388" cy="5040574"/>
          </a:xfrm>
          <a:prstGeom prst="rt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FE2E8-4BD4-41A7-8396-3DE2A5078541}"/>
              </a:ext>
            </a:extLst>
          </p:cNvPr>
          <p:cNvSpPr txBox="1"/>
          <p:nvPr/>
        </p:nvSpPr>
        <p:spPr>
          <a:xfrm>
            <a:off x="23342" y="3265109"/>
            <a:ext cx="41944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“Now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there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were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staying in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Jerusalem God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-fearing Jews from</a:t>
            </a:r>
          </a:p>
          <a:p>
            <a:r>
              <a:rPr lang="en-US" sz="2800" i="1" dirty="0">
                <a:solidFill>
                  <a:schemeClr val="bg2"/>
                </a:solidFill>
              </a:rPr>
              <a:t>every nation (‘ethnos’) </a:t>
            </a:r>
            <a:r>
              <a:rPr lang="en-US" sz="2800" i="1" dirty="0">
                <a:solidFill>
                  <a:schemeClr val="bg1"/>
                </a:solidFill>
              </a:rPr>
              <a:t>under heaven</a:t>
            </a:r>
            <a:r>
              <a:rPr lang="en-US" sz="2800" dirty="0">
                <a:solidFill>
                  <a:schemeClr val="bg1"/>
                </a:solidFill>
              </a:rPr>
              <a:t>.” ~ Acts 2:5</a:t>
            </a:r>
          </a:p>
        </p:txBody>
      </p:sp>
    </p:spTree>
    <p:extLst>
      <p:ext uri="{BB962C8B-B14F-4D97-AF65-F5344CB8AC3E}">
        <p14:creationId xmlns:p14="http://schemas.microsoft.com/office/powerpoint/2010/main" val="47853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08" y="1437162"/>
            <a:ext cx="10515600" cy="457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Myriad Pro" panose="020B0503030403020204" pitchFamily="34" charset="0"/>
              </a:rPr>
              <a:t>(Paul rebukes the Judaizers)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US" sz="3700" dirty="0"/>
              <a:t>Judaizers claim, “you can’t be a Christian if you don’t get the Jewish circumcision </a:t>
            </a:r>
            <a:r>
              <a:rPr lang="en-US" sz="3700" b="1" dirty="0"/>
              <a:t>like we have</a:t>
            </a:r>
            <a:r>
              <a:rPr lang="en-US" sz="3700" dirty="0"/>
              <a:t>.”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C2C1E-E717-4A4F-B4AC-8740EBA1CE25}"/>
              </a:ext>
            </a:extLst>
          </p:cNvPr>
          <p:cNvSpPr txBox="1"/>
          <p:nvPr/>
        </p:nvSpPr>
        <p:spPr>
          <a:xfrm>
            <a:off x="847308" y="396557"/>
            <a:ext cx="1091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Philippians 3</a:t>
            </a:r>
          </a:p>
        </p:txBody>
      </p:sp>
    </p:spTree>
    <p:extLst>
      <p:ext uri="{BB962C8B-B14F-4D97-AF65-F5344CB8AC3E}">
        <p14:creationId xmlns:p14="http://schemas.microsoft.com/office/powerpoint/2010/main" val="281073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08" y="1437162"/>
            <a:ext cx="10515600" cy="457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latin typeface="Myriad Pro" panose="020B0503030403020204" pitchFamily="34" charset="0"/>
              </a:rPr>
              <a:t>(Paul rebukes the Judaizers)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US" sz="3700" dirty="0"/>
              <a:t>Judaizers claim, “you can’t be a Christian if you don’t get the Jewish circumcision </a:t>
            </a:r>
            <a:r>
              <a:rPr lang="en-US" sz="3700" b="1" dirty="0"/>
              <a:t>like we have</a:t>
            </a:r>
            <a:r>
              <a:rPr lang="en-US" sz="3700" dirty="0"/>
              <a:t>.”</a:t>
            </a:r>
          </a:p>
          <a:p>
            <a:pPr marL="0" indent="0">
              <a:buNone/>
            </a:pPr>
            <a:endParaRPr lang="en-US" sz="3700" dirty="0"/>
          </a:p>
          <a:p>
            <a:pPr marL="0" indent="0">
              <a:buNone/>
            </a:pPr>
            <a:r>
              <a:rPr lang="en-US" sz="3700" dirty="0"/>
              <a:t>You’re not </a:t>
            </a:r>
            <a:r>
              <a:rPr lang="en-US" sz="3700" b="1" dirty="0"/>
              <a:t>normal</a:t>
            </a:r>
            <a:r>
              <a:rPr lang="en-US" sz="3700" dirty="0"/>
              <a:t>, acceptable or important</a:t>
            </a:r>
          </a:p>
          <a:p>
            <a:pPr marL="0" indent="0">
              <a:buNone/>
            </a:pPr>
            <a:r>
              <a:rPr lang="en-US" sz="3700" b="1" dirty="0"/>
              <a:t>to us or to God </a:t>
            </a:r>
            <a:r>
              <a:rPr lang="en-US" sz="3700" dirty="0"/>
              <a:t>until you are </a:t>
            </a:r>
            <a:r>
              <a:rPr lang="en-US" sz="3700" b="1" dirty="0"/>
              <a:t>like us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C2C1E-E717-4A4F-B4AC-8740EBA1CE25}"/>
              </a:ext>
            </a:extLst>
          </p:cNvPr>
          <p:cNvSpPr txBox="1"/>
          <p:nvPr/>
        </p:nvSpPr>
        <p:spPr>
          <a:xfrm>
            <a:off x="847308" y="396557"/>
            <a:ext cx="1091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lacard Condensed" panose="020B0606030402050204" pitchFamily="34" charset="0"/>
                <a:ea typeface="Arial" charset="0"/>
                <a:cs typeface="Arial" charset="0"/>
              </a:rPr>
              <a:t>Philippians 3</a:t>
            </a:r>
          </a:p>
        </p:txBody>
      </p:sp>
    </p:spTree>
    <p:extLst>
      <p:ext uri="{BB962C8B-B14F-4D97-AF65-F5344CB8AC3E}">
        <p14:creationId xmlns:p14="http://schemas.microsoft.com/office/powerpoint/2010/main" val="39749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453" y="604434"/>
            <a:ext cx="10515600" cy="5742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i="1" dirty="0">
                <a:solidFill>
                  <a:schemeClr val="bg1"/>
                </a:solidFill>
              </a:rPr>
              <a:t>   Finally, my brothers, </a:t>
            </a:r>
            <a:r>
              <a:rPr lang="en-US" sz="4000" i="1" dirty="0"/>
              <a:t>rejoice in the Lord</a:t>
            </a:r>
            <a:r>
              <a:rPr lang="en-US" sz="4000" i="1" dirty="0">
                <a:solidFill>
                  <a:schemeClr val="bg1"/>
                </a:solidFill>
              </a:rPr>
              <a:t>! It is no trouble for me to write the same things to you again, &amp; </a:t>
            </a:r>
            <a:r>
              <a:rPr lang="en-US" sz="4000" i="1" dirty="0"/>
              <a:t>it is a safeguard for you</a:t>
            </a:r>
            <a:r>
              <a:rPr lang="en-US" sz="4000" i="1" dirty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4000" i="1" dirty="0">
                <a:solidFill>
                  <a:schemeClr val="bg1"/>
                </a:solidFill>
              </a:rPr>
              <a:t>   </a:t>
            </a:r>
            <a:r>
              <a:rPr lang="en-US" sz="4000" i="1" baseline="30000" dirty="0">
                <a:solidFill>
                  <a:schemeClr val="bg1"/>
                </a:solidFill>
              </a:rPr>
              <a:t> 2 </a:t>
            </a:r>
            <a:r>
              <a:rPr lang="en-US" sz="4000" i="1" dirty="0">
                <a:solidFill>
                  <a:schemeClr val="bg1"/>
                </a:solidFill>
              </a:rPr>
              <a:t>Watch out for those dogs, those men who do evil, those mutilators of the flesh. </a:t>
            </a:r>
            <a:r>
              <a:rPr lang="en-US" sz="4000" i="1" baseline="30000" dirty="0">
                <a:solidFill>
                  <a:schemeClr val="bg1"/>
                </a:solidFill>
              </a:rPr>
              <a:t>3</a:t>
            </a:r>
            <a:r>
              <a:rPr lang="en-US" sz="4000" i="1" dirty="0">
                <a:solidFill>
                  <a:schemeClr val="bg1"/>
                </a:solidFill>
              </a:rPr>
              <a:t> For it is [not them, but] we who are the true circumcision, we who worship by the Spirit of God, who glory in Christ Jesus, and </a:t>
            </a:r>
            <a:r>
              <a:rPr lang="en-US" sz="4000" i="1" dirty="0"/>
              <a:t>who put no confidence in the flesh</a:t>
            </a:r>
          </a:p>
        </p:txBody>
      </p:sp>
    </p:spTree>
    <p:extLst>
      <p:ext uri="{BB962C8B-B14F-4D97-AF65-F5344CB8AC3E}">
        <p14:creationId xmlns:p14="http://schemas.microsoft.com/office/powerpoint/2010/main" val="3392777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4F83-6D67-490B-977E-3282DF475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385" y="440661"/>
            <a:ext cx="6953192" cy="57425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700" i="1" dirty="0">
                <a:solidFill>
                  <a:schemeClr val="bg1"/>
                </a:solidFill>
              </a:rPr>
              <a:t>If anyone else thinks he has </a:t>
            </a:r>
            <a:r>
              <a:rPr lang="en-US" sz="3700" b="1" i="1" dirty="0">
                <a:solidFill>
                  <a:schemeClr val="bg1"/>
                </a:solidFill>
              </a:rPr>
              <a:t>reasons to put confidence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700" b="1" i="1" dirty="0">
                <a:solidFill>
                  <a:schemeClr val="bg1"/>
                </a:solidFill>
              </a:rPr>
              <a:t>in the flesh</a:t>
            </a:r>
            <a:r>
              <a:rPr lang="en-US" sz="3700" i="1" dirty="0">
                <a:solidFill>
                  <a:schemeClr val="bg1"/>
                </a:solidFill>
              </a:rPr>
              <a:t>, I have more: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700" i="1" dirty="0"/>
              <a:t>circumcised on the eighth day,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700" i="1" dirty="0">
                <a:solidFill>
                  <a:schemeClr val="bg1"/>
                </a:solidFill>
              </a:rPr>
              <a:t>of the people of Israel,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700" i="1" dirty="0"/>
              <a:t>of the tribe of Benjamin</a:t>
            </a:r>
            <a:r>
              <a:rPr lang="en-US" sz="3700" i="1" dirty="0">
                <a:solidFill>
                  <a:schemeClr val="bg1"/>
                </a:solidFill>
              </a:rPr>
              <a:t>, a Hebrew of Hebrews; in regard to the law, </a:t>
            </a:r>
            <a:r>
              <a:rPr lang="en-US" sz="3700" i="1" dirty="0"/>
              <a:t>a Pharisee</a:t>
            </a:r>
            <a:r>
              <a:rPr lang="en-US" sz="3700" i="1" dirty="0">
                <a:solidFill>
                  <a:schemeClr val="bg1"/>
                </a:solidFill>
              </a:rPr>
              <a:t>; </a:t>
            </a:r>
            <a:r>
              <a:rPr lang="en-US" sz="3700" i="1" baseline="30000" dirty="0">
                <a:solidFill>
                  <a:schemeClr val="bg1"/>
                </a:solidFill>
              </a:rPr>
              <a:t>6</a:t>
            </a:r>
            <a:r>
              <a:rPr lang="en-US" sz="3700" i="1" dirty="0">
                <a:solidFill>
                  <a:schemeClr val="bg1"/>
                </a:solidFill>
              </a:rPr>
              <a:t> as for zeal, persecuting the church; as for </a:t>
            </a:r>
            <a:r>
              <a:rPr lang="en-US" sz="3700" i="1" dirty="0"/>
              <a:t>legalistic righteousness, faultless</a:t>
            </a:r>
            <a:r>
              <a:rPr lang="en-US" sz="3700" i="1" dirty="0">
                <a:solidFill>
                  <a:schemeClr val="bg1"/>
                </a:solidFill>
              </a:rPr>
              <a:t>. </a:t>
            </a:r>
            <a:endParaRPr lang="en-US" sz="37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634B6-B785-4755-994B-08EE37B03083}"/>
              </a:ext>
            </a:extLst>
          </p:cNvPr>
          <p:cNvSpPr/>
          <p:nvPr/>
        </p:nvSpPr>
        <p:spPr>
          <a:xfrm>
            <a:off x="8115868" y="2019605"/>
            <a:ext cx="396695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r>
              <a:rPr lang="en-US" sz="3400" i="1" dirty="0">
                <a:solidFill>
                  <a:schemeClr val="accent1">
                    <a:lumMod val="50000"/>
                  </a:schemeClr>
                </a:solidFill>
              </a:rPr>
              <a:t>(race)</a:t>
            </a:r>
          </a:p>
          <a:p>
            <a:pPr>
              <a:spcBef>
                <a:spcPts val="100"/>
              </a:spcBef>
            </a:pPr>
            <a:r>
              <a:rPr lang="en-US" sz="3400" i="1" dirty="0">
                <a:solidFill>
                  <a:schemeClr val="bg1"/>
                </a:solidFill>
              </a:rPr>
              <a:t>(region)</a:t>
            </a:r>
          </a:p>
          <a:p>
            <a:pPr>
              <a:spcBef>
                <a:spcPts val="100"/>
              </a:spcBef>
            </a:pPr>
            <a:r>
              <a:rPr lang="en-US" sz="3400" i="1" dirty="0">
                <a:solidFill>
                  <a:srgbClr val="443C3A"/>
                </a:solidFill>
              </a:rPr>
              <a:t>(social class)</a:t>
            </a:r>
          </a:p>
          <a:p>
            <a:pPr>
              <a:spcBef>
                <a:spcPts val="100"/>
              </a:spcBef>
            </a:pPr>
            <a:r>
              <a:rPr lang="en-US" sz="3400" i="1" dirty="0">
                <a:solidFill>
                  <a:schemeClr val="bg1"/>
                </a:solidFill>
              </a:rPr>
              <a:t>(language)</a:t>
            </a:r>
          </a:p>
          <a:p>
            <a:pPr>
              <a:spcBef>
                <a:spcPts val="100"/>
              </a:spcBef>
            </a:pPr>
            <a:r>
              <a:rPr lang="en-US" sz="3400" i="1" dirty="0">
                <a:solidFill>
                  <a:srgbClr val="443C3A"/>
                </a:solidFill>
              </a:rPr>
              <a:t>(education)</a:t>
            </a:r>
          </a:p>
          <a:p>
            <a:pPr>
              <a:spcBef>
                <a:spcPts val="100"/>
              </a:spcBef>
            </a:pPr>
            <a:r>
              <a:rPr lang="en-US" sz="3400" i="1" dirty="0">
                <a:solidFill>
                  <a:schemeClr val="bg1"/>
                </a:solidFill>
              </a:rPr>
              <a:t>(cultural passion)</a:t>
            </a:r>
          </a:p>
          <a:p>
            <a:pPr>
              <a:spcBef>
                <a:spcPts val="100"/>
              </a:spcBef>
            </a:pPr>
            <a:r>
              <a:rPr lang="en-US" sz="3400" i="1" dirty="0">
                <a:solidFill>
                  <a:srgbClr val="443C3A"/>
                </a:solidFill>
              </a:rPr>
              <a:t>(criminal record) </a:t>
            </a:r>
            <a:endParaRPr lang="en-US" sz="3400" dirty="0">
              <a:solidFill>
                <a:srgbClr val="443C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4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4B463-0865-40A6-9628-2E239D194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167" y="550800"/>
            <a:ext cx="10515600" cy="54083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300" i="1" dirty="0">
                <a:solidFill>
                  <a:schemeClr val="bg1"/>
                </a:solidFill>
              </a:rPr>
              <a:t>“</a:t>
            </a:r>
            <a:r>
              <a:rPr lang="en-US" sz="4300" i="1" dirty="0"/>
              <a:t>All the believers </a:t>
            </a:r>
            <a:r>
              <a:rPr lang="en-US" sz="4300" i="1" dirty="0">
                <a:solidFill>
                  <a:schemeClr val="bg1"/>
                </a:solidFill>
              </a:rPr>
              <a:t>were together and had everything in common. Selling their possessions and goods, </a:t>
            </a:r>
            <a:r>
              <a:rPr lang="en-US" sz="4300" i="1" dirty="0"/>
              <a:t>they gave to anyone </a:t>
            </a:r>
            <a:r>
              <a:rPr lang="en-US" sz="4300" i="1" dirty="0">
                <a:solidFill>
                  <a:schemeClr val="bg1"/>
                </a:solidFill>
              </a:rPr>
              <a:t>as he had need. Every day they continued to meet together in the temple courts. They broke bread </a:t>
            </a:r>
            <a:r>
              <a:rPr lang="en-US" sz="4300" i="1" dirty="0"/>
              <a:t>in their homes and ate together</a:t>
            </a:r>
            <a:r>
              <a:rPr lang="en-US" sz="4300" i="1" dirty="0">
                <a:solidFill>
                  <a:schemeClr val="bg1"/>
                </a:solidFill>
              </a:rPr>
              <a:t> with glad and sincere hearts, praising God and enjoying the favor of </a:t>
            </a:r>
            <a:r>
              <a:rPr lang="en-US" sz="4300" i="1" dirty="0"/>
              <a:t>all the people</a:t>
            </a:r>
            <a:r>
              <a:rPr lang="en-US" sz="4300" i="1" dirty="0">
                <a:solidFill>
                  <a:schemeClr val="bg1"/>
                </a:solidFill>
              </a:rPr>
              <a:t>. And the Lord added to their number daily those who were being saved.” </a:t>
            </a:r>
            <a:r>
              <a:rPr lang="en-US" sz="4300" dirty="0"/>
              <a:t>[Acts 2:44-47]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C6F8883A-5814-4E69-9655-BF4BCDC68000}"/>
              </a:ext>
            </a:extLst>
          </p:cNvPr>
          <p:cNvSpPr/>
          <p:nvPr/>
        </p:nvSpPr>
        <p:spPr>
          <a:xfrm>
            <a:off x="0" y="3603009"/>
            <a:ext cx="3452884" cy="3254991"/>
          </a:xfrm>
          <a:prstGeom prst="rtTriangle">
            <a:avLst/>
          </a:prstGeom>
          <a:solidFill>
            <a:srgbClr val="443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43C3A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DA008-01FB-43C1-A2BD-58CF5DC16CDE}"/>
              </a:ext>
            </a:extLst>
          </p:cNvPr>
          <p:cNvSpPr txBox="1"/>
          <p:nvPr/>
        </p:nvSpPr>
        <p:spPr>
          <a:xfrm>
            <a:off x="237672" y="5230504"/>
            <a:ext cx="1832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Day Of</a:t>
            </a:r>
          </a:p>
          <a:p>
            <a:r>
              <a:rPr lang="en-US" sz="3000" dirty="0">
                <a:solidFill>
                  <a:schemeClr val="bg1"/>
                </a:solidFill>
              </a:rPr>
              <a:t>Pentecost</a:t>
            </a:r>
          </a:p>
          <a:p>
            <a:r>
              <a:rPr lang="en-US" sz="3000" dirty="0">
                <a:solidFill>
                  <a:schemeClr val="bg1"/>
                </a:solidFill>
              </a:rPr>
              <a:t>&amp; Forward</a:t>
            </a:r>
          </a:p>
        </p:txBody>
      </p:sp>
    </p:spTree>
    <p:extLst>
      <p:ext uri="{BB962C8B-B14F-4D97-AF65-F5344CB8AC3E}">
        <p14:creationId xmlns:p14="http://schemas.microsoft.com/office/powerpoint/2010/main" val="875849002"/>
      </p:ext>
    </p:extLst>
  </p:cSld>
  <p:clrMapOvr>
    <a:masterClrMapping/>
  </p:clrMapOvr>
</p:sld>
</file>

<file path=ppt/theme/theme1.xml><?xml version="1.0" encoding="utf-8"?>
<a:theme xmlns:a="http://schemas.openxmlformats.org/drawingml/2006/main" name="2018-GratefultoGod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GratefultoGod" id="{0B7348FF-ACE3-48A5-A422-8563E837DBB6}" vid="{80E0620E-9433-4278-8B21-D5DDAAC04D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2018-GratefultoGod</Template>
  <TotalTime>17828</TotalTime>
  <Words>1946</Words>
  <Application>Microsoft Office PowerPoint</Application>
  <PresentationFormat>Widescreen</PresentationFormat>
  <Paragraphs>300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28 Days Later</vt:lpstr>
      <vt:lpstr>Adventure</vt:lpstr>
      <vt:lpstr>Arial</vt:lpstr>
      <vt:lpstr>Calibri</vt:lpstr>
      <vt:lpstr>Myriad Pro</vt:lpstr>
      <vt:lpstr>Placard Condensed</vt:lpstr>
      <vt:lpstr>2018-GratefultoGod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Allen</cp:lastModifiedBy>
  <cp:revision>141</cp:revision>
  <dcterms:created xsi:type="dcterms:W3CDTF">2016-05-25T19:25:35Z</dcterms:created>
  <dcterms:modified xsi:type="dcterms:W3CDTF">2018-05-20T12:22:39Z</dcterms:modified>
</cp:coreProperties>
</file>