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354" r:id="rId3"/>
    <p:sldId id="372" r:id="rId4"/>
    <p:sldId id="375" r:id="rId5"/>
    <p:sldId id="373" r:id="rId6"/>
    <p:sldId id="376" r:id="rId7"/>
    <p:sldId id="388" r:id="rId8"/>
    <p:sldId id="377" r:id="rId9"/>
    <p:sldId id="389" r:id="rId10"/>
    <p:sldId id="378" r:id="rId11"/>
    <p:sldId id="391" r:id="rId12"/>
    <p:sldId id="374" r:id="rId13"/>
    <p:sldId id="379" r:id="rId14"/>
    <p:sldId id="381" r:id="rId15"/>
    <p:sldId id="325" r:id="rId16"/>
    <p:sldId id="404" r:id="rId17"/>
    <p:sldId id="405" r:id="rId18"/>
    <p:sldId id="353" r:id="rId19"/>
    <p:sldId id="384" r:id="rId20"/>
    <p:sldId id="397" r:id="rId21"/>
    <p:sldId id="383" r:id="rId22"/>
    <p:sldId id="385" r:id="rId23"/>
    <p:sldId id="305" r:id="rId24"/>
    <p:sldId id="355" r:id="rId25"/>
    <p:sldId id="402" r:id="rId26"/>
    <p:sldId id="406" r:id="rId27"/>
    <p:sldId id="407"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DECE979-A977-A846-8B9A-BD6C37BA6306}">
          <p14:sldIdLst>
            <p14:sldId id="256"/>
            <p14:sldId id="354"/>
            <p14:sldId id="372"/>
            <p14:sldId id="375"/>
            <p14:sldId id="373"/>
            <p14:sldId id="376"/>
            <p14:sldId id="388"/>
            <p14:sldId id="377"/>
            <p14:sldId id="389"/>
            <p14:sldId id="378"/>
            <p14:sldId id="391"/>
            <p14:sldId id="374"/>
            <p14:sldId id="379"/>
            <p14:sldId id="381"/>
            <p14:sldId id="325"/>
            <p14:sldId id="404"/>
            <p14:sldId id="405"/>
            <p14:sldId id="353"/>
            <p14:sldId id="384"/>
            <p14:sldId id="397"/>
            <p14:sldId id="383"/>
            <p14:sldId id="385"/>
            <p14:sldId id="305"/>
            <p14:sldId id="355"/>
            <p14:sldId id="402"/>
            <p14:sldId id="406"/>
            <p14:sldId id="4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14"/>
    <a:srgbClr val="443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3" autoAdjust="0"/>
    <p:restoredTop sz="49934" autoAdjust="0"/>
  </p:normalViewPr>
  <p:slideViewPr>
    <p:cSldViewPr snapToGrid="0" snapToObjects="1">
      <p:cViewPr varScale="1">
        <p:scale>
          <a:sx n="38" d="100"/>
          <a:sy n="38" d="100"/>
        </p:scale>
        <p:origin x="2136" y="30"/>
      </p:cViewPr>
      <p:guideLst/>
    </p:cSldViewPr>
  </p:slideViewPr>
  <p:notesTextViewPr>
    <p:cViewPr>
      <p:scale>
        <a:sx n="1" d="1"/>
        <a:sy n="1" d="1"/>
      </p:scale>
      <p:origin x="0" y="0"/>
    </p:cViewPr>
  </p:notesTextViewPr>
  <p:notesViewPr>
    <p:cSldViewPr snapToGrid="0" snapToObjects="1">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9747FE-5157-4EB9-87E0-DADEF7729FF8}"/>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B31822E3-6516-4DCD-B929-8052DFD6BC1A}"/>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1B10BDD4-578E-42CD-A3E8-8AEC16BDBCB8}" type="datetimeFigureOut">
              <a:rPr lang="en-US" smtClean="0"/>
              <a:t>3/18/2018</a:t>
            </a:fld>
            <a:endParaRPr lang="en-US"/>
          </a:p>
        </p:txBody>
      </p:sp>
      <p:sp>
        <p:nvSpPr>
          <p:cNvPr id="4" name="Footer Placeholder 3">
            <a:extLst>
              <a:ext uri="{FF2B5EF4-FFF2-40B4-BE49-F238E27FC236}">
                <a16:creationId xmlns:a16="http://schemas.microsoft.com/office/drawing/2014/main" id="{FDED4185-E407-4281-A9CD-86E3866CC040}"/>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F0DC18C-E1FF-44D2-92A5-BD50E08360E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538DC7BA-9687-4CE5-AA54-6136A272248A}" type="slidenum">
              <a:rPr lang="en-US" smtClean="0"/>
              <a:t>‹#›</a:t>
            </a:fld>
            <a:endParaRPr lang="en-US"/>
          </a:p>
        </p:txBody>
      </p:sp>
    </p:spTree>
    <p:extLst>
      <p:ext uri="{BB962C8B-B14F-4D97-AF65-F5344CB8AC3E}">
        <p14:creationId xmlns:p14="http://schemas.microsoft.com/office/powerpoint/2010/main" val="1695957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4B723CE-6FC1-F344-AF3E-8329AFF5A5B6}" type="datetimeFigureOut">
              <a:rPr lang="en-US" smtClean="0"/>
              <a:t>3/18/2018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66E2491-363B-364C-91E5-8CCC793F5121}" type="slidenum">
              <a:rPr lang="en-US" smtClean="0"/>
              <a:t>‹#›</a:t>
            </a:fld>
            <a:endParaRPr lang="en-US"/>
          </a:p>
        </p:txBody>
      </p:sp>
    </p:spTree>
    <p:extLst>
      <p:ext uri="{BB962C8B-B14F-4D97-AF65-F5344CB8AC3E}">
        <p14:creationId xmlns:p14="http://schemas.microsoft.com/office/powerpoint/2010/main" val="479895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confession:  I’m getting older</a:t>
            </a:r>
          </a:p>
          <a:p>
            <a:endParaRPr lang="en-US" dirty="0"/>
          </a:p>
          <a:p>
            <a:r>
              <a:rPr lang="en-US" dirty="0"/>
              <a:t>Using these more / funny dynamic – just used for reading –now getting up</a:t>
            </a:r>
          </a:p>
          <a:p>
            <a:pPr marL="171450" indent="-171450">
              <a:buFontTx/>
              <a:buChar char="-"/>
            </a:pPr>
            <a:r>
              <a:rPr lang="en-US" dirty="0"/>
              <a:t>Get up things are </a:t>
            </a:r>
            <a:r>
              <a:rPr lang="en-US" dirty="0" err="1"/>
              <a:t>blury</a:t>
            </a:r>
            <a:r>
              <a:rPr lang="en-US" dirty="0"/>
              <a:t>, its not right – BUT ITS GETTING NORMAL</a:t>
            </a:r>
          </a:p>
          <a:p>
            <a:pPr marL="171450" indent="-171450">
              <a:buFontTx/>
              <a:buChar char="-"/>
            </a:pPr>
            <a:r>
              <a:rPr lang="en-US" dirty="0" err="1"/>
              <a:t>I;m</a:t>
            </a:r>
            <a:r>
              <a:rPr lang="en-US" dirty="0"/>
              <a:t> getting used to it and starting to see life through its distortions</a:t>
            </a:r>
          </a:p>
          <a:p>
            <a:pPr marL="0" indent="0">
              <a:buFontTx/>
              <a:buNone/>
            </a:pPr>
            <a:endParaRPr lang="en-US" dirty="0"/>
          </a:p>
          <a:p>
            <a:pPr marL="0" indent="0">
              <a:buFontTx/>
              <a:buNone/>
            </a:pPr>
            <a:r>
              <a:rPr lang="en-US" dirty="0"/>
              <a:t>And last week – God called us RISE UP and begin to face fears instead of settling for being defeated and discouraged by them</a:t>
            </a:r>
          </a:p>
          <a:p>
            <a:pPr marL="0" indent="0">
              <a:buFontTx/>
              <a:buNone/>
            </a:pPr>
            <a:endParaRPr lang="en-US" dirty="0"/>
          </a:p>
          <a:p>
            <a:pPr marL="0" indent="0">
              <a:buFontTx/>
              <a:buNone/>
            </a:pPr>
            <a:r>
              <a:rPr lang="en-US" dirty="0"/>
              <a:t>Because far too many of us</a:t>
            </a:r>
          </a:p>
          <a:p>
            <a:pPr marL="0" indent="0">
              <a:buFontTx/>
              <a:buNone/>
            </a:pPr>
            <a:r>
              <a:rPr lang="en-US" dirty="0"/>
              <a:t>Are starting to get used living by fear</a:t>
            </a:r>
          </a:p>
          <a:p>
            <a:pPr marL="171450" indent="-171450">
              <a:buFontTx/>
              <a:buChar char="-"/>
            </a:pPr>
            <a:r>
              <a:rPr lang="en-US" dirty="0"/>
              <a:t>It blurs truth and its not right – but its getting normal to us!!!</a:t>
            </a:r>
          </a:p>
          <a:p>
            <a:pPr marL="171450" indent="-171450">
              <a:buFontTx/>
              <a:buChar char="-"/>
            </a:pPr>
            <a:r>
              <a:rPr lang="en-US" dirty="0"/>
              <a:t>We are getting used to it and starting to see life through its distortions</a:t>
            </a:r>
          </a:p>
          <a:p>
            <a:pPr marL="171450" indent="-171450">
              <a:buFontTx/>
              <a:buChar char="-"/>
            </a:pPr>
            <a:endParaRPr lang="en-US" dirty="0"/>
          </a:p>
          <a:p>
            <a:pPr marL="0" indent="0">
              <a:buFontTx/>
              <a:buNone/>
            </a:pPr>
            <a:r>
              <a:rPr lang="en-US" dirty="0"/>
              <a:t>And today, god leads us to . . .  [next slide]</a:t>
            </a:r>
          </a:p>
        </p:txBody>
      </p:sp>
      <p:sp>
        <p:nvSpPr>
          <p:cNvPr id="4" name="Slide Number Placeholder 3"/>
          <p:cNvSpPr>
            <a:spLocks noGrp="1"/>
          </p:cNvSpPr>
          <p:nvPr>
            <p:ph type="sldNum" sz="quarter" idx="10"/>
          </p:nvPr>
        </p:nvSpPr>
        <p:spPr/>
        <p:txBody>
          <a:bodyPr/>
          <a:lstStyle/>
          <a:p>
            <a:fld id="{E66E2491-363B-364C-91E5-8CCC793F5121}" type="slidenum">
              <a:rPr lang="en-US" smtClean="0"/>
              <a:t>1</a:t>
            </a:fld>
            <a:endParaRPr lang="en-US"/>
          </a:p>
        </p:txBody>
      </p:sp>
    </p:spTree>
    <p:extLst>
      <p:ext uri="{BB962C8B-B14F-4D97-AF65-F5344CB8AC3E}">
        <p14:creationId xmlns:p14="http://schemas.microsoft.com/office/powerpoint/2010/main" val="335514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these three questions</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10</a:t>
            </a:fld>
            <a:endParaRPr lang="en-US"/>
          </a:p>
        </p:txBody>
      </p:sp>
    </p:spTree>
    <p:extLst>
      <p:ext uri="{BB962C8B-B14F-4D97-AF65-F5344CB8AC3E}">
        <p14:creationId xmlns:p14="http://schemas.microsoft.com/office/powerpoint/2010/main" val="57338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takes courage to find God, and his healing and victory</a:t>
            </a:r>
          </a:p>
          <a:p>
            <a:endParaRPr lang="en-US" dirty="0"/>
          </a:p>
          <a:p>
            <a:r>
              <a:rPr lang="en-US" dirty="0"/>
              <a:t>Promise I’ll lighten up in a second</a:t>
            </a:r>
          </a:p>
          <a:p>
            <a:endParaRPr lang="en-US" dirty="0"/>
          </a:p>
          <a:p>
            <a:r>
              <a:rPr lang="en-US" dirty="0"/>
              <a:t>Because I love you and I see what’s happening to you</a:t>
            </a:r>
          </a:p>
          <a:p>
            <a:r>
              <a:rPr lang="en-US" dirty="0"/>
              <a:t>You’re about to stop being open to God and His promises</a:t>
            </a:r>
          </a:p>
          <a:p>
            <a:r>
              <a:rPr lang="en-US" dirty="0"/>
              <a:t>Because God is demanding you die to yourself</a:t>
            </a:r>
          </a:p>
          <a:p>
            <a:r>
              <a:rPr lang="en-US" dirty="0"/>
              <a:t>But you were hoping God would bless what you want</a:t>
            </a:r>
          </a:p>
          <a:p>
            <a:endParaRPr lang="en-US" dirty="0"/>
          </a:p>
          <a:p>
            <a:r>
              <a:rPr lang="en-US" dirty="0"/>
              <a:t>Again – just having a dad moment</a:t>
            </a:r>
          </a:p>
          <a:p>
            <a:r>
              <a:rPr lang="en-US" dirty="0"/>
              <a:t>You can churches all you want and blame Christians all you want</a:t>
            </a:r>
          </a:p>
          <a:p>
            <a:r>
              <a:rPr lang="en-US" dirty="0"/>
              <a:t>You’re the one who has to choose courage and starting </a:t>
            </a:r>
            <a:r>
              <a:rPr lang="en-US" dirty="0" err="1"/>
              <a:t>surrending</a:t>
            </a:r>
            <a:r>
              <a:rPr lang="en-US" dirty="0"/>
              <a:t> your will and following Christ in faith</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11</a:t>
            </a:fld>
            <a:endParaRPr lang="en-US"/>
          </a:p>
        </p:txBody>
      </p:sp>
    </p:spTree>
    <p:extLst>
      <p:ext uri="{BB962C8B-B14F-4D97-AF65-F5344CB8AC3E}">
        <p14:creationId xmlns:p14="http://schemas.microsoft.com/office/powerpoint/2010/main" val="1349313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p>
        </p:txBody>
      </p:sp>
      <p:sp>
        <p:nvSpPr>
          <p:cNvPr id="4" name="Slide Number Placeholder 3"/>
          <p:cNvSpPr>
            <a:spLocks noGrp="1"/>
          </p:cNvSpPr>
          <p:nvPr>
            <p:ph type="sldNum" sz="quarter" idx="10"/>
          </p:nvPr>
        </p:nvSpPr>
        <p:spPr/>
        <p:txBody>
          <a:bodyPr/>
          <a:lstStyle/>
          <a:p>
            <a:fld id="{E66E2491-363B-364C-91E5-8CCC793F5121}" type="slidenum">
              <a:rPr lang="en-US" smtClean="0"/>
              <a:t>12</a:t>
            </a:fld>
            <a:endParaRPr lang="en-US"/>
          </a:p>
        </p:txBody>
      </p:sp>
    </p:spTree>
    <p:extLst>
      <p:ext uri="{BB962C8B-B14F-4D97-AF65-F5344CB8AC3E}">
        <p14:creationId xmlns:p14="http://schemas.microsoft.com/office/powerpoint/2010/main" val="3339292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gate is named courage – not open mindedness</a:t>
            </a:r>
          </a:p>
          <a:p>
            <a:endParaRPr lang="en-US" dirty="0"/>
          </a:p>
          <a:p>
            <a:r>
              <a:rPr lang="en-US" dirty="0"/>
              <a:t>Go through the gate called courage today!</a:t>
            </a:r>
          </a:p>
          <a:p>
            <a:r>
              <a:rPr lang="en-US" dirty="0"/>
              <a:t>Go through the narrow gate</a:t>
            </a:r>
          </a:p>
          <a:p>
            <a:endParaRPr lang="en-US" dirty="0"/>
          </a:p>
          <a:p>
            <a:r>
              <a:rPr lang="en-US" dirty="0"/>
              <a:t>Say it</a:t>
            </a:r>
          </a:p>
        </p:txBody>
      </p:sp>
      <p:sp>
        <p:nvSpPr>
          <p:cNvPr id="4" name="Slide Number Placeholder 3"/>
          <p:cNvSpPr>
            <a:spLocks noGrp="1"/>
          </p:cNvSpPr>
          <p:nvPr>
            <p:ph type="sldNum" sz="quarter" idx="10"/>
          </p:nvPr>
        </p:nvSpPr>
        <p:spPr/>
        <p:txBody>
          <a:bodyPr/>
          <a:lstStyle/>
          <a:p>
            <a:fld id="{E66E2491-363B-364C-91E5-8CCC793F5121}" type="slidenum">
              <a:rPr lang="en-US" smtClean="0"/>
              <a:t>13</a:t>
            </a:fld>
            <a:endParaRPr lang="en-US"/>
          </a:p>
        </p:txBody>
      </p:sp>
    </p:spTree>
    <p:extLst>
      <p:ext uri="{BB962C8B-B14F-4D97-AF65-F5344CB8AC3E}">
        <p14:creationId xmlns:p14="http://schemas.microsoft.com/office/powerpoint/2010/main" val="1060761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14</a:t>
            </a:fld>
            <a:endParaRPr lang="en-US"/>
          </a:p>
        </p:txBody>
      </p:sp>
    </p:spTree>
    <p:extLst>
      <p:ext uri="{BB962C8B-B14F-4D97-AF65-F5344CB8AC3E}">
        <p14:creationId xmlns:p14="http://schemas.microsoft.com/office/powerpoint/2010/main" val="1890272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the story of the final 48 of Jesus, choosing to go to the cross</a:t>
            </a:r>
          </a:p>
          <a:p>
            <a:r>
              <a:rPr lang="en-US" dirty="0"/>
              <a:t>From the last supper to the resurrection day</a:t>
            </a:r>
          </a:p>
          <a:p>
            <a:r>
              <a:rPr lang="en-US" dirty="0"/>
              <a:t>We see the fear of people and the crowd dominates the story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15</a:t>
            </a:fld>
            <a:endParaRPr lang="en-US"/>
          </a:p>
        </p:txBody>
      </p:sp>
    </p:spTree>
    <p:extLst>
      <p:ext uri="{BB962C8B-B14F-4D97-AF65-F5344CB8AC3E}">
        <p14:creationId xmlns:p14="http://schemas.microsoft.com/office/powerpoint/2010/main" val="395570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controls us more than we realize</a:t>
            </a:r>
          </a:p>
        </p:txBody>
      </p:sp>
      <p:sp>
        <p:nvSpPr>
          <p:cNvPr id="4" name="Slide Number Placeholder 3"/>
          <p:cNvSpPr>
            <a:spLocks noGrp="1"/>
          </p:cNvSpPr>
          <p:nvPr>
            <p:ph type="sldNum" sz="quarter" idx="10"/>
          </p:nvPr>
        </p:nvSpPr>
        <p:spPr/>
        <p:txBody>
          <a:bodyPr/>
          <a:lstStyle/>
          <a:p>
            <a:fld id="{E66E2491-363B-364C-91E5-8CCC793F5121}" type="slidenum">
              <a:rPr lang="en-US" smtClean="0"/>
              <a:t>16</a:t>
            </a:fld>
            <a:endParaRPr lang="en-US"/>
          </a:p>
        </p:txBody>
      </p:sp>
    </p:spTree>
    <p:extLst>
      <p:ext uri="{BB962C8B-B14F-4D97-AF65-F5344CB8AC3E}">
        <p14:creationId xmlns:p14="http://schemas.microsoft.com/office/powerpoint/2010/main" val="3135883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controls us more than we realize</a:t>
            </a:r>
          </a:p>
        </p:txBody>
      </p:sp>
      <p:sp>
        <p:nvSpPr>
          <p:cNvPr id="4" name="Slide Number Placeholder 3"/>
          <p:cNvSpPr>
            <a:spLocks noGrp="1"/>
          </p:cNvSpPr>
          <p:nvPr>
            <p:ph type="sldNum" sz="quarter" idx="10"/>
          </p:nvPr>
        </p:nvSpPr>
        <p:spPr/>
        <p:txBody>
          <a:bodyPr/>
          <a:lstStyle/>
          <a:p>
            <a:fld id="{E66E2491-363B-364C-91E5-8CCC793F5121}" type="slidenum">
              <a:rPr lang="en-US" smtClean="0"/>
              <a:t>17</a:t>
            </a:fld>
            <a:endParaRPr lang="en-US"/>
          </a:p>
        </p:txBody>
      </p:sp>
    </p:spTree>
    <p:extLst>
      <p:ext uri="{BB962C8B-B14F-4D97-AF65-F5344CB8AC3E}">
        <p14:creationId xmlns:p14="http://schemas.microsoft.com/office/powerpoint/2010/main" val="105743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that down for you:</a:t>
            </a:r>
          </a:p>
          <a:p>
            <a:endParaRPr lang="en-US" dirty="0"/>
          </a:p>
          <a:p>
            <a:pPr marL="228600" indent="-228600">
              <a:buAutoNum type="arabicPeriod"/>
            </a:pPr>
            <a:r>
              <a:rPr lang="en-US" dirty="0"/>
              <a:t>Single dating – string of bad relationships, pain you didn’t ask for</a:t>
            </a:r>
          </a:p>
          <a:p>
            <a:pPr marL="1143000" lvl="2" indent="-228600">
              <a:buAutoNum type="arabicPeriod"/>
            </a:pPr>
            <a:r>
              <a:rPr lang="en-US" dirty="0"/>
              <a:t>This guy – so many good qualities but doesn’t follow Christ</a:t>
            </a:r>
          </a:p>
          <a:p>
            <a:pPr marL="11430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Your relationship isn’t because of Jesus – its because of attraction or fear</a:t>
            </a:r>
          </a:p>
          <a:p>
            <a:pPr marL="1143000" lvl="2" indent="-228600">
              <a:buAutoNum type="arabicPeriod"/>
            </a:pPr>
            <a:r>
              <a:rPr lang="en-US" dirty="0"/>
              <a:t>So afraid to be alone, you ignore who he really is</a:t>
            </a:r>
          </a:p>
          <a:p>
            <a:pPr marL="228600" lvl="0" indent="-228600">
              <a:buAutoNum type="arabicPeriod"/>
            </a:pPr>
            <a:endParaRPr lang="en-US" dirty="0"/>
          </a:p>
          <a:p>
            <a:pPr marL="228600" lvl="0" indent="-228600">
              <a:buAutoNum type="arabicPeriod"/>
            </a:pPr>
            <a:r>
              <a:rPr lang="en-US" dirty="0"/>
              <a:t>You’re married and your spouse doesn’t want church or God – you’ve got issues</a:t>
            </a:r>
          </a:p>
          <a:p>
            <a:pPr marL="685800" lvl="1" indent="-228600">
              <a:buAutoNum type="arabicPeriod"/>
            </a:pPr>
            <a:r>
              <a:rPr lang="en-US" dirty="0"/>
              <a:t>You fail to be faithful to God because it makes him/her unhappy</a:t>
            </a:r>
          </a:p>
          <a:p>
            <a:pPr marL="685800" lvl="1" indent="-228600">
              <a:buAutoNum type="arabicPeriod"/>
            </a:pPr>
            <a:r>
              <a:rPr lang="en-US" dirty="0"/>
              <a:t>You’ve become bitter and feel like God is on your side</a:t>
            </a:r>
          </a:p>
          <a:p>
            <a:pPr marL="685800" lvl="1" indent="-228600">
              <a:buAutoNum type="arabicPeriod"/>
            </a:pPr>
            <a:r>
              <a:rPr lang="en-US" dirty="0"/>
              <a:t>You’re ready to divorce without following God’s path of repentance, forgiveness and reconciliation</a:t>
            </a:r>
          </a:p>
          <a:p>
            <a:pPr marL="0" lvl="0" indent="0">
              <a:buNone/>
            </a:pPr>
            <a:endParaRPr lang="en-US" dirty="0"/>
          </a:p>
          <a:p>
            <a:pPr marL="228600" lvl="0" indent="-228600">
              <a:buAutoNum type="arabicPeriod" startAt="3"/>
            </a:pPr>
            <a:r>
              <a:rPr lang="en-US" dirty="0"/>
              <a:t>You’re passionate about a political party</a:t>
            </a:r>
          </a:p>
          <a:p>
            <a:pPr marL="685800" lvl="1" indent="-228600">
              <a:buAutoNum type="arabicPeriod" startAt="3"/>
            </a:pPr>
            <a:r>
              <a:rPr lang="en-US" dirty="0"/>
              <a:t>Sometimes they are open to Christian views but overall they want what they want</a:t>
            </a:r>
          </a:p>
          <a:p>
            <a:pPr marL="685800" lvl="1" indent="-228600">
              <a:buAutoNum type="arabicPeriod" startAt="3"/>
            </a:pPr>
            <a:r>
              <a:rPr lang="en-US" dirty="0"/>
              <a:t>You’re willing to compromise because there is a lot they stand for that you agree with</a:t>
            </a:r>
          </a:p>
          <a:p>
            <a:pPr marL="685800" lvl="1" indent="-228600">
              <a:buAutoNum type="arabicPeriod" startAt="3"/>
            </a:pPr>
            <a:endParaRPr lang="en-US" dirty="0"/>
          </a:p>
          <a:p>
            <a:pPr marL="228600" lvl="0" indent="-228600">
              <a:buAutoNum type="arabicPeriod" startAt="3"/>
            </a:pPr>
            <a:r>
              <a:rPr lang="en-US" dirty="0"/>
              <a:t>That group of friends is the only one you’ve got – they’re doing some wrong things but you’re willing to turn a blind eye</a:t>
            </a:r>
          </a:p>
          <a:p>
            <a:pPr marL="685800" lvl="1" indent="-228600">
              <a:buAutoNum type="arabicPeriod" startAt="3"/>
            </a:pPr>
            <a:r>
              <a:rPr lang="en-US" dirty="0" err="1"/>
              <a:t>Youre</a:t>
            </a:r>
            <a:r>
              <a:rPr lang="en-US" dirty="0"/>
              <a:t> together because of fun or fear –but you’re not bring Jesus into</a:t>
            </a:r>
          </a:p>
          <a:p>
            <a:pPr marL="228600" lvl="0" indent="-228600">
              <a:buAutoNum type="arabicPeriod"/>
            </a:pPr>
            <a:endParaRPr lang="en-US" dirty="0"/>
          </a:p>
          <a:p>
            <a:pPr marL="228600" lvl="0" indent="-228600">
              <a:buAutoNum type="arabicPeriod"/>
            </a:pPr>
            <a:r>
              <a:rPr lang="en-US" dirty="0"/>
              <a:t>You’ve found a lot success in that professional group or community group, sports team</a:t>
            </a:r>
          </a:p>
          <a:p>
            <a:pPr marL="685800" lvl="1" indent="-228600">
              <a:buAutoNum type="arabicPeriod"/>
            </a:pPr>
            <a:r>
              <a:rPr lang="en-US" dirty="0"/>
              <a:t>They have a particular cause and it isn’t bad</a:t>
            </a:r>
          </a:p>
          <a:p>
            <a:pPr marL="685800" lvl="1" indent="-228600">
              <a:buAutoNum type="arabicPeriod"/>
            </a:pPr>
            <a:r>
              <a:rPr lang="en-US" dirty="0"/>
              <a:t>But you’re putting them behind God, church, worship, ministry</a:t>
            </a:r>
          </a:p>
          <a:p>
            <a:pPr marL="685800" lvl="1" indent="-228600">
              <a:buAutoNum type="arabicPeriod"/>
            </a:pPr>
            <a:r>
              <a:rPr lang="en-US" dirty="0"/>
              <a:t>Life’s not great but that gives you some sense of importance</a:t>
            </a:r>
          </a:p>
          <a:p>
            <a:pPr marL="685800" lvl="1" indent="-228600">
              <a:buAutoNum type="arabicPeriod"/>
            </a:pPr>
            <a:endParaRPr lang="en-US" dirty="0"/>
          </a:p>
          <a:p>
            <a:pPr marL="228600" lvl="0" indent="-228600">
              <a:buAutoNum type="arabicPeriod"/>
            </a:pPr>
            <a:r>
              <a:rPr lang="en-US" dirty="0"/>
              <a:t>You love your church, your group, your ministry –God is calling you to something different</a:t>
            </a:r>
          </a:p>
          <a:p>
            <a:pPr marL="685800" lvl="1" indent="-228600">
              <a:buAutoNum type="arabicPeriod"/>
            </a:pPr>
            <a:r>
              <a:rPr lang="en-US" dirty="0"/>
              <a:t>You can’t let go</a:t>
            </a:r>
          </a:p>
          <a:p>
            <a:pPr marL="685800" lvl="1" indent="-228600">
              <a:buAutoNum type="arabicPeriod"/>
            </a:pPr>
            <a:endParaRPr lang="en-US" dirty="0"/>
          </a:p>
          <a:p>
            <a:pPr marL="228600" lvl="0" indent="-228600">
              <a:buAutoNum type="arabicPeriod"/>
            </a:pPr>
            <a:r>
              <a:rPr lang="en-US" dirty="0"/>
              <a:t>Church, pastor, Christian, family – hurt you –</a:t>
            </a:r>
          </a:p>
          <a:p>
            <a:pPr marL="228600" lvl="0" indent="-228600">
              <a:buAutoNum type="arabicPeriod"/>
            </a:pPr>
            <a:r>
              <a:rPr lang="en-US" dirty="0"/>
              <a:t>Not going to church anymore – because of those people</a:t>
            </a:r>
          </a:p>
          <a:p>
            <a:pPr marL="685800" lvl="1" indent="-228600">
              <a:buAutoNum type="arabicPeriod"/>
            </a:pPr>
            <a:r>
              <a:rPr lang="en-US" dirty="0"/>
              <a:t>Life isn’t getting better but you won’t give in to them</a:t>
            </a:r>
          </a:p>
          <a:p>
            <a:pPr marL="685800" lvl="1" indent="-228600">
              <a:buAutoNum type="arabicPeriod"/>
            </a:pPr>
            <a:endParaRPr lang="en-US" dirty="0"/>
          </a:p>
          <a:p>
            <a:pPr marL="0" lvl="0" indent="0">
              <a:buNone/>
            </a:pPr>
            <a:r>
              <a:rPr lang="en-US" dirty="0"/>
              <a:t>Doesn’t mean don’t love them, doesn’t mean automatically abandon them</a:t>
            </a:r>
          </a:p>
          <a:p>
            <a:pPr marL="0" lvl="0" indent="0">
              <a:buNone/>
            </a:pPr>
            <a:r>
              <a:rPr lang="en-US" dirty="0"/>
              <a:t>It means you’ve got to get courageous and put Him first</a:t>
            </a:r>
          </a:p>
          <a:p>
            <a:pPr marL="0" lvl="0" indent="0">
              <a:buNone/>
            </a:pPr>
            <a:r>
              <a:rPr lang="en-US" dirty="0"/>
              <a:t>And them a distant second</a:t>
            </a:r>
          </a:p>
          <a:p>
            <a:pPr marL="0" lvl="0" indent="0">
              <a:buNone/>
            </a:pPr>
            <a:endParaRPr lang="en-US" dirty="0"/>
          </a:p>
          <a:p>
            <a:pPr marL="0" lvl="0" indent="0">
              <a:buNone/>
            </a:pPr>
            <a:r>
              <a:rPr lang="en-US" dirty="0"/>
              <a:t>Did you notice that resurrection doesn’t happen in the crowd</a:t>
            </a:r>
          </a:p>
          <a:p>
            <a:pPr marL="0" lvl="0" indent="0">
              <a:buNone/>
            </a:pPr>
            <a:r>
              <a:rPr lang="en-US" dirty="0"/>
              <a:t>The </a:t>
            </a:r>
            <a:r>
              <a:rPr lang="en-US" dirty="0" err="1"/>
              <a:t>crufixion</a:t>
            </a:r>
            <a:r>
              <a:rPr lang="en-US" dirty="0"/>
              <a:t> does – but not the crowd</a:t>
            </a:r>
          </a:p>
          <a:p>
            <a:pPr marL="0" lvl="0" indent="0">
              <a:buNone/>
            </a:pPr>
            <a:endParaRPr lang="en-US" dirty="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18</a:t>
            </a:fld>
            <a:endParaRPr lang="en-US"/>
          </a:p>
        </p:txBody>
      </p:sp>
    </p:spTree>
    <p:extLst>
      <p:ext uri="{BB962C8B-B14F-4D97-AF65-F5344CB8AC3E}">
        <p14:creationId xmlns:p14="http://schemas.microsoft.com/office/powerpoint/2010/main" val="219568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19</a:t>
            </a:fld>
            <a:endParaRPr lang="en-US"/>
          </a:p>
        </p:txBody>
      </p:sp>
    </p:spTree>
    <p:extLst>
      <p:ext uri="{BB962C8B-B14F-4D97-AF65-F5344CB8AC3E}">
        <p14:creationId xmlns:p14="http://schemas.microsoft.com/office/powerpoint/2010/main" val="356717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slide</a:t>
            </a:r>
          </a:p>
          <a:p>
            <a:endParaRPr lang="en-US" dirty="0"/>
          </a:p>
          <a:p>
            <a:r>
              <a:rPr lang="en-US" dirty="0"/>
              <a:t>. . .  And its this . . .</a:t>
            </a:r>
          </a:p>
        </p:txBody>
      </p:sp>
      <p:sp>
        <p:nvSpPr>
          <p:cNvPr id="4" name="Slide Number Placeholder 3"/>
          <p:cNvSpPr>
            <a:spLocks noGrp="1"/>
          </p:cNvSpPr>
          <p:nvPr>
            <p:ph type="sldNum" sz="quarter" idx="10"/>
          </p:nvPr>
        </p:nvSpPr>
        <p:spPr/>
        <p:txBody>
          <a:bodyPr/>
          <a:lstStyle/>
          <a:p>
            <a:fld id="{E66E2491-363B-364C-91E5-8CCC793F5121}" type="slidenum">
              <a:rPr lang="en-US" smtClean="0"/>
              <a:t>2</a:t>
            </a:fld>
            <a:endParaRPr lang="en-US"/>
          </a:p>
        </p:txBody>
      </p:sp>
    </p:spTree>
    <p:extLst>
      <p:ext uri="{BB962C8B-B14F-4D97-AF65-F5344CB8AC3E}">
        <p14:creationId xmlns:p14="http://schemas.microsoft.com/office/powerpoint/2010/main" val="2538741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that down for you:</a:t>
            </a:r>
          </a:p>
          <a:p>
            <a:endParaRPr lang="en-US" dirty="0"/>
          </a:p>
          <a:p>
            <a:pPr marL="228600" indent="-228600">
              <a:buAutoNum type="arabicPeriod"/>
            </a:pPr>
            <a:r>
              <a:rPr lang="en-US" dirty="0"/>
              <a:t>Single dating – string of bad relationships, pain you didn’t ask for</a:t>
            </a:r>
          </a:p>
          <a:p>
            <a:pPr marL="1143000" lvl="2" indent="-228600">
              <a:buAutoNum type="arabicPeriod"/>
            </a:pPr>
            <a:r>
              <a:rPr lang="en-US" dirty="0"/>
              <a:t>This guy – so many good qualities but doesn’t follow Christ</a:t>
            </a:r>
          </a:p>
          <a:p>
            <a:pPr marL="11430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Your relationship isn’t because of Jesus – its because of attraction or fear</a:t>
            </a:r>
          </a:p>
          <a:p>
            <a:pPr marL="1143000" lvl="2" indent="-228600">
              <a:buAutoNum type="arabicPeriod"/>
            </a:pPr>
            <a:r>
              <a:rPr lang="en-US" dirty="0"/>
              <a:t>So afraid to be alone, you ignore who he really is</a:t>
            </a:r>
          </a:p>
          <a:p>
            <a:pPr marL="228600" lvl="0" indent="-228600">
              <a:buAutoNum type="arabicPeriod"/>
            </a:pPr>
            <a:endParaRPr lang="en-US" dirty="0"/>
          </a:p>
          <a:p>
            <a:pPr marL="228600" lvl="0" indent="-228600">
              <a:buAutoNum type="arabicPeriod"/>
            </a:pPr>
            <a:r>
              <a:rPr lang="en-US" dirty="0"/>
              <a:t>You’re married and your spouse doesn’t want church or God – you’ve got issues</a:t>
            </a:r>
          </a:p>
          <a:p>
            <a:pPr marL="685800" lvl="1" indent="-228600">
              <a:buAutoNum type="arabicPeriod"/>
            </a:pPr>
            <a:r>
              <a:rPr lang="en-US" dirty="0"/>
              <a:t>You fail to be faithful to God because it makes him/her unhappy</a:t>
            </a:r>
          </a:p>
          <a:p>
            <a:pPr marL="685800" lvl="1" indent="-228600">
              <a:buAutoNum type="arabicPeriod"/>
            </a:pPr>
            <a:r>
              <a:rPr lang="en-US" dirty="0"/>
              <a:t>You’ve become bitter and feel like God is on your side</a:t>
            </a:r>
          </a:p>
          <a:p>
            <a:pPr marL="685800" lvl="1" indent="-228600">
              <a:buAutoNum type="arabicPeriod"/>
            </a:pPr>
            <a:r>
              <a:rPr lang="en-US" dirty="0"/>
              <a:t>You’re ready to divorce without following God’s path of repentance, forgiveness and reconciliation</a:t>
            </a:r>
          </a:p>
          <a:p>
            <a:pPr marL="0" lvl="0" indent="0">
              <a:buNone/>
            </a:pPr>
            <a:endParaRPr lang="en-US" dirty="0"/>
          </a:p>
          <a:p>
            <a:pPr marL="228600" lvl="0" indent="-228600">
              <a:buAutoNum type="arabicPeriod" startAt="3"/>
            </a:pPr>
            <a:r>
              <a:rPr lang="en-US" dirty="0"/>
              <a:t>You’re passionate about a political party</a:t>
            </a:r>
          </a:p>
          <a:p>
            <a:pPr marL="685800" lvl="1" indent="-228600">
              <a:buAutoNum type="arabicPeriod" startAt="3"/>
            </a:pPr>
            <a:r>
              <a:rPr lang="en-US" dirty="0"/>
              <a:t>Sometimes they are open to Christian views but overall they want what they want</a:t>
            </a:r>
          </a:p>
          <a:p>
            <a:pPr marL="685800" lvl="1" indent="-228600">
              <a:buAutoNum type="arabicPeriod" startAt="3"/>
            </a:pPr>
            <a:r>
              <a:rPr lang="en-US" dirty="0"/>
              <a:t>You’re willing to compromise because there is a lot they stand for that you agree with</a:t>
            </a:r>
          </a:p>
          <a:p>
            <a:pPr marL="685800" lvl="1" indent="-228600">
              <a:buAutoNum type="arabicPeriod" startAt="3"/>
            </a:pPr>
            <a:endParaRPr lang="en-US" dirty="0"/>
          </a:p>
          <a:p>
            <a:pPr marL="228600" lvl="0" indent="-228600">
              <a:buAutoNum type="arabicPeriod" startAt="3"/>
            </a:pPr>
            <a:r>
              <a:rPr lang="en-US" dirty="0"/>
              <a:t>That group of friends is the only one you’ve got – they’re doing some wrong things but you’re willing to turn a blind eye</a:t>
            </a:r>
          </a:p>
          <a:p>
            <a:pPr marL="685800" lvl="1" indent="-228600">
              <a:buAutoNum type="arabicPeriod" startAt="3"/>
            </a:pPr>
            <a:r>
              <a:rPr lang="en-US" dirty="0" err="1"/>
              <a:t>Youre</a:t>
            </a:r>
            <a:r>
              <a:rPr lang="en-US" dirty="0"/>
              <a:t> together because of fun or fear –but you’re not bring Jesus into</a:t>
            </a:r>
          </a:p>
          <a:p>
            <a:pPr marL="228600" lvl="0" indent="-228600">
              <a:buAutoNum type="arabicPeriod"/>
            </a:pPr>
            <a:endParaRPr lang="en-US" dirty="0"/>
          </a:p>
          <a:p>
            <a:pPr marL="228600" lvl="0" indent="-228600">
              <a:buAutoNum type="arabicPeriod"/>
            </a:pPr>
            <a:r>
              <a:rPr lang="en-US" dirty="0"/>
              <a:t>You’ve found a lot success in that professional group or community group, sports team</a:t>
            </a:r>
          </a:p>
          <a:p>
            <a:pPr marL="685800" lvl="1" indent="-228600">
              <a:buAutoNum type="arabicPeriod"/>
            </a:pPr>
            <a:r>
              <a:rPr lang="en-US" dirty="0"/>
              <a:t>They have a particular cause and it isn’t bad</a:t>
            </a:r>
          </a:p>
          <a:p>
            <a:pPr marL="685800" lvl="1" indent="-228600">
              <a:buAutoNum type="arabicPeriod"/>
            </a:pPr>
            <a:r>
              <a:rPr lang="en-US" dirty="0"/>
              <a:t>But you’re putting them behind God, church, worship, ministry</a:t>
            </a:r>
          </a:p>
          <a:p>
            <a:pPr marL="685800" lvl="1" indent="-228600">
              <a:buAutoNum type="arabicPeriod"/>
            </a:pPr>
            <a:r>
              <a:rPr lang="en-US" dirty="0"/>
              <a:t>Life’s not great but that gives you some sense of importance</a:t>
            </a:r>
          </a:p>
          <a:p>
            <a:pPr marL="685800" lvl="1" indent="-228600">
              <a:buAutoNum type="arabicPeriod"/>
            </a:pPr>
            <a:endParaRPr lang="en-US" dirty="0"/>
          </a:p>
          <a:p>
            <a:pPr marL="228600" lvl="0" indent="-228600">
              <a:buAutoNum type="arabicPeriod"/>
            </a:pPr>
            <a:r>
              <a:rPr lang="en-US" dirty="0"/>
              <a:t>You love your church, your group, your ministry –God is calling you to something different</a:t>
            </a:r>
          </a:p>
          <a:p>
            <a:pPr marL="685800" lvl="1" indent="-228600">
              <a:buAutoNum type="arabicPeriod"/>
            </a:pPr>
            <a:r>
              <a:rPr lang="en-US" dirty="0"/>
              <a:t>You can’t let go</a:t>
            </a:r>
          </a:p>
          <a:p>
            <a:pPr marL="685800" lvl="1" indent="-228600">
              <a:buAutoNum type="arabicPeriod"/>
            </a:pPr>
            <a:endParaRPr lang="en-US" dirty="0"/>
          </a:p>
          <a:p>
            <a:pPr marL="228600" lvl="0" indent="-228600">
              <a:buAutoNum type="arabicPeriod"/>
            </a:pPr>
            <a:r>
              <a:rPr lang="en-US" dirty="0"/>
              <a:t>Church, pastor, Christian, family – hurt you –</a:t>
            </a:r>
          </a:p>
          <a:p>
            <a:pPr marL="228600" lvl="0" indent="-228600">
              <a:buAutoNum type="arabicPeriod"/>
            </a:pPr>
            <a:r>
              <a:rPr lang="en-US" dirty="0"/>
              <a:t>Not going to church anymore – because of those people</a:t>
            </a:r>
          </a:p>
          <a:p>
            <a:pPr marL="685800" lvl="1" indent="-228600">
              <a:buAutoNum type="arabicPeriod"/>
            </a:pPr>
            <a:r>
              <a:rPr lang="en-US" dirty="0"/>
              <a:t>Life isn’t getting better but you won’t give in to them</a:t>
            </a:r>
          </a:p>
          <a:p>
            <a:pPr marL="685800" lvl="1" indent="-228600">
              <a:buAutoNum type="arabicPeriod"/>
            </a:pPr>
            <a:endParaRPr lang="en-US" dirty="0"/>
          </a:p>
          <a:p>
            <a:pPr marL="0" lvl="0" indent="0">
              <a:buNone/>
            </a:pPr>
            <a:r>
              <a:rPr lang="en-US" dirty="0"/>
              <a:t>Doesn’t mean don’t love them, doesn’t mean automatically abandon them</a:t>
            </a:r>
          </a:p>
          <a:p>
            <a:pPr marL="0" lvl="0" indent="0">
              <a:buNone/>
            </a:pPr>
            <a:r>
              <a:rPr lang="en-US" dirty="0"/>
              <a:t>It means you’ve got to get courageous and put Him first</a:t>
            </a:r>
          </a:p>
          <a:p>
            <a:pPr marL="0" lvl="0" indent="0">
              <a:buNone/>
            </a:pPr>
            <a:r>
              <a:rPr lang="en-US" dirty="0"/>
              <a:t>And them a distant second</a:t>
            </a:r>
          </a:p>
          <a:p>
            <a:pPr marL="0" lvl="0" indent="0">
              <a:buNone/>
            </a:pPr>
            <a:endParaRPr lang="en-US" dirty="0"/>
          </a:p>
          <a:p>
            <a:pPr marL="0" lvl="0" indent="0">
              <a:buNone/>
            </a:pPr>
            <a:r>
              <a:rPr lang="en-US" dirty="0"/>
              <a:t>Did you notice that resurrection doesn’t happen in the crowd</a:t>
            </a:r>
          </a:p>
          <a:p>
            <a:pPr marL="0" lvl="0" indent="0">
              <a:buNone/>
            </a:pPr>
            <a:r>
              <a:rPr lang="en-US" dirty="0"/>
              <a:t>The </a:t>
            </a:r>
            <a:r>
              <a:rPr lang="en-US" dirty="0" err="1"/>
              <a:t>crufixion</a:t>
            </a:r>
            <a:r>
              <a:rPr lang="en-US" dirty="0"/>
              <a:t> does – but not the crowd</a:t>
            </a:r>
          </a:p>
          <a:p>
            <a:pPr marL="0" lvl="0" indent="0">
              <a:buNone/>
            </a:pPr>
            <a:endParaRPr lang="en-US" dirty="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20</a:t>
            </a:fld>
            <a:endParaRPr lang="en-US"/>
          </a:p>
        </p:txBody>
      </p:sp>
    </p:spTree>
    <p:extLst>
      <p:ext uri="{BB962C8B-B14F-4D97-AF65-F5344CB8AC3E}">
        <p14:creationId xmlns:p14="http://schemas.microsoft.com/office/powerpoint/2010/main" val="2024240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21</a:t>
            </a:fld>
            <a:endParaRPr lang="en-US"/>
          </a:p>
        </p:txBody>
      </p:sp>
    </p:spTree>
    <p:extLst>
      <p:ext uri="{BB962C8B-B14F-4D97-AF65-F5344CB8AC3E}">
        <p14:creationId xmlns:p14="http://schemas.microsoft.com/office/powerpoint/2010/main" val="2062287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22</a:t>
            </a:fld>
            <a:endParaRPr lang="en-US"/>
          </a:p>
        </p:txBody>
      </p:sp>
    </p:spTree>
    <p:extLst>
      <p:ext uri="{BB962C8B-B14F-4D97-AF65-F5344CB8AC3E}">
        <p14:creationId xmlns:p14="http://schemas.microsoft.com/office/powerpoint/2010/main" val="45064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indent="-742950">
              <a:buFont typeface="+mj-lt"/>
              <a:buAutoNum type="arabicPeriod"/>
            </a:pPr>
            <a:r>
              <a:rPr lang="en-US" sz="1200" dirty="0">
                <a:solidFill>
                  <a:schemeClr val="bg1"/>
                </a:solidFill>
              </a:rPr>
              <a:t>There is no Christ in a crowd</a:t>
            </a:r>
          </a:p>
          <a:p>
            <a:pPr marL="742950" indent="-742950">
              <a:buFont typeface="+mj-lt"/>
              <a:buAutoNum type="arabicPeriod"/>
            </a:pPr>
            <a:r>
              <a:rPr lang="en-US" sz="1200" dirty="0">
                <a:solidFill>
                  <a:schemeClr val="bg1"/>
                </a:solidFill>
              </a:rPr>
              <a:t>There is no courage in a crowd</a:t>
            </a:r>
          </a:p>
          <a:p>
            <a:pPr marL="742950" indent="-742950">
              <a:buFont typeface="+mj-lt"/>
              <a:buAutoNum type="arabicPeriod"/>
            </a:pPr>
            <a:r>
              <a:rPr lang="en-US" sz="1200" dirty="0">
                <a:solidFill>
                  <a:schemeClr val="bg1"/>
                </a:solidFill>
              </a:rPr>
              <a:t>There is no victory in a crowd</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23</a:t>
            </a:fld>
            <a:endParaRPr lang="en-US"/>
          </a:p>
        </p:txBody>
      </p:sp>
    </p:spTree>
    <p:extLst>
      <p:ext uri="{BB962C8B-B14F-4D97-AF65-F5344CB8AC3E}">
        <p14:creationId xmlns:p14="http://schemas.microsoft.com/office/powerpoint/2010/main" val="129791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Gets your vision back for Jesus – </a:t>
            </a:r>
          </a:p>
          <a:p>
            <a:r>
              <a:rPr lang="en-US" sz="1200" kern="1200" dirty="0">
                <a:solidFill>
                  <a:schemeClr val="tx1"/>
                </a:solidFill>
                <a:effectLst/>
                <a:latin typeface="+mn-lt"/>
                <a:ea typeface="+mn-ea"/>
                <a:cs typeface="+mn-cs"/>
              </a:rPr>
              <a:t>V61 – Jesus was still looking at peter – peter was looking at the crowd (worship)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Priorities –</a:t>
            </a:r>
          </a:p>
          <a:p>
            <a:r>
              <a:rPr lang="en-US" sz="1200" kern="1200" dirty="0">
                <a:solidFill>
                  <a:schemeClr val="tx1"/>
                </a:solidFill>
                <a:effectLst/>
                <a:latin typeface="+mn-lt"/>
                <a:ea typeface="+mn-ea"/>
                <a:cs typeface="+mn-cs"/>
              </a:rPr>
              <a:t>Pray First, Bible Project, Worship, Small Groups, Serve</a:t>
            </a:r>
          </a:p>
          <a:p>
            <a:r>
              <a:rPr lang="en-US" sz="1200" kern="1200" dirty="0">
                <a:solidFill>
                  <a:schemeClr val="tx1"/>
                </a:solidFill>
                <a:effectLst/>
                <a:latin typeface="+mn-lt"/>
                <a:ea typeface="+mn-ea"/>
                <a:cs typeface="+mn-cs"/>
              </a:rPr>
              <a:t>V54 – more important to be warm / get this group to validate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Boundaries</a:t>
            </a:r>
          </a:p>
          <a:p>
            <a:pPr marL="171450" indent="-171450">
              <a:buFontTx/>
              <a:buChar char="-"/>
            </a:pPr>
            <a:r>
              <a:rPr lang="en-US" sz="1200" kern="1200" dirty="0">
                <a:solidFill>
                  <a:schemeClr val="tx1"/>
                </a:solidFill>
                <a:effectLst/>
                <a:latin typeface="+mn-lt"/>
                <a:ea typeface="+mn-ea"/>
                <a:cs typeface="+mn-cs"/>
              </a:rPr>
              <a:t>To be in this group mean to deny Christ</a:t>
            </a:r>
          </a:p>
          <a:p>
            <a:pPr marL="171450" indent="-171450">
              <a:buFontTx/>
              <a:buChar char="-"/>
            </a:pPr>
            <a:r>
              <a:rPr lang="en-US" sz="1200" kern="1200" dirty="0">
                <a:solidFill>
                  <a:schemeClr val="tx1"/>
                </a:solidFill>
                <a:effectLst/>
                <a:latin typeface="+mn-lt"/>
                <a:ea typeface="+mn-ea"/>
                <a:cs typeface="+mn-cs"/>
              </a:rPr>
              <a:t>Don’t just say no –set boundaries – to a path that leads to Jesus</a:t>
            </a:r>
          </a:p>
          <a:p>
            <a:pPr marL="171450" indent="-171450">
              <a:buFontTx/>
              <a:buChar char="-"/>
            </a:pPr>
            <a:r>
              <a:rPr lang="en-US" sz="1200" kern="1200" dirty="0">
                <a:solidFill>
                  <a:schemeClr val="tx1"/>
                </a:solidFill>
                <a:effectLst/>
                <a:latin typeface="+mn-lt"/>
                <a:ea typeface="+mn-ea"/>
                <a:cs typeface="+mn-cs"/>
              </a:rPr>
              <a:t>V56 – should of known there –I can’t be here</a:t>
            </a:r>
          </a:p>
          <a:p>
            <a:pPr marL="0" indent="0">
              <a:buFontTx/>
              <a:buNone/>
            </a:pPr>
            <a:r>
              <a:rPr lang="en-US" sz="1200" kern="1200" dirty="0">
                <a:solidFill>
                  <a:schemeClr val="tx1"/>
                </a:solidFill>
                <a:effectLst/>
                <a:latin typeface="+mn-lt"/>
                <a:ea typeface="+mn-ea"/>
                <a:cs typeface="+mn-cs"/>
              </a:rPr>
              <a:t>Compromises</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Couroage</a:t>
            </a:r>
            <a:r>
              <a:rPr lang="en-US" sz="1200" kern="1200" dirty="0">
                <a:solidFill>
                  <a:schemeClr val="tx1"/>
                </a:solidFill>
                <a:effectLst/>
                <a:latin typeface="+mn-lt"/>
                <a:ea typeface="+mn-ea"/>
                <a:cs typeface="+mn-cs"/>
              </a:rPr>
              <a:t> – crowds are going to demand you choose</a:t>
            </a:r>
          </a:p>
          <a:p>
            <a:pPr marL="0" indent="0">
              <a:buFontTx/>
              <a:buNone/>
            </a:pPr>
            <a:r>
              <a:rPr lang="en-US" sz="1200" kern="1200" dirty="0">
                <a:solidFill>
                  <a:schemeClr val="tx1"/>
                </a:solidFill>
                <a:effectLst/>
                <a:latin typeface="+mn-lt"/>
                <a:ea typeface="+mn-ea"/>
                <a:cs typeface="+mn-cs"/>
              </a:rPr>
              <a:t>This is the crowd that wants Barabbas, that wants </a:t>
            </a:r>
            <a:r>
              <a:rPr lang="en-US" sz="1200" kern="1200" dirty="0" err="1">
                <a:solidFill>
                  <a:schemeClr val="tx1"/>
                </a:solidFill>
                <a:effectLst/>
                <a:latin typeface="+mn-lt"/>
                <a:ea typeface="+mn-ea"/>
                <a:cs typeface="+mn-cs"/>
              </a:rPr>
              <a:t>sanhaedrien</a:t>
            </a:r>
            <a:r>
              <a:rPr lang="en-US" sz="1200" kern="1200" dirty="0">
                <a:solidFill>
                  <a:schemeClr val="tx1"/>
                </a:solidFill>
                <a:effectLst/>
                <a:latin typeface="+mn-lt"/>
                <a:ea typeface="+mn-ea"/>
                <a:cs typeface="+mn-cs"/>
              </a:rPr>
              <a:t>, wants its own way</a:t>
            </a:r>
          </a:p>
          <a:p>
            <a:pPr marL="171450" indent="-171450">
              <a:buFontTx/>
              <a:buChar char="-"/>
            </a:pPr>
            <a:r>
              <a:rPr lang="en-US" sz="1200" kern="1200" dirty="0">
                <a:solidFill>
                  <a:schemeClr val="tx1"/>
                </a:solidFill>
                <a:effectLst/>
                <a:latin typeface="+mn-lt"/>
                <a:ea typeface="+mn-ea"/>
                <a:cs typeface="+mn-cs"/>
              </a:rPr>
              <a:t>Peter had a moment of courage with the crowd – to get back to the first three</a:t>
            </a:r>
          </a:p>
          <a:p>
            <a:pPr marL="171450" indent="-171450">
              <a:buFontTx/>
              <a:buChar char="-"/>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He chose fear – he chose fear in a moment to win the crowd</a:t>
            </a:r>
          </a:p>
          <a:p>
            <a:pPr marL="0" indent="0">
              <a:buFontTx/>
              <a:buNone/>
            </a:pPr>
            <a:r>
              <a:rPr lang="en-US" sz="1200" kern="1200" dirty="0">
                <a:solidFill>
                  <a:schemeClr val="tx1"/>
                </a:solidFill>
                <a:effectLst/>
                <a:latin typeface="+mn-lt"/>
                <a:ea typeface="+mn-ea"/>
                <a:cs typeface="+mn-cs"/>
              </a:rPr>
              <a:t>Instead of courage in the moment to wait for victory</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Come back to that point</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5. Do boundary, courage – then go back and show them love – don’t change the priority, boundary – love them</a:t>
            </a:r>
          </a:p>
          <a:p>
            <a:pPr marL="0" indent="0">
              <a:buFontTx/>
              <a:buNone/>
            </a:pPr>
            <a:endParaRPr lang="en-US" sz="1200" kern="1200" dirty="0">
              <a:solidFill>
                <a:schemeClr val="tx1"/>
              </a:solidFill>
              <a:effectLst/>
              <a:latin typeface="+mn-lt"/>
              <a:ea typeface="+mn-ea"/>
              <a:cs typeface="+mn-cs"/>
            </a:endParaRP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Courage - </a:t>
            </a:r>
          </a:p>
          <a:p>
            <a:pPr marL="0" indent="0">
              <a:buFontTx/>
              <a:buNone/>
            </a:pPr>
            <a:endParaRPr lang="en-US" sz="1200" kern="1200" dirty="0">
              <a:solidFill>
                <a:schemeClr val="tx1"/>
              </a:solidFill>
              <a:effectLst/>
              <a:latin typeface="+mn-lt"/>
              <a:ea typeface="+mn-ea"/>
              <a:cs typeface="+mn-cs"/>
            </a:endParaRPr>
          </a:p>
          <a:p>
            <a:pPr marL="0" indent="0">
              <a:buFontTx/>
              <a:buNone/>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6E2491-363B-364C-91E5-8CCC793F5121}" type="slidenum">
              <a:rPr lang="en-US" smtClean="0"/>
              <a:t>24</a:t>
            </a:fld>
            <a:endParaRPr lang="en-US"/>
          </a:p>
        </p:txBody>
      </p:sp>
    </p:spTree>
    <p:extLst>
      <p:ext uri="{BB962C8B-B14F-4D97-AF65-F5344CB8AC3E}">
        <p14:creationId xmlns:p14="http://schemas.microsoft.com/office/powerpoint/2010/main" val="271729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Something was </a:t>
            </a:r>
            <a:r>
              <a:rPr lang="en-US" dirty="0" err="1"/>
              <a:t>givng</a:t>
            </a:r>
            <a:r>
              <a:rPr lang="en-US" dirty="0"/>
              <a:t> peter warmth in a cold world</a:t>
            </a:r>
          </a:p>
          <a:p>
            <a:r>
              <a:rPr lang="en-US" dirty="0"/>
              <a:t>He had to make a courageous choice</a:t>
            </a:r>
          </a:p>
          <a:p>
            <a:endParaRPr lang="en-US" dirty="0"/>
          </a:p>
          <a:p>
            <a:pPr marL="0" indent="0">
              <a:buFontTx/>
              <a:buNone/>
            </a:pPr>
            <a:r>
              <a:rPr lang="en-US" sz="1200" kern="1200" dirty="0">
                <a:solidFill>
                  <a:schemeClr val="tx1"/>
                </a:solidFill>
                <a:effectLst/>
                <a:latin typeface="+mn-lt"/>
                <a:ea typeface="+mn-ea"/>
                <a:cs typeface="+mn-cs"/>
              </a:rPr>
              <a:t>He chose fear – he chose fear in a moment to win the crowd</a:t>
            </a:r>
          </a:p>
          <a:p>
            <a:pPr marL="0" indent="0">
              <a:buFontTx/>
              <a:buNone/>
            </a:pPr>
            <a:r>
              <a:rPr lang="en-US" sz="1200" kern="1200" dirty="0">
                <a:solidFill>
                  <a:schemeClr val="tx1"/>
                </a:solidFill>
                <a:effectLst/>
                <a:latin typeface="+mn-lt"/>
                <a:ea typeface="+mn-ea"/>
                <a:cs typeface="+mn-cs"/>
              </a:rPr>
              <a:t>Instead of courage in the moment to wait for victory</a:t>
            </a:r>
          </a:p>
          <a:p>
            <a:endParaRPr lang="en-US" dirty="0"/>
          </a:p>
          <a:p>
            <a:r>
              <a:rPr lang="en-US" dirty="0"/>
              <a:t>Jesus faced the same crowd</a:t>
            </a:r>
          </a:p>
          <a:p>
            <a:r>
              <a:rPr lang="en-US" dirty="0"/>
              <a:t>He knew his vision, priorities, boundaries, - chose courage</a:t>
            </a:r>
          </a:p>
          <a:p>
            <a:endParaRPr lang="en-US" dirty="0"/>
          </a:p>
          <a:p>
            <a:r>
              <a:rPr lang="en-US" dirty="0"/>
              <a:t>That courage got him crucified in the moment</a:t>
            </a:r>
          </a:p>
          <a:p>
            <a:r>
              <a:rPr lang="en-US" dirty="0"/>
              <a:t>He chose to wait for the time away from the crowd</a:t>
            </a:r>
          </a:p>
          <a:p>
            <a:endParaRPr lang="en-US" dirty="0"/>
          </a:p>
          <a:p>
            <a:r>
              <a:rPr lang="en-US" dirty="0"/>
              <a:t>Luke 24:1-6 He has risen</a:t>
            </a:r>
          </a:p>
          <a:p>
            <a:endParaRPr lang="en-US" dirty="0"/>
          </a:p>
          <a:p>
            <a:r>
              <a:rPr lang="en-US" dirty="0"/>
              <a:t>We don’t know if that crowd ever knew he won</a:t>
            </a:r>
          </a:p>
          <a:p>
            <a:r>
              <a:rPr lang="en-US" dirty="0"/>
              <a:t>Be he did!!!</a:t>
            </a:r>
          </a:p>
          <a:p>
            <a:endParaRPr lang="en-US" dirty="0"/>
          </a:p>
          <a:p>
            <a:r>
              <a:rPr lang="en-US" dirty="0"/>
              <a:t>You and I</a:t>
            </a:r>
          </a:p>
          <a:p>
            <a:r>
              <a:rPr lang="en-US" dirty="0"/>
              <a:t>Cold world – plenty of crowds to find warmth</a:t>
            </a:r>
          </a:p>
          <a:p>
            <a:r>
              <a:rPr lang="en-US" dirty="0"/>
              <a:t>They are going to demand you stop centering on Christ –its coming</a:t>
            </a:r>
          </a:p>
          <a:p>
            <a:endParaRPr lang="en-US" dirty="0"/>
          </a:p>
          <a:p>
            <a:r>
              <a:rPr lang="en-US" dirty="0"/>
              <a:t>Are you going to choose courage</a:t>
            </a:r>
          </a:p>
          <a:p>
            <a:endParaRPr lang="en-US" dirty="0"/>
          </a:p>
          <a:p>
            <a:r>
              <a:rPr lang="en-US" dirty="0"/>
              <a:t>Fire – </a:t>
            </a:r>
            <a:r>
              <a:rPr lang="en-US" dirty="0" err="1"/>
              <a:t>stickem</a:t>
            </a:r>
            <a:endParaRPr lang="en-US" dirty="0"/>
          </a:p>
          <a:p>
            <a:r>
              <a:rPr lang="en-US" dirty="0"/>
              <a:t>Play a song</a:t>
            </a:r>
          </a:p>
          <a:p>
            <a:r>
              <a:rPr lang="en-US" dirty="0"/>
              <a:t>Prayer and courage</a:t>
            </a:r>
          </a:p>
          <a:p>
            <a:endParaRPr lang="en-US" dirty="0"/>
          </a:p>
          <a:p>
            <a:r>
              <a:rPr lang="en-US" dirty="0"/>
              <a:t>Write a name</a:t>
            </a:r>
          </a:p>
          <a:p>
            <a:r>
              <a:rPr lang="en-US" dirty="0"/>
              <a:t>Write a priority &amp; boundary</a:t>
            </a:r>
          </a:p>
          <a:p>
            <a:endParaRPr lang="en-US" dirty="0"/>
          </a:p>
          <a:p>
            <a:r>
              <a:rPr lang="en-US" dirty="0"/>
              <a:t>Come to the fire and break fear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25</a:t>
            </a:fld>
            <a:endParaRPr lang="en-US"/>
          </a:p>
        </p:txBody>
      </p:sp>
    </p:spTree>
    <p:extLst>
      <p:ext uri="{BB962C8B-B14F-4D97-AF65-F5344CB8AC3E}">
        <p14:creationId xmlns:p14="http://schemas.microsoft.com/office/powerpoint/2010/main" val="3286233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was </a:t>
            </a:r>
            <a:r>
              <a:rPr lang="en-US" dirty="0" err="1"/>
              <a:t>givng</a:t>
            </a:r>
            <a:r>
              <a:rPr lang="en-US" dirty="0"/>
              <a:t> peter warmth in a cold world</a:t>
            </a:r>
          </a:p>
          <a:p>
            <a:r>
              <a:rPr lang="en-US" dirty="0"/>
              <a:t>He had to make a courageous choice</a:t>
            </a:r>
          </a:p>
          <a:p>
            <a:endParaRPr lang="en-US" dirty="0"/>
          </a:p>
          <a:p>
            <a:pPr marL="0" indent="0">
              <a:buFontTx/>
              <a:buNone/>
            </a:pPr>
            <a:r>
              <a:rPr lang="en-US" sz="1200" kern="1200" dirty="0">
                <a:solidFill>
                  <a:schemeClr val="tx1"/>
                </a:solidFill>
                <a:effectLst/>
                <a:latin typeface="+mn-lt"/>
                <a:ea typeface="+mn-ea"/>
                <a:cs typeface="+mn-cs"/>
              </a:rPr>
              <a:t>He chose fear – he chose fear in a moment to win the crowd</a:t>
            </a:r>
          </a:p>
          <a:p>
            <a:pPr marL="0" indent="0">
              <a:buFontTx/>
              <a:buNone/>
            </a:pPr>
            <a:r>
              <a:rPr lang="en-US" sz="1200" kern="1200" dirty="0">
                <a:solidFill>
                  <a:schemeClr val="tx1"/>
                </a:solidFill>
                <a:effectLst/>
                <a:latin typeface="+mn-lt"/>
                <a:ea typeface="+mn-ea"/>
                <a:cs typeface="+mn-cs"/>
              </a:rPr>
              <a:t>Instead of courage in the moment to wait for victory</a:t>
            </a:r>
          </a:p>
          <a:p>
            <a:endParaRPr lang="en-US" dirty="0"/>
          </a:p>
          <a:p>
            <a:r>
              <a:rPr lang="en-US" dirty="0"/>
              <a:t>Jesus faced the same crowd</a:t>
            </a:r>
          </a:p>
          <a:p>
            <a:r>
              <a:rPr lang="en-US" dirty="0"/>
              <a:t>He knew his vision, priorities, boundaries, - chose courage</a:t>
            </a:r>
          </a:p>
          <a:p>
            <a:endParaRPr lang="en-US" dirty="0"/>
          </a:p>
          <a:p>
            <a:r>
              <a:rPr lang="en-US" dirty="0"/>
              <a:t>That courage got him crucified in the moment</a:t>
            </a:r>
          </a:p>
          <a:p>
            <a:r>
              <a:rPr lang="en-US" dirty="0"/>
              <a:t>He chose to wait for the time away from the crowd</a:t>
            </a:r>
          </a:p>
          <a:p>
            <a:endParaRPr lang="en-US" dirty="0"/>
          </a:p>
          <a:p>
            <a:r>
              <a:rPr lang="en-US" dirty="0"/>
              <a:t>Luke 24:1-6 He has risen</a:t>
            </a:r>
          </a:p>
          <a:p>
            <a:endParaRPr lang="en-US" dirty="0"/>
          </a:p>
          <a:p>
            <a:r>
              <a:rPr lang="en-US" dirty="0"/>
              <a:t>We don’t know if that crowd ever knew he won</a:t>
            </a:r>
          </a:p>
          <a:p>
            <a:r>
              <a:rPr lang="en-US" dirty="0"/>
              <a:t>Be he did!!!</a:t>
            </a:r>
          </a:p>
          <a:p>
            <a:endParaRPr lang="en-US" dirty="0"/>
          </a:p>
          <a:p>
            <a:r>
              <a:rPr lang="en-US" dirty="0"/>
              <a:t>You and I</a:t>
            </a:r>
          </a:p>
          <a:p>
            <a:r>
              <a:rPr lang="en-US" dirty="0"/>
              <a:t>Cold world – plenty of crowds to find warmth</a:t>
            </a:r>
          </a:p>
          <a:p>
            <a:r>
              <a:rPr lang="en-US" dirty="0"/>
              <a:t>They are going to demand you stop centering on Christ –its coming</a:t>
            </a:r>
          </a:p>
          <a:p>
            <a:endParaRPr lang="en-US" dirty="0"/>
          </a:p>
          <a:p>
            <a:r>
              <a:rPr lang="en-US" dirty="0"/>
              <a:t>Are you going to choose courage</a:t>
            </a:r>
          </a:p>
          <a:p>
            <a:endParaRPr lang="en-US" dirty="0"/>
          </a:p>
          <a:p>
            <a:r>
              <a:rPr lang="en-US" dirty="0"/>
              <a:t>Fire – </a:t>
            </a:r>
            <a:r>
              <a:rPr lang="en-US" dirty="0" err="1"/>
              <a:t>stickem</a:t>
            </a:r>
            <a:endParaRPr lang="en-US" dirty="0"/>
          </a:p>
          <a:p>
            <a:r>
              <a:rPr lang="en-US" dirty="0"/>
              <a:t>Play a song</a:t>
            </a:r>
          </a:p>
          <a:p>
            <a:r>
              <a:rPr lang="en-US" dirty="0"/>
              <a:t>Prayer and courage</a:t>
            </a:r>
          </a:p>
          <a:p>
            <a:endParaRPr lang="en-US" dirty="0"/>
          </a:p>
          <a:p>
            <a:r>
              <a:rPr lang="en-US" dirty="0"/>
              <a:t>Write a name</a:t>
            </a:r>
          </a:p>
          <a:p>
            <a:r>
              <a:rPr lang="en-US" dirty="0"/>
              <a:t>Write a priority &amp; boundary</a:t>
            </a:r>
          </a:p>
          <a:p>
            <a:endParaRPr lang="en-US" dirty="0"/>
          </a:p>
          <a:p>
            <a:r>
              <a:rPr lang="en-US" dirty="0"/>
              <a:t>Come to the fire and break fear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26</a:t>
            </a:fld>
            <a:endParaRPr lang="en-US"/>
          </a:p>
        </p:txBody>
      </p:sp>
    </p:spTree>
    <p:extLst>
      <p:ext uri="{BB962C8B-B14F-4D97-AF65-F5344CB8AC3E}">
        <p14:creationId xmlns:p14="http://schemas.microsoft.com/office/powerpoint/2010/main" val="3673654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are becoming very used to having fear be what we view our relationships through</a:t>
            </a:r>
          </a:p>
          <a:p>
            <a:endParaRPr lang="en-US" dirty="0"/>
          </a:p>
          <a:p>
            <a:r>
              <a:rPr lang="en-US" dirty="0"/>
              <a:t>We are so used to fear controlling and defining our relationships</a:t>
            </a:r>
          </a:p>
          <a:p>
            <a:endParaRPr lang="en-US" dirty="0"/>
          </a:p>
          <a:p>
            <a:r>
              <a:rPr lang="en-US" dirty="0"/>
              <a:t>That we aren’t seeing our relationships right any more</a:t>
            </a:r>
          </a:p>
          <a:p>
            <a:pPr marL="171450" indent="-171450">
              <a:buFontTx/>
              <a:buChar char="-"/>
            </a:pPr>
            <a:r>
              <a:rPr lang="en-US" dirty="0"/>
              <a:t>Fear is making right and wrong in our relationships become </a:t>
            </a:r>
            <a:r>
              <a:rPr lang="en-US" dirty="0" err="1"/>
              <a:t>blury</a:t>
            </a:r>
            <a:r>
              <a:rPr lang="en-US" dirty="0"/>
              <a:t>, </a:t>
            </a:r>
          </a:p>
          <a:p>
            <a:pPr marL="171450" indent="-171450">
              <a:buFontTx/>
              <a:buChar char="-"/>
            </a:pPr>
            <a:r>
              <a:rPr lang="en-US" dirty="0"/>
              <a:t>Fear is make what is healthy and unhealthy in relationship hard to see</a:t>
            </a:r>
          </a:p>
          <a:p>
            <a:pPr marL="171450" indent="-171450">
              <a:buFontTx/>
              <a:buChar char="-"/>
            </a:pPr>
            <a:endParaRPr lang="en-US" dirty="0"/>
          </a:p>
          <a:p>
            <a:pPr marL="171450" indent="-171450">
              <a:buFontTx/>
              <a:buChar char="-"/>
            </a:pPr>
            <a:r>
              <a:rPr lang="en-US" dirty="0"/>
              <a:t>The way its causing us to see and live in our relationships - its not right – BUT ITS GETTING NORMAL</a:t>
            </a:r>
          </a:p>
          <a:p>
            <a:pPr marL="171450" indent="-171450">
              <a:buFontTx/>
              <a:buChar char="-"/>
            </a:pPr>
            <a:r>
              <a:rPr lang="en-US" dirty="0"/>
              <a:t>We are so used to fear in relationships that we are getting used to it and starting to see life through its distortions</a:t>
            </a:r>
          </a:p>
          <a:p>
            <a:pPr marL="0" indent="0">
              <a:buFontTx/>
              <a:buNone/>
            </a:pPr>
            <a:endParaRPr lang="en-US" dirty="0"/>
          </a:p>
          <a:p>
            <a:pPr marL="0" indent="0">
              <a:buFontTx/>
              <a:buNone/>
            </a:pPr>
            <a:r>
              <a:rPr lang="en-US" dirty="0"/>
              <a:t>ITS DEFINING AND CONTROLLING OUR RELATIONSHIPS </a:t>
            </a:r>
          </a:p>
          <a:p>
            <a:pPr marL="0" indent="0">
              <a:buFontTx/>
              <a:buNone/>
            </a:pPr>
            <a:r>
              <a:rPr lang="en-US" dirty="0"/>
              <a:t>AND WE DON’T UNDERSTAND WHAT ITS STEALING FROM US</a:t>
            </a:r>
          </a:p>
          <a:p>
            <a:pPr marL="0" indent="0">
              <a:buFontTx/>
              <a:buNone/>
            </a:pPr>
            <a:endParaRPr lang="en-US" dirty="0"/>
          </a:p>
          <a:p>
            <a:pPr marL="0" indent="0">
              <a:buFontTx/>
              <a:buNone/>
            </a:pPr>
            <a:r>
              <a:rPr lang="en-US" dirty="0"/>
              <a:t>ITS NORMALIZING DEFEAT &amp; DEPRESSION IN OUR LIVES</a:t>
            </a:r>
          </a:p>
          <a:p>
            <a:pPr marL="0" indent="0">
              <a:buFontTx/>
              <a:buNone/>
            </a:pPr>
            <a:r>
              <a:rPr lang="en-US" dirty="0"/>
              <a:t>AND ITS ERASING A HOPE FOR GOD’S PROMISES TO BECOME TRUE IN OUR LIVES</a:t>
            </a:r>
          </a:p>
          <a:p>
            <a:pPr marL="0" indent="0">
              <a:buFontTx/>
              <a:buNone/>
            </a:pPr>
            <a:endParaRPr lang="en-US" dirty="0"/>
          </a:p>
          <a:p>
            <a:pPr marL="0" indent="0">
              <a:buFontTx/>
              <a:buNone/>
            </a:pPr>
            <a:r>
              <a:rPr lang="en-US" dirty="0"/>
              <a:t>ITS CAUSING US TO GIVE UP AND THINK THE PAIN, SUFFERING, LUST OR PRIDE IN OUR RELATIONSHIPS – IS JUST THE WAY IT IS</a:t>
            </a:r>
          </a:p>
          <a:p>
            <a:pPr marL="0" indent="0">
              <a:buFontTx/>
              <a:buNone/>
            </a:pPr>
            <a:endParaRPr lang="en-US" dirty="0"/>
          </a:p>
          <a:p>
            <a:pPr marL="0" indent="0">
              <a:buFontTx/>
              <a:buNone/>
            </a:pPr>
            <a:r>
              <a:rPr lang="en-US" dirty="0"/>
              <a:t>BUT LAST WEEK GOD REMINDED US OF THIS VERSE</a:t>
            </a:r>
          </a:p>
          <a:p>
            <a:pPr marL="0" indent="0">
              <a:buFontTx/>
              <a:buNone/>
            </a:pPr>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3</a:t>
            </a:fld>
            <a:endParaRPr lang="en-US"/>
          </a:p>
        </p:txBody>
      </p:sp>
    </p:spTree>
    <p:extLst>
      <p:ext uri="{BB962C8B-B14F-4D97-AF65-F5344CB8AC3E}">
        <p14:creationId xmlns:p14="http://schemas.microsoft.com/office/powerpoint/2010/main" val="224125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not given us a spirit of fear</a:t>
            </a:r>
          </a:p>
          <a:p>
            <a:r>
              <a:rPr lang="en-US" dirty="0"/>
              <a:t>I’m not supposed to live by fear because if I do</a:t>
            </a:r>
          </a:p>
          <a:p>
            <a:r>
              <a:rPr lang="en-US" dirty="0"/>
              <a:t>I won’t cope well, love well or control myself well</a:t>
            </a:r>
          </a:p>
          <a:p>
            <a:endParaRPr lang="en-US" dirty="0"/>
          </a:p>
          <a:p>
            <a:r>
              <a:rPr lang="en-US" dirty="0"/>
              <a:t>And I challenged most of us to set an alarm for 2:17pm –to catch yourself starting to get caught up in fear</a:t>
            </a:r>
          </a:p>
          <a:p>
            <a:endParaRPr lang="en-US" dirty="0"/>
          </a:p>
          <a:p>
            <a:r>
              <a:rPr lang="en-US" dirty="0"/>
              <a:t>And wow – if it hasn’t been an amazing way God has spoken to me everyday this week</a:t>
            </a:r>
          </a:p>
          <a:p>
            <a:endParaRPr lang="en-US" dirty="0"/>
          </a:p>
          <a:p>
            <a:r>
              <a:rPr lang="en-US" dirty="0"/>
              <a:t>I’ve caught myself thinking, acting and planning in fear</a:t>
            </a:r>
          </a:p>
          <a:p>
            <a:endParaRPr lang="en-US" dirty="0"/>
          </a:p>
          <a:p>
            <a:r>
              <a:rPr lang="en-US" dirty="0"/>
              <a:t>And Christ has set me free from fear and now I need to follow him in this . . .</a:t>
            </a:r>
          </a:p>
          <a:p>
            <a:endParaRPr lang="en-US" dirty="0"/>
          </a:p>
          <a:p>
            <a:r>
              <a:rPr lang="en-US" dirty="0"/>
              <a:t>[read it with me]</a:t>
            </a:r>
          </a:p>
        </p:txBody>
      </p:sp>
      <p:sp>
        <p:nvSpPr>
          <p:cNvPr id="4" name="Slide Number Placeholder 3"/>
          <p:cNvSpPr>
            <a:spLocks noGrp="1"/>
          </p:cNvSpPr>
          <p:nvPr>
            <p:ph type="sldNum" sz="quarter" idx="10"/>
          </p:nvPr>
        </p:nvSpPr>
        <p:spPr/>
        <p:txBody>
          <a:bodyPr/>
          <a:lstStyle/>
          <a:p>
            <a:fld id="{E66E2491-363B-364C-91E5-8CCC793F5121}" type="slidenum">
              <a:rPr lang="en-US" smtClean="0"/>
              <a:t>4</a:t>
            </a:fld>
            <a:endParaRPr lang="en-US"/>
          </a:p>
        </p:txBody>
      </p:sp>
    </p:spTree>
    <p:extLst>
      <p:ext uri="{BB962C8B-B14F-4D97-AF65-F5344CB8AC3E}">
        <p14:creationId xmlns:p14="http://schemas.microsoft.com/office/powerpoint/2010/main" val="3591090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it out loud together]</a:t>
            </a:r>
          </a:p>
          <a:p>
            <a:endParaRPr lang="en-US" dirty="0"/>
          </a:p>
          <a:p>
            <a:r>
              <a:rPr lang="en-US" dirty="0"/>
              <a:t>So today, God is calling us out of fear in one of the most subtle but controlling ways</a:t>
            </a:r>
          </a:p>
          <a:p>
            <a:endParaRPr lang="en-US" dirty="0"/>
          </a:p>
          <a:p>
            <a:r>
              <a:rPr lang="en-US" dirty="0"/>
              <a:t>He calling us to RISE UP and face fear in relationships</a:t>
            </a:r>
          </a:p>
          <a:p>
            <a:endParaRPr lang="en-US" dirty="0"/>
          </a:p>
          <a:p>
            <a:r>
              <a:rPr lang="en-US" dirty="0"/>
              <a:t>Because there are steps to address sin, bitterness, abuse, forgiveness and other things in relationships.</a:t>
            </a:r>
          </a:p>
          <a:p>
            <a:r>
              <a:rPr lang="en-US" dirty="0"/>
              <a:t>I were are not addressing them and we are settling for defeat –because of fear.</a:t>
            </a:r>
          </a:p>
          <a:p>
            <a:endParaRPr lang="en-US" dirty="0"/>
          </a:p>
          <a:p>
            <a:r>
              <a:rPr lang="en-US" dirty="0"/>
              <a:t>And before we look at the story of Jesus facing fear to go the cross</a:t>
            </a:r>
          </a:p>
          <a:p>
            <a:r>
              <a:rPr lang="en-US" dirty="0"/>
              <a:t>Let me ask three questions –God wants to ask you this morning:</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5</a:t>
            </a:fld>
            <a:endParaRPr lang="en-US"/>
          </a:p>
        </p:txBody>
      </p:sp>
    </p:spTree>
    <p:extLst>
      <p:ext uri="{BB962C8B-B14F-4D97-AF65-F5344CB8AC3E}">
        <p14:creationId xmlns:p14="http://schemas.microsoft.com/office/powerpoint/2010/main" val="86523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6</a:t>
            </a:fld>
            <a:endParaRPr lang="en-US"/>
          </a:p>
        </p:txBody>
      </p:sp>
    </p:spTree>
    <p:extLst>
      <p:ext uri="{BB962C8B-B14F-4D97-AF65-F5344CB8AC3E}">
        <p14:creationId xmlns:p14="http://schemas.microsoft.com/office/powerpoint/2010/main" val="1528815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7</a:t>
            </a:fld>
            <a:endParaRPr lang="en-US"/>
          </a:p>
        </p:txBody>
      </p:sp>
    </p:spTree>
    <p:extLst>
      <p:ext uri="{BB962C8B-B14F-4D97-AF65-F5344CB8AC3E}">
        <p14:creationId xmlns:p14="http://schemas.microsoft.com/office/powerpoint/2010/main" val="1089154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8</a:t>
            </a:fld>
            <a:endParaRPr lang="en-US"/>
          </a:p>
        </p:txBody>
      </p:sp>
    </p:spTree>
    <p:extLst>
      <p:ext uri="{BB962C8B-B14F-4D97-AF65-F5344CB8AC3E}">
        <p14:creationId xmlns:p14="http://schemas.microsoft.com/office/powerpoint/2010/main" val="47191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9</a:t>
            </a:fld>
            <a:endParaRPr lang="en-US"/>
          </a:p>
        </p:txBody>
      </p:sp>
    </p:spTree>
    <p:extLst>
      <p:ext uri="{BB962C8B-B14F-4D97-AF65-F5344CB8AC3E}">
        <p14:creationId xmlns:p14="http://schemas.microsoft.com/office/powerpoint/2010/main" val="2004060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CA3377-E7F0-429E-95DD-A3949DB4E5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1" cap="none" spc="0">
                <a:ln w="0"/>
                <a:solidFill>
                  <a:schemeClr val="accent2"/>
                </a:solidFill>
                <a:effectLst/>
              </a:defRPr>
            </a:lvl1pPr>
          </a:lstStyle>
          <a:p>
            <a:r>
              <a:rPr lang="en-US" dirty="0"/>
              <a:t>Edit Master title style</a:t>
            </a:r>
          </a:p>
        </p:txBody>
      </p:sp>
      <p:sp>
        <p:nvSpPr>
          <p:cNvPr id="3" name="Content Placeholder 2"/>
          <p:cNvSpPr>
            <a:spLocks noGrp="1"/>
          </p:cNvSpPr>
          <p:nvPr>
            <p:ph idx="1"/>
          </p:nvPr>
        </p:nvSpPr>
        <p:spPr>
          <a:xfrm>
            <a:off x="838200" y="1825625"/>
            <a:ext cx="10515600" cy="4575175"/>
          </a:xfrm>
        </p:spPr>
        <p:txBody>
          <a:bodyPr/>
          <a:lstStyle>
            <a:lvl1pPr>
              <a:defRPr b="0" cap="none" spc="0">
                <a:ln w="0"/>
                <a:solidFill>
                  <a:srgbClr val="002060"/>
                </a:solidFill>
                <a:effectLst/>
              </a:defRPr>
            </a:lvl1pPr>
            <a:lvl2pPr>
              <a:defRPr b="0" cap="none" spc="0">
                <a:ln w="0"/>
                <a:solidFill>
                  <a:srgbClr val="002060"/>
                </a:solidFill>
                <a:effectLst/>
              </a:defRPr>
            </a:lvl2pPr>
            <a:lvl3pPr>
              <a:defRPr b="0" cap="none" spc="0">
                <a:ln w="0"/>
                <a:solidFill>
                  <a:srgbClr val="002060"/>
                </a:solidFill>
                <a:effectLst/>
              </a:defRPr>
            </a:lvl3pPr>
          </a:lstStyle>
          <a:p>
            <a:pPr lvl="0"/>
            <a:r>
              <a:rPr lang="en-US" dirty="0"/>
              <a:t>Click to edit Master text styles</a:t>
            </a:r>
          </a:p>
          <a:p>
            <a:pPr lvl="1"/>
            <a:r>
              <a:rPr lang="en-US" dirty="0"/>
              <a:t>Second level</a:t>
            </a:r>
          </a:p>
          <a:p>
            <a:pPr lvl="2"/>
            <a:r>
              <a:rPr lang="en-US" dirty="0"/>
              <a:t>Third level</a:t>
            </a:r>
          </a:p>
        </p:txBody>
      </p:sp>
      <p:pic>
        <p:nvPicPr>
          <p:cNvPr id="5" name="Picture 4">
            <a:extLst>
              <a:ext uri="{FF2B5EF4-FFF2-40B4-BE49-F238E27FC236}">
                <a16:creationId xmlns:a16="http://schemas.microsoft.com/office/drawing/2014/main" id="{1924EE68-C56E-471E-9C9A-216C1B26D5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4286" y="4612823"/>
            <a:ext cx="4615543" cy="2596243"/>
          </a:xfrm>
          <a:prstGeom prst="rect">
            <a:avLst/>
          </a:prstGeom>
        </p:spPr>
      </p:pic>
    </p:spTree>
    <p:extLst>
      <p:ext uri="{BB962C8B-B14F-4D97-AF65-F5344CB8AC3E}">
        <p14:creationId xmlns:p14="http://schemas.microsoft.com/office/powerpoint/2010/main" val="199100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A40AB-7E5D-4136-848A-85D4C08A2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1" cap="none" spc="0">
                <a:ln w="0"/>
                <a:solidFill>
                  <a:schemeClr val="accent2"/>
                </a:solidFill>
                <a:effectLst/>
              </a:defRPr>
            </a:lvl1pPr>
          </a:lstStyle>
          <a:p>
            <a:r>
              <a:rPr lang="en-US" dirty="0"/>
              <a:t>Edit Master title style</a:t>
            </a:r>
          </a:p>
        </p:txBody>
      </p:sp>
      <p:sp>
        <p:nvSpPr>
          <p:cNvPr id="3" name="Content Placeholder 2"/>
          <p:cNvSpPr>
            <a:spLocks noGrp="1"/>
          </p:cNvSpPr>
          <p:nvPr>
            <p:ph idx="1"/>
          </p:nvPr>
        </p:nvSpPr>
        <p:spPr>
          <a:xfrm>
            <a:off x="838200" y="1825625"/>
            <a:ext cx="10515600" cy="4575175"/>
          </a:xfrm>
        </p:spPr>
        <p:txBody>
          <a:bodyPr/>
          <a:lstStyle>
            <a:lvl1pPr>
              <a:defRPr b="0" cap="none" spc="0">
                <a:ln w="0"/>
                <a:solidFill>
                  <a:srgbClr val="002060"/>
                </a:solidFill>
                <a:effectLst/>
              </a:defRPr>
            </a:lvl1pPr>
            <a:lvl2pPr>
              <a:defRPr b="0" cap="none" spc="0">
                <a:ln w="0"/>
                <a:solidFill>
                  <a:srgbClr val="002060"/>
                </a:solidFill>
                <a:effectLst/>
              </a:defRPr>
            </a:lvl2pPr>
            <a:lvl3pPr>
              <a:defRPr b="0" cap="none" spc="0">
                <a:ln w="0"/>
                <a:solidFill>
                  <a:srgbClr val="002060"/>
                </a:solidFill>
                <a:effectLst/>
              </a:defRPr>
            </a:lvl3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E334E5B8-0D37-4FDA-A3B3-F1FBA80AE4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4286" y="4612823"/>
            <a:ext cx="4615543" cy="2596243"/>
          </a:xfrm>
          <a:prstGeom prst="rect">
            <a:avLst/>
          </a:prstGeom>
        </p:spPr>
      </p:pic>
    </p:spTree>
    <p:extLst>
      <p:ext uri="{BB962C8B-B14F-4D97-AF65-F5344CB8AC3E}">
        <p14:creationId xmlns:p14="http://schemas.microsoft.com/office/powerpoint/2010/main" val="3023118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55130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Edit Master title style</a:t>
            </a:r>
          </a:p>
        </p:txBody>
      </p:sp>
      <p:sp>
        <p:nvSpPr>
          <p:cNvPr id="3" name="Text Placeholder 2"/>
          <p:cNvSpPr>
            <a:spLocks noGrp="1"/>
          </p:cNvSpPr>
          <p:nvPr>
            <p:ph type="body" idx="1"/>
          </p:nvPr>
        </p:nvSpPr>
        <p:spPr>
          <a:xfrm>
            <a:off x="838200" y="1825625"/>
            <a:ext cx="10515600" cy="3748457"/>
          </a:xfrm>
          <a:prstGeom prst="rect">
            <a:avLst/>
          </a:prstGeom>
        </p:spPr>
        <p:txBody>
          <a:bodyPr vert="horz" lIns="91440" tIns="45720" rIns="91440" bIns="45720" rtlCol="0">
            <a:normAutofit/>
          </a:bodyPr>
          <a:lstStyle/>
          <a:p>
            <a:pPr lvl="0"/>
            <a:r>
              <a:rPr lang="en-US" dirty="0"/>
              <a:t>Highlight Color</a:t>
            </a:r>
          </a:p>
          <a:p>
            <a:pPr lvl="1"/>
            <a:r>
              <a:rPr lang="en-US" dirty="0"/>
              <a:t>Second level</a:t>
            </a:r>
          </a:p>
          <a:p>
            <a:pPr lvl="2"/>
            <a:r>
              <a:rPr lang="en-US" dirty="0"/>
              <a:t>Third level</a:t>
            </a:r>
          </a:p>
        </p:txBody>
      </p:sp>
    </p:spTree>
    <p:extLst>
      <p:ext uri="{BB962C8B-B14F-4D97-AF65-F5344CB8AC3E}">
        <p14:creationId xmlns:p14="http://schemas.microsoft.com/office/powerpoint/2010/main" val="1890161933"/>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52" r:id="rId3"/>
  </p:sldLayoutIdLst>
  <p:txStyles>
    <p:titleStyle>
      <a:lvl1pPr algn="l" defTabSz="914400" rtl="0" eaLnBrk="1" latinLnBrk="0" hangingPunct="1">
        <a:lnSpc>
          <a:spcPct val="90000"/>
        </a:lnSpc>
        <a:spcBef>
          <a:spcPct val="0"/>
        </a:spcBef>
        <a:buNone/>
        <a:defRPr sz="7200" b="1" i="0" kern="1200">
          <a:solidFill>
            <a:srgbClr val="002060"/>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4400" b="0" i="0" kern="1200">
          <a:solidFill>
            <a:srgbClr val="002060"/>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a:solidFill>
            <a:schemeClr val="accent2"/>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a:solidFill>
            <a:schemeClr val="accent2"/>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2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000" dirty="0">
                <a:solidFill>
                  <a:schemeClr val="bg1"/>
                </a:solidFill>
              </a:rPr>
              <a:t>Are you finally ready to change to Jesus centered relationships so you can live for victory instead of mediocrity?</a:t>
            </a:r>
          </a:p>
          <a:p>
            <a:pPr marL="0" indent="0">
              <a:buNone/>
            </a:pPr>
            <a:endParaRPr lang="en-US" sz="5400" dirty="0">
              <a:solidFill>
                <a:schemeClr val="bg1"/>
              </a:solidFill>
            </a:endParaRPr>
          </a:p>
        </p:txBody>
      </p:sp>
      <p:sp>
        <p:nvSpPr>
          <p:cNvPr id="6" name="Title 4">
            <a:extLst>
              <a:ext uri="{FF2B5EF4-FFF2-40B4-BE49-F238E27FC236}">
                <a16:creationId xmlns:a16="http://schemas.microsoft.com/office/drawing/2014/main" id="{D88E9C4D-BFFC-4284-9C60-AC5282860A1E}"/>
              </a:ext>
            </a:extLst>
          </p:cNvPr>
          <p:cNvSpPr>
            <a:spLocks noGrp="1"/>
          </p:cNvSpPr>
          <p:nvPr>
            <p:ph type="title"/>
          </p:nvPr>
        </p:nvSpPr>
        <p:spPr/>
        <p:txBody>
          <a:bodyPr/>
          <a:lstStyle/>
          <a:p>
            <a:r>
              <a:rPr lang="en-US" sz="4300" dirty="0">
                <a:solidFill>
                  <a:schemeClr val="bg2"/>
                </a:solidFill>
                <a:effectLst>
                  <a:outerShdw blurRad="38100" dist="38100" dir="2700000" algn="tl">
                    <a:srgbClr val="000000">
                      <a:alpha val="43137"/>
                    </a:srgbClr>
                  </a:outerShdw>
                </a:effectLst>
              </a:rPr>
              <a:t>COURAGEOUS RELATIONSHIP QUESTION #3 </a:t>
            </a:r>
          </a:p>
        </p:txBody>
      </p:sp>
    </p:spTree>
    <p:extLst>
      <p:ext uri="{BB962C8B-B14F-4D97-AF65-F5344CB8AC3E}">
        <p14:creationId xmlns:p14="http://schemas.microsoft.com/office/powerpoint/2010/main" val="425290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571500" y="892175"/>
            <a:ext cx="10744200" cy="4575175"/>
          </a:xfrm>
        </p:spPr>
        <p:txBody>
          <a:bodyPr>
            <a:normAutofit/>
          </a:bodyPr>
          <a:lstStyle/>
          <a:p>
            <a:pPr marL="0" indent="0">
              <a:buNone/>
            </a:pPr>
            <a:r>
              <a:rPr lang="en-US" sz="4500" dirty="0">
                <a:solidFill>
                  <a:schemeClr val="bg1"/>
                </a:solidFill>
                <a:effectLst>
                  <a:outerShdw blurRad="38100" dist="38100" dir="2700000" algn="tl">
                    <a:srgbClr val="000000">
                      <a:alpha val="43137"/>
                    </a:srgbClr>
                  </a:outerShdw>
                </a:effectLst>
              </a:rPr>
              <a:t>Being open to God</a:t>
            </a:r>
          </a:p>
          <a:p>
            <a:pPr marL="0" indent="0">
              <a:buNone/>
            </a:pPr>
            <a:r>
              <a:rPr lang="en-US" sz="4500" dirty="0">
                <a:solidFill>
                  <a:schemeClr val="bg1"/>
                </a:solidFill>
                <a:effectLst>
                  <a:outerShdw blurRad="38100" dist="38100" dir="2700000" algn="tl">
                    <a:srgbClr val="000000">
                      <a:alpha val="43137"/>
                    </a:srgbClr>
                  </a:outerShdw>
                </a:effectLst>
              </a:rPr>
              <a:t>isn’t the same as </a:t>
            </a:r>
          </a:p>
          <a:p>
            <a:pPr marL="0" indent="0">
              <a:buNone/>
            </a:pPr>
            <a:r>
              <a:rPr lang="en-US" sz="4500" dirty="0">
                <a:solidFill>
                  <a:schemeClr val="bg1"/>
                </a:solidFill>
                <a:effectLst>
                  <a:outerShdw blurRad="38100" dist="38100" dir="2700000" algn="tl">
                    <a:srgbClr val="000000">
                      <a:alpha val="43137"/>
                    </a:srgbClr>
                  </a:outerShdw>
                </a:effectLst>
              </a:rPr>
              <a:t>being courageous for God. </a:t>
            </a:r>
          </a:p>
          <a:p>
            <a:pPr marL="0" indent="0">
              <a:buNone/>
            </a:pPr>
            <a:r>
              <a:rPr lang="en-US" sz="4500" dirty="0">
                <a:solidFill>
                  <a:schemeClr val="bg1"/>
                </a:solidFill>
                <a:effectLst>
                  <a:outerShdw blurRad="38100" dist="38100" dir="2700000" algn="tl">
                    <a:srgbClr val="000000">
                      <a:alpha val="43137"/>
                    </a:srgbClr>
                  </a:outerShdw>
                </a:effectLst>
              </a:rPr>
              <a:t>Only courage brings you</a:t>
            </a:r>
          </a:p>
          <a:p>
            <a:pPr marL="0" indent="0">
              <a:buNone/>
            </a:pPr>
            <a:r>
              <a:rPr lang="en-US" sz="4500" dirty="0">
                <a:solidFill>
                  <a:schemeClr val="bg1"/>
                </a:solidFill>
                <a:effectLst>
                  <a:outerShdw blurRad="38100" dist="38100" dir="2700000" algn="tl">
                    <a:srgbClr val="000000">
                      <a:alpha val="43137"/>
                    </a:srgbClr>
                  </a:outerShdw>
                </a:effectLst>
              </a:rPr>
              <a:t>into the reality of </a:t>
            </a:r>
          </a:p>
          <a:p>
            <a:pPr marL="0" indent="0">
              <a:buNone/>
            </a:pPr>
            <a:r>
              <a:rPr lang="en-US" sz="4500" dirty="0">
                <a:solidFill>
                  <a:schemeClr val="bg1"/>
                </a:solidFill>
                <a:effectLst>
                  <a:outerShdw blurRad="38100" dist="38100" dir="2700000" algn="tl">
                    <a:srgbClr val="000000">
                      <a:alpha val="43137"/>
                    </a:srgbClr>
                  </a:outerShdw>
                </a:effectLst>
              </a:rPr>
              <a:t>God’s promises &amp; victory.</a:t>
            </a:r>
            <a:endParaRPr lang="en-US" sz="4500" dirty="0">
              <a:solidFill>
                <a:schemeClr val="bg1"/>
              </a:solidFill>
            </a:endParaRPr>
          </a:p>
        </p:txBody>
      </p:sp>
    </p:spTree>
    <p:extLst>
      <p:ext uri="{BB962C8B-B14F-4D97-AF65-F5344CB8AC3E}">
        <p14:creationId xmlns:p14="http://schemas.microsoft.com/office/powerpoint/2010/main" val="4293295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200" dirty="0">
                <a:solidFill>
                  <a:schemeClr val="bg1"/>
                </a:solidFill>
              </a:rPr>
              <a:t>Then Jesus said to the crowd, “If any of you wants to be my follower, you must give up your own way, take up your cross daily, and follow me. If you try to hang on to your life, you will lose it. But if you give up your life for my sake, you will save it.</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Luke 9:23-24 (NLT)</a:t>
            </a:r>
          </a:p>
        </p:txBody>
      </p:sp>
    </p:spTree>
    <p:extLst>
      <p:ext uri="{BB962C8B-B14F-4D97-AF65-F5344CB8AC3E}">
        <p14:creationId xmlns:p14="http://schemas.microsoft.com/office/powerpoint/2010/main" val="2807569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200" dirty="0">
                <a:solidFill>
                  <a:schemeClr val="bg1"/>
                </a:solidFill>
              </a:rPr>
              <a:t>“Enter through the narrow gate. For wide is the gate and broad is the road that leads to destruction, and many enter through it. 14 But small is the gate and narrow the road that leads to life, and only a few find it.</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Matthew 7:13–14</a:t>
            </a:r>
          </a:p>
        </p:txBody>
      </p:sp>
    </p:spTree>
    <p:extLst>
      <p:ext uri="{BB962C8B-B14F-4D97-AF65-F5344CB8AC3E}">
        <p14:creationId xmlns:p14="http://schemas.microsoft.com/office/powerpoint/2010/main" val="35571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571500" y="892175"/>
            <a:ext cx="10515600" cy="4575175"/>
          </a:xfrm>
        </p:spPr>
        <p:txBody>
          <a:bodyPr>
            <a:normAutofit/>
          </a:bodyPr>
          <a:lstStyle/>
          <a:p>
            <a:pPr marL="0" indent="0">
              <a:buNone/>
            </a:pPr>
            <a:r>
              <a:rPr lang="en-US" sz="6000" b="1" dirty="0">
                <a:solidFill>
                  <a:schemeClr val="bg2">
                    <a:lumMod val="60000"/>
                    <a:lumOff val="40000"/>
                  </a:schemeClr>
                </a:solidFill>
                <a:effectLst>
                  <a:outerShdw blurRad="38100" dist="38100" dir="2700000" algn="tl">
                    <a:srgbClr val="000000">
                      <a:alpha val="43137"/>
                    </a:srgbClr>
                  </a:outerShdw>
                </a:effectLst>
              </a:rPr>
              <a:t>Rise up and face the fear in our relationships</a:t>
            </a:r>
          </a:p>
        </p:txBody>
      </p:sp>
    </p:spTree>
    <p:extLst>
      <p:ext uri="{BB962C8B-B14F-4D97-AF65-F5344CB8AC3E}">
        <p14:creationId xmlns:p14="http://schemas.microsoft.com/office/powerpoint/2010/main" val="2102206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5400" dirty="0">
                <a:solidFill>
                  <a:schemeClr val="bg1"/>
                </a:solidFill>
              </a:rPr>
              <a:t>“And the chief priests and the scribes were seeking how to put him to death, for </a:t>
            </a:r>
            <a:r>
              <a:rPr lang="en-US" sz="5400" dirty="0">
                <a:solidFill>
                  <a:schemeClr val="bg2">
                    <a:lumMod val="60000"/>
                    <a:lumOff val="40000"/>
                  </a:schemeClr>
                </a:solidFill>
              </a:rPr>
              <a:t>they feared the people.”</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Luke 22:2</a:t>
            </a:r>
          </a:p>
        </p:txBody>
      </p:sp>
    </p:spTree>
    <p:extLst>
      <p:ext uri="{BB962C8B-B14F-4D97-AF65-F5344CB8AC3E}">
        <p14:creationId xmlns:p14="http://schemas.microsoft.com/office/powerpoint/2010/main" val="50027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571498" y="1641931"/>
            <a:ext cx="11029952" cy="4873169"/>
          </a:xfrm>
        </p:spPr>
        <p:txBody>
          <a:bodyPr>
            <a:normAutofit fontScale="85000" lnSpcReduction="20000"/>
          </a:bodyPr>
          <a:lstStyle/>
          <a:p>
            <a:pPr marL="0" indent="0">
              <a:buNone/>
            </a:pPr>
            <a:r>
              <a:rPr lang="en-US" sz="4700" dirty="0">
                <a:solidFill>
                  <a:schemeClr val="bg1"/>
                </a:solidFill>
              </a:rPr>
              <a:t>Then seizing Jesus, they led him away and took him into the house of the high priest. Peter followed at a distance. </a:t>
            </a:r>
            <a:r>
              <a:rPr lang="en-US" sz="4700" baseline="30000" dirty="0">
                <a:solidFill>
                  <a:schemeClr val="bg1"/>
                </a:solidFill>
              </a:rPr>
              <a:t>55</a:t>
            </a:r>
            <a:r>
              <a:rPr lang="en-US" sz="4700" dirty="0">
                <a:solidFill>
                  <a:schemeClr val="bg1"/>
                </a:solidFill>
              </a:rPr>
              <a:t> But when they had kindled a fire in the middle of the courtyard and had sat down together, Peter sat down with them. </a:t>
            </a:r>
            <a:r>
              <a:rPr lang="en-US" sz="4700" baseline="30000" dirty="0">
                <a:solidFill>
                  <a:schemeClr val="bg1"/>
                </a:solidFill>
              </a:rPr>
              <a:t>56</a:t>
            </a:r>
            <a:r>
              <a:rPr lang="en-US" sz="4700" dirty="0">
                <a:solidFill>
                  <a:schemeClr val="bg1"/>
                </a:solidFill>
              </a:rPr>
              <a:t> A servant girl saw him seated there in the firelight. She looked closely at Peter and said, “This man was with him.” </a:t>
            </a:r>
          </a:p>
          <a:p>
            <a:pPr marL="0" indent="0">
              <a:buNone/>
            </a:pPr>
            <a:r>
              <a:rPr lang="en-US" sz="4700" baseline="30000" dirty="0">
                <a:solidFill>
                  <a:schemeClr val="bg1"/>
                </a:solidFill>
              </a:rPr>
              <a:t>57</a:t>
            </a:r>
            <a:r>
              <a:rPr lang="en-US" sz="4700" dirty="0">
                <a:solidFill>
                  <a:schemeClr val="bg1"/>
                </a:solidFill>
              </a:rPr>
              <a:t> But he denied it. “Woman, </a:t>
            </a:r>
          </a:p>
          <a:p>
            <a:pPr marL="0" indent="0">
              <a:buNone/>
            </a:pPr>
            <a:r>
              <a:rPr lang="en-US" sz="4700" dirty="0">
                <a:solidFill>
                  <a:schemeClr val="bg1"/>
                </a:solidFill>
              </a:rPr>
              <a:t>I don’t know him,” </a:t>
            </a:r>
            <a:r>
              <a:rPr lang="en-US" sz="4700" dirty="0" err="1">
                <a:solidFill>
                  <a:schemeClr val="bg1"/>
                </a:solidFill>
              </a:rPr>
              <a:t>Petre</a:t>
            </a:r>
            <a:r>
              <a:rPr lang="en-US" sz="4700" dirty="0">
                <a:solidFill>
                  <a:schemeClr val="bg1"/>
                </a:solidFill>
              </a:rPr>
              <a:t> said.</a:t>
            </a:r>
          </a:p>
        </p:txBody>
      </p:sp>
      <p:sp>
        <p:nvSpPr>
          <p:cNvPr id="4" name="Content Placeholder 2">
            <a:extLst>
              <a:ext uri="{FF2B5EF4-FFF2-40B4-BE49-F238E27FC236}">
                <a16:creationId xmlns:a16="http://schemas.microsoft.com/office/drawing/2014/main" id="{A686A64F-A05B-4C35-A185-7B4434FC9222}"/>
              </a:ext>
            </a:extLst>
          </p:cNvPr>
          <p:cNvSpPr txBox="1">
            <a:spLocks/>
          </p:cNvSpPr>
          <p:nvPr/>
        </p:nvSpPr>
        <p:spPr>
          <a:xfrm>
            <a:off x="571499" y="530906"/>
            <a:ext cx="10646229" cy="801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4400" b="0" i="0" kern="1200" cap="none" spc="0">
                <a:ln w="0"/>
                <a:solidFill>
                  <a:srgbClr val="002060"/>
                </a:solidFill>
                <a:effectLst/>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4000" b="0" i="0" kern="1200" cap="none" spc="0">
                <a:ln w="0"/>
                <a:solidFill>
                  <a:srgbClr val="002060"/>
                </a:solidFill>
                <a:effectLst/>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3600" b="0" i="0" kern="1200" cap="none" spc="0">
                <a:ln w="0"/>
                <a:solidFill>
                  <a:srgbClr val="002060"/>
                </a:solidFill>
                <a:effectLst/>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700" b="1" dirty="0">
                <a:solidFill>
                  <a:schemeClr val="bg2">
                    <a:lumMod val="60000"/>
                    <a:lumOff val="40000"/>
                  </a:schemeClr>
                </a:solidFill>
                <a:effectLst>
                  <a:outerShdw blurRad="38100" dist="38100" dir="2700000" algn="tl">
                    <a:srgbClr val="000000">
                      <a:alpha val="43137"/>
                    </a:srgbClr>
                  </a:outerShdw>
                </a:effectLst>
              </a:rPr>
              <a:t>Luke 22: Peter Denies Jesus</a:t>
            </a:r>
          </a:p>
          <a:p>
            <a:pPr marL="0" indent="0">
              <a:buFont typeface="Arial"/>
              <a:buNone/>
            </a:pPr>
            <a:endParaRPr lang="en-US" sz="5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058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58482" y="604241"/>
            <a:ext cx="11029952" cy="4873169"/>
          </a:xfrm>
        </p:spPr>
        <p:txBody>
          <a:bodyPr>
            <a:normAutofit fontScale="85000" lnSpcReduction="20000"/>
          </a:bodyPr>
          <a:lstStyle/>
          <a:p>
            <a:pPr marL="0" indent="0">
              <a:buNone/>
            </a:pPr>
            <a:r>
              <a:rPr lang="en-US" sz="4700" baseline="30000" dirty="0">
                <a:solidFill>
                  <a:schemeClr val="bg1"/>
                </a:solidFill>
              </a:rPr>
              <a:t>59</a:t>
            </a:r>
            <a:r>
              <a:rPr lang="en-US" sz="4700" dirty="0">
                <a:solidFill>
                  <a:schemeClr val="bg1"/>
                </a:solidFill>
              </a:rPr>
              <a:t> About an hour later another asserted, “Certainly this fellow was with him, for he is a Galilean.” </a:t>
            </a:r>
            <a:r>
              <a:rPr lang="en-US" sz="4700" baseline="30000" dirty="0">
                <a:solidFill>
                  <a:schemeClr val="bg1"/>
                </a:solidFill>
              </a:rPr>
              <a:t>60</a:t>
            </a:r>
            <a:r>
              <a:rPr lang="en-US" sz="4700" dirty="0">
                <a:solidFill>
                  <a:schemeClr val="bg1"/>
                </a:solidFill>
              </a:rPr>
              <a:t> Peter replied, “Man, I don’t know what you’re talking about!” Just as he was speaking, the rooster crowed. </a:t>
            </a:r>
            <a:r>
              <a:rPr lang="en-US" sz="4700" baseline="30000" dirty="0">
                <a:solidFill>
                  <a:schemeClr val="bg1"/>
                </a:solidFill>
              </a:rPr>
              <a:t>61</a:t>
            </a:r>
            <a:r>
              <a:rPr lang="en-US" sz="4700" dirty="0">
                <a:solidFill>
                  <a:schemeClr val="bg1"/>
                </a:solidFill>
              </a:rPr>
              <a:t> The Lord turned and looked straight at Peter. Then Peter remembered the word the Lord had spoken to him: “Before the rooster crows today, you will disown me three times.” </a:t>
            </a:r>
            <a:r>
              <a:rPr lang="en-US" sz="4700" baseline="30000" dirty="0">
                <a:solidFill>
                  <a:schemeClr val="bg1"/>
                </a:solidFill>
              </a:rPr>
              <a:t>62</a:t>
            </a:r>
            <a:r>
              <a:rPr lang="en-US" sz="4700" dirty="0">
                <a:solidFill>
                  <a:schemeClr val="bg1"/>
                </a:solidFill>
              </a:rPr>
              <a:t> And Peter went outside and wept bitterly.</a:t>
            </a:r>
          </a:p>
        </p:txBody>
      </p:sp>
    </p:spTree>
    <p:extLst>
      <p:ext uri="{BB962C8B-B14F-4D97-AF65-F5344CB8AC3E}">
        <p14:creationId xmlns:p14="http://schemas.microsoft.com/office/powerpoint/2010/main" val="292636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199" y="659219"/>
            <a:ext cx="10853057" cy="5337544"/>
          </a:xfrm>
        </p:spPr>
        <p:txBody>
          <a:bodyPr>
            <a:normAutofit/>
          </a:bodyPr>
          <a:lstStyle/>
          <a:p>
            <a:pPr marL="0" indent="0">
              <a:buNone/>
            </a:pPr>
            <a:r>
              <a:rPr lang="en-US" sz="4500" dirty="0">
                <a:solidFill>
                  <a:schemeClr val="bg1"/>
                </a:solidFill>
              </a:rPr>
              <a:t>“The crowd” represents</a:t>
            </a:r>
          </a:p>
          <a:p>
            <a:pPr marL="0" indent="0">
              <a:buNone/>
            </a:pPr>
            <a:r>
              <a:rPr lang="en-US" sz="4500" dirty="0">
                <a:solidFill>
                  <a:schemeClr val="bg1"/>
                </a:solidFill>
              </a:rPr>
              <a:t>any relationships you have</a:t>
            </a:r>
          </a:p>
          <a:p>
            <a:pPr marL="0" indent="0">
              <a:buNone/>
            </a:pPr>
            <a:r>
              <a:rPr lang="en-US" sz="4500" dirty="0">
                <a:solidFill>
                  <a:schemeClr val="bg1"/>
                </a:solidFill>
              </a:rPr>
              <a:t>that are not together </a:t>
            </a:r>
          </a:p>
          <a:p>
            <a:pPr marL="0" indent="0">
              <a:buNone/>
            </a:pPr>
            <a:r>
              <a:rPr lang="en-US" sz="4500" dirty="0">
                <a:solidFill>
                  <a:schemeClr val="bg1"/>
                </a:solidFill>
              </a:rPr>
              <a:t>because of, or for, Jesus</a:t>
            </a:r>
          </a:p>
          <a:p>
            <a:pPr marL="0" indent="0">
              <a:buNone/>
            </a:pPr>
            <a:endParaRPr lang="en-US" sz="4500" dirty="0">
              <a:solidFill>
                <a:schemeClr val="bg1"/>
              </a:solidFill>
            </a:endParaRPr>
          </a:p>
          <a:p>
            <a:pPr marL="0" indent="0">
              <a:buNone/>
            </a:pPr>
            <a:r>
              <a:rPr lang="en-US" sz="4500" dirty="0">
                <a:solidFill>
                  <a:schemeClr val="bg1"/>
                </a:solidFill>
              </a:rPr>
              <a:t>(their center </a:t>
            </a:r>
            <a:r>
              <a:rPr lang="en-US" sz="4500" u="sng" dirty="0">
                <a:solidFill>
                  <a:schemeClr val="bg1"/>
                </a:solidFill>
              </a:rPr>
              <a:t>for you</a:t>
            </a:r>
            <a:r>
              <a:rPr lang="en-US" sz="4500" dirty="0">
                <a:solidFill>
                  <a:schemeClr val="bg1"/>
                </a:solidFill>
              </a:rPr>
              <a:t> isn’t Jesus)</a:t>
            </a:r>
          </a:p>
        </p:txBody>
      </p:sp>
    </p:spTree>
    <p:extLst>
      <p:ext uri="{BB962C8B-B14F-4D97-AF65-F5344CB8AC3E}">
        <p14:creationId xmlns:p14="http://schemas.microsoft.com/office/powerpoint/2010/main" val="25684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500" dirty="0">
                <a:solidFill>
                  <a:schemeClr val="bg1"/>
                </a:solidFill>
              </a:rPr>
              <a:t>Many people saw the miraculous signs he was doing and believed in his name. But Jesus would not entrust himself to the crowd, for he knew all men. He did not need man’s testimony about man, for he knew what was in a man. </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John 2:23-25</a:t>
            </a:r>
          </a:p>
        </p:txBody>
      </p:sp>
    </p:spTree>
    <p:extLst>
      <p:ext uri="{BB962C8B-B14F-4D97-AF65-F5344CB8AC3E}">
        <p14:creationId xmlns:p14="http://schemas.microsoft.com/office/powerpoint/2010/main" val="107765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601894" y="674920"/>
            <a:ext cx="10515600" cy="4575175"/>
          </a:xfrm>
        </p:spPr>
        <p:txBody>
          <a:bodyPr>
            <a:normAutofit/>
          </a:bodyPr>
          <a:lstStyle/>
          <a:p>
            <a:pPr marL="0" indent="0">
              <a:buNone/>
            </a:pPr>
            <a:r>
              <a:rPr lang="en-US" sz="5400" b="1" dirty="0">
                <a:solidFill>
                  <a:schemeClr val="bg2">
                    <a:lumMod val="60000"/>
                    <a:lumOff val="40000"/>
                  </a:schemeClr>
                </a:solidFill>
              </a:rPr>
              <a:t>One of the most subtle and controlling fears in this world </a:t>
            </a: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349485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199" y="659219"/>
            <a:ext cx="10853057" cy="5337544"/>
          </a:xfrm>
        </p:spPr>
        <p:txBody>
          <a:bodyPr>
            <a:normAutofit/>
          </a:bodyPr>
          <a:lstStyle/>
          <a:p>
            <a:pPr marL="0" indent="0">
              <a:buNone/>
            </a:pPr>
            <a:r>
              <a:rPr lang="en-US" sz="4500" dirty="0">
                <a:solidFill>
                  <a:schemeClr val="bg1"/>
                </a:solidFill>
              </a:rPr>
              <a:t>If you want new victory in your life,</a:t>
            </a:r>
          </a:p>
          <a:p>
            <a:pPr marL="0" indent="0">
              <a:buNone/>
            </a:pPr>
            <a:r>
              <a:rPr lang="en-US" sz="4500" dirty="0">
                <a:solidFill>
                  <a:schemeClr val="bg1"/>
                </a:solidFill>
              </a:rPr>
              <a:t>you have to get your heart</a:t>
            </a:r>
          </a:p>
          <a:p>
            <a:pPr marL="0" indent="0">
              <a:buNone/>
            </a:pPr>
            <a:r>
              <a:rPr lang="en-US" sz="4500" dirty="0">
                <a:solidFill>
                  <a:schemeClr val="bg1"/>
                </a:solidFill>
              </a:rPr>
              <a:t>and your trust </a:t>
            </a:r>
          </a:p>
          <a:p>
            <a:pPr marL="0" indent="0">
              <a:buNone/>
            </a:pPr>
            <a:r>
              <a:rPr lang="en-US" sz="4500" dirty="0">
                <a:solidFill>
                  <a:schemeClr val="bg1"/>
                </a:solidFill>
              </a:rPr>
              <a:t>away from the crowd  </a:t>
            </a:r>
          </a:p>
          <a:p>
            <a:pPr marL="0" indent="0">
              <a:buNone/>
            </a:pPr>
            <a:endParaRPr lang="en-US" sz="4500" dirty="0">
              <a:solidFill>
                <a:schemeClr val="bg1"/>
              </a:solidFill>
            </a:endParaRPr>
          </a:p>
          <a:p>
            <a:pPr marL="0" indent="0">
              <a:buNone/>
            </a:pPr>
            <a:r>
              <a:rPr lang="en-US" sz="4500" dirty="0">
                <a:solidFill>
                  <a:schemeClr val="bg1"/>
                </a:solidFill>
              </a:rPr>
              <a:t>(become a distant second)</a:t>
            </a:r>
          </a:p>
        </p:txBody>
      </p:sp>
    </p:spTree>
    <p:extLst>
      <p:ext uri="{BB962C8B-B14F-4D97-AF65-F5344CB8AC3E}">
        <p14:creationId xmlns:p14="http://schemas.microsoft.com/office/powerpoint/2010/main" val="723468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500" dirty="0">
                <a:solidFill>
                  <a:schemeClr val="bg1"/>
                </a:solidFill>
              </a:rPr>
              <a:t>Fear of man will prove to be a snare, but whoever trusts in the LORD is kept safe.</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Proverbs 29:25</a:t>
            </a:r>
          </a:p>
        </p:txBody>
      </p:sp>
    </p:spTree>
    <p:extLst>
      <p:ext uri="{BB962C8B-B14F-4D97-AF65-F5344CB8AC3E}">
        <p14:creationId xmlns:p14="http://schemas.microsoft.com/office/powerpoint/2010/main" val="1247871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500" dirty="0">
                <a:solidFill>
                  <a:schemeClr val="bg1"/>
                </a:solidFill>
              </a:rPr>
              <a:t>Am I now trying to win the approval of men, or of God? Or am I trying to please men? If I were still trying to please men, I would not be a servant of Christ.</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Galatians 1:10</a:t>
            </a:r>
          </a:p>
        </p:txBody>
      </p:sp>
    </p:spTree>
    <p:extLst>
      <p:ext uri="{BB962C8B-B14F-4D97-AF65-F5344CB8AC3E}">
        <p14:creationId xmlns:p14="http://schemas.microsoft.com/office/powerpoint/2010/main" val="1306908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609599" y="659219"/>
            <a:ext cx="10858501" cy="5337544"/>
          </a:xfrm>
        </p:spPr>
        <p:txBody>
          <a:bodyPr>
            <a:normAutofit/>
          </a:bodyPr>
          <a:lstStyle/>
          <a:p>
            <a:pPr marL="0" indent="0">
              <a:buNone/>
            </a:pPr>
            <a:r>
              <a:rPr lang="en-US" sz="4500" dirty="0">
                <a:solidFill>
                  <a:schemeClr val="bg1"/>
                </a:solidFill>
              </a:rPr>
              <a:t>We have to follow Christ</a:t>
            </a:r>
          </a:p>
          <a:p>
            <a:pPr marL="0" indent="0">
              <a:buNone/>
            </a:pPr>
            <a:r>
              <a:rPr lang="en-US" sz="4500" dirty="0">
                <a:solidFill>
                  <a:schemeClr val="bg1"/>
                </a:solidFill>
              </a:rPr>
              <a:t>and choose courage</a:t>
            </a:r>
          </a:p>
          <a:p>
            <a:pPr marL="0" indent="0">
              <a:buNone/>
            </a:pPr>
            <a:r>
              <a:rPr lang="en-US" sz="4500" dirty="0">
                <a:solidFill>
                  <a:schemeClr val="bg1"/>
                </a:solidFill>
              </a:rPr>
              <a:t>to put Jesus first and center</a:t>
            </a:r>
          </a:p>
          <a:p>
            <a:pPr marL="0" indent="0">
              <a:buNone/>
            </a:pPr>
            <a:r>
              <a:rPr lang="en-US" sz="4500" dirty="0">
                <a:solidFill>
                  <a:schemeClr val="bg1"/>
                </a:solidFill>
              </a:rPr>
              <a:t>in our relationships</a:t>
            </a:r>
          </a:p>
          <a:p>
            <a:pPr marL="0" indent="0">
              <a:buNone/>
            </a:pPr>
            <a:r>
              <a:rPr lang="en-US" sz="4500" dirty="0">
                <a:solidFill>
                  <a:schemeClr val="bg1"/>
                </a:solidFill>
              </a:rPr>
              <a:t>regardless of what the crowd thinks</a:t>
            </a:r>
          </a:p>
        </p:txBody>
      </p:sp>
    </p:spTree>
    <p:extLst>
      <p:ext uri="{BB962C8B-B14F-4D97-AF65-F5344CB8AC3E}">
        <p14:creationId xmlns:p14="http://schemas.microsoft.com/office/powerpoint/2010/main" val="2956018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199" y="659219"/>
            <a:ext cx="10853057" cy="5189131"/>
          </a:xfrm>
        </p:spPr>
        <p:txBody>
          <a:bodyPr>
            <a:normAutofit/>
          </a:bodyPr>
          <a:lstStyle/>
          <a:p>
            <a:pPr marL="0" indent="0">
              <a:buNone/>
            </a:pPr>
            <a:r>
              <a:rPr lang="en-US" sz="5400" b="1" u="sng" dirty="0">
                <a:solidFill>
                  <a:schemeClr val="bg1"/>
                </a:solidFill>
              </a:rPr>
              <a:t>Breaking Fear in Relationships</a:t>
            </a:r>
          </a:p>
          <a:p>
            <a:pPr marL="0" indent="0">
              <a:buNone/>
            </a:pPr>
            <a:endParaRPr lang="en-US" sz="4200" dirty="0">
              <a:solidFill>
                <a:schemeClr val="bg1"/>
              </a:solidFill>
            </a:endParaRPr>
          </a:p>
          <a:p>
            <a:pPr marL="0" indent="0">
              <a:buNone/>
            </a:pPr>
            <a:r>
              <a:rPr lang="en-US" sz="4200" dirty="0">
                <a:solidFill>
                  <a:schemeClr val="bg1"/>
                </a:solidFill>
              </a:rPr>
              <a:t>1. Refocus Your Worship (purpose)</a:t>
            </a:r>
          </a:p>
          <a:p>
            <a:pPr marL="0" indent="0">
              <a:buNone/>
            </a:pPr>
            <a:r>
              <a:rPr lang="en-US" sz="4200" dirty="0">
                <a:solidFill>
                  <a:schemeClr val="bg1"/>
                </a:solidFill>
              </a:rPr>
              <a:t>2. Reestablish Your Priorities</a:t>
            </a:r>
          </a:p>
          <a:p>
            <a:pPr marL="0" indent="0">
              <a:buNone/>
            </a:pPr>
            <a:r>
              <a:rPr lang="en-US" sz="4200" dirty="0">
                <a:solidFill>
                  <a:schemeClr val="bg1"/>
                </a:solidFill>
              </a:rPr>
              <a:t>3. Apply Your Boundaries</a:t>
            </a:r>
          </a:p>
          <a:p>
            <a:pPr marL="0" indent="0">
              <a:buNone/>
            </a:pPr>
            <a:r>
              <a:rPr lang="en-US" sz="4200" dirty="0">
                <a:solidFill>
                  <a:schemeClr val="bg1"/>
                </a:solidFill>
              </a:rPr>
              <a:t>4. Act With Courage</a:t>
            </a:r>
          </a:p>
          <a:p>
            <a:pPr marL="0" indent="0">
              <a:buNone/>
            </a:pPr>
            <a:r>
              <a:rPr lang="en-US" sz="4200" dirty="0">
                <a:solidFill>
                  <a:schemeClr val="bg1"/>
                </a:solidFill>
              </a:rPr>
              <a:t>5. Show Biblical Compassion</a:t>
            </a:r>
          </a:p>
          <a:p>
            <a:pPr marL="0" indent="0">
              <a:buNone/>
            </a:pPr>
            <a:endParaRPr lang="en-US" sz="5400" dirty="0">
              <a:solidFill>
                <a:schemeClr val="bg1"/>
              </a:solidFill>
            </a:endParaRPr>
          </a:p>
        </p:txBody>
      </p:sp>
    </p:spTree>
    <p:extLst>
      <p:ext uri="{BB962C8B-B14F-4D97-AF65-F5344CB8AC3E}">
        <p14:creationId xmlns:p14="http://schemas.microsoft.com/office/powerpoint/2010/main" val="60431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000" dirty="0">
                <a:solidFill>
                  <a:schemeClr val="bg1"/>
                </a:solidFill>
              </a:rPr>
              <a:t>Peter chose to win with the crowd in the moment instead of waiting for true victory the crowd couldn’t give.</a:t>
            </a:r>
          </a:p>
          <a:p>
            <a:pPr marL="0" indent="0">
              <a:buNone/>
            </a:pPr>
            <a:endParaRPr lang="en-US" sz="5400" dirty="0">
              <a:solidFill>
                <a:schemeClr val="bg1"/>
              </a:solidFill>
            </a:endParaRP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sz="6000" b="0" dirty="0">
                <a:solidFill>
                  <a:schemeClr val="bg1"/>
                </a:solidFill>
              </a:rPr>
              <a:t>COMPROMISE OF PETER</a:t>
            </a:r>
          </a:p>
        </p:txBody>
      </p:sp>
    </p:spTree>
    <p:extLst>
      <p:ext uri="{BB962C8B-B14F-4D97-AF65-F5344CB8AC3E}">
        <p14:creationId xmlns:p14="http://schemas.microsoft.com/office/powerpoint/2010/main" val="392414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000" dirty="0">
                <a:solidFill>
                  <a:schemeClr val="bg1"/>
                </a:solidFill>
              </a:rPr>
              <a:t>Are you finally ready to change to Jesus centered relationships so you can live for victory instead of mediocrity?</a:t>
            </a:r>
          </a:p>
          <a:p>
            <a:pPr marL="0" indent="0">
              <a:buNone/>
            </a:pPr>
            <a:endParaRPr lang="en-US" sz="5400" dirty="0">
              <a:solidFill>
                <a:schemeClr val="bg1"/>
              </a:solidFill>
            </a:endParaRPr>
          </a:p>
        </p:txBody>
      </p:sp>
      <p:sp>
        <p:nvSpPr>
          <p:cNvPr id="6" name="Title 4">
            <a:extLst>
              <a:ext uri="{FF2B5EF4-FFF2-40B4-BE49-F238E27FC236}">
                <a16:creationId xmlns:a16="http://schemas.microsoft.com/office/drawing/2014/main" id="{D88E9C4D-BFFC-4284-9C60-AC5282860A1E}"/>
              </a:ext>
            </a:extLst>
          </p:cNvPr>
          <p:cNvSpPr>
            <a:spLocks noGrp="1"/>
          </p:cNvSpPr>
          <p:nvPr>
            <p:ph type="title"/>
          </p:nvPr>
        </p:nvSpPr>
        <p:spPr/>
        <p:txBody>
          <a:bodyPr/>
          <a:lstStyle/>
          <a:p>
            <a:r>
              <a:rPr lang="en-US" sz="4300" dirty="0">
                <a:solidFill>
                  <a:schemeClr val="bg2"/>
                </a:solidFill>
                <a:effectLst>
                  <a:outerShdw blurRad="38100" dist="38100" dir="2700000" algn="tl">
                    <a:srgbClr val="000000">
                      <a:alpha val="43137"/>
                    </a:srgbClr>
                  </a:outerShdw>
                </a:effectLst>
              </a:rPr>
              <a:t>COURAGEOUS RELATIONSHIP QUESTION #3 </a:t>
            </a:r>
          </a:p>
        </p:txBody>
      </p:sp>
    </p:spTree>
    <p:extLst>
      <p:ext uri="{BB962C8B-B14F-4D97-AF65-F5344CB8AC3E}">
        <p14:creationId xmlns:p14="http://schemas.microsoft.com/office/powerpoint/2010/main" val="3595054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C207EA-D462-42EE-9ABE-7AF75D789017}"/>
              </a:ext>
            </a:extLst>
          </p:cNvPr>
          <p:cNvSpPr>
            <a:spLocks noGrp="1"/>
          </p:cNvSpPr>
          <p:nvPr>
            <p:ph idx="1"/>
          </p:nvPr>
        </p:nvSpPr>
        <p:spPr>
          <a:xfrm>
            <a:off x="838200" y="3429000"/>
            <a:ext cx="10515600" cy="2971800"/>
          </a:xfrm>
        </p:spPr>
        <p:txBody>
          <a:bodyPr/>
          <a:lstStyle/>
          <a:p>
            <a:pPr marL="0" indent="0">
              <a:buNone/>
            </a:pPr>
            <a:r>
              <a:rPr lang="en-US" dirty="0">
                <a:solidFill>
                  <a:schemeClr val="bg1"/>
                </a:solidFill>
              </a:rPr>
              <a:t>https://youtu.be/LJoABwNMzvM</a:t>
            </a:r>
          </a:p>
        </p:txBody>
      </p:sp>
    </p:spTree>
    <p:extLst>
      <p:ext uri="{BB962C8B-B14F-4D97-AF65-F5344CB8AC3E}">
        <p14:creationId xmlns:p14="http://schemas.microsoft.com/office/powerpoint/2010/main" val="685470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601894" y="674920"/>
            <a:ext cx="10515600" cy="4575175"/>
          </a:xfrm>
        </p:spPr>
        <p:txBody>
          <a:bodyPr>
            <a:normAutofit/>
          </a:bodyPr>
          <a:lstStyle/>
          <a:p>
            <a:pPr marL="0" indent="0">
              <a:buNone/>
            </a:pPr>
            <a:r>
              <a:rPr lang="en-US" sz="5400" b="1" dirty="0">
                <a:solidFill>
                  <a:schemeClr val="bg2">
                    <a:lumMod val="60000"/>
                    <a:lumOff val="40000"/>
                  </a:schemeClr>
                </a:solidFill>
              </a:rPr>
              <a:t>One of the most subtle and controlling fears in this world</a:t>
            </a:r>
          </a:p>
          <a:p>
            <a:pPr marL="0" indent="0">
              <a:buNone/>
            </a:pPr>
            <a:endParaRPr lang="en-US" sz="5400" b="1" dirty="0">
              <a:solidFill>
                <a:schemeClr val="bg2">
                  <a:lumMod val="60000"/>
                  <a:lumOff val="40000"/>
                </a:schemeClr>
              </a:solidFill>
            </a:endParaRPr>
          </a:p>
          <a:p>
            <a:pPr marL="0" indent="0">
              <a:buNone/>
            </a:pPr>
            <a:r>
              <a:rPr lang="en-US" sz="5400" b="1" dirty="0">
                <a:solidFill>
                  <a:schemeClr val="bg1"/>
                </a:solidFill>
              </a:rPr>
              <a:t>Fear in relationships </a:t>
            </a:r>
            <a:endParaRPr lang="en-US" sz="5400" dirty="0">
              <a:solidFill>
                <a:schemeClr val="bg1"/>
              </a:solidFill>
            </a:endParaRPr>
          </a:p>
          <a:p>
            <a:pPr marL="0" indent="0">
              <a:buNone/>
            </a:pPr>
            <a:endParaRPr lang="en-US" sz="5400" dirty="0">
              <a:solidFill>
                <a:schemeClr val="bg1"/>
              </a:solidFill>
            </a:endParaRPr>
          </a:p>
          <a:p>
            <a:pPr marL="0" indent="0">
              <a:buNone/>
            </a:pPr>
            <a:endParaRPr lang="en-US" sz="5400" dirty="0">
              <a:solidFill>
                <a:schemeClr val="bg2">
                  <a:lumMod val="60000"/>
                  <a:lumOff val="40000"/>
                </a:schemeClr>
              </a:solidFill>
            </a:endParaRPr>
          </a:p>
          <a:p>
            <a:pPr marL="0" indent="0">
              <a:buNone/>
            </a:pPr>
            <a:endParaRPr lang="en-US" sz="5400" dirty="0">
              <a:solidFill>
                <a:schemeClr val="bg1"/>
              </a:solidFill>
            </a:endParaRPr>
          </a:p>
        </p:txBody>
      </p:sp>
    </p:spTree>
    <p:extLst>
      <p:ext uri="{BB962C8B-B14F-4D97-AF65-F5344CB8AC3E}">
        <p14:creationId xmlns:p14="http://schemas.microsoft.com/office/powerpoint/2010/main" val="1089183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4191000" y="1825625"/>
            <a:ext cx="7162800" cy="4575175"/>
          </a:xfrm>
        </p:spPr>
        <p:txBody>
          <a:bodyPr>
            <a:normAutofit/>
          </a:bodyPr>
          <a:lstStyle/>
          <a:p>
            <a:pPr marL="0" indent="0">
              <a:buNone/>
            </a:pPr>
            <a:r>
              <a:rPr lang="en-US" sz="4500" dirty="0">
                <a:solidFill>
                  <a:schemeClr val="bg1"/>
                </a:solidFill>
              </a:rPr>
              <a:t>for God gave us a spirit</a:t>
            </a:r>
          </a:p>
          <a:p>
            <a:pPr marL="0" indent="0">
              <a:buNone/>
            </a:pPr>
            <a:r>
              <a:rPr lang="en-US" sz="4500" dirty="0">
                <a:solidFill>
                  <a:schemeClr val="bg2">
                    <a:lumMod val="60000"/>
                    <a:lumOff val="40000"/>
                  </a:schemeClr>
                </a:solidFill>
              </a:rPr>
              <a:t>not of fear </a:t>
            </a:r>
            <a:r>
              <a:rPr lang="en-US" sz="4500" dirty="0">
                <a:solidFill>
                  <a:schemeClr val="bg1"/>
                </a:solidFill>
              </a:rPr>
              <a:t>but of </a:t>
            </a:r>
            <a:r>
              <a:rPr lang="en-US" sz="4500" u="sng" dirty="0">
                <a:solidFill>
                  <a:schemeClr val="bg1"/>
                </a:solidFill>
              </a:rPr>
              <a:t>power</a:t>
            </a:r>
            <a:r>
              <a:rPr lang="en-US" sz="4500" dirty="0">
                <a:solidFill>
                  <a:schemeClr val="bg1"/>
                </a:solidFill>
              </a:rPr>
              <a:t> and </a:t>
            </a:r>
            <a:r>
              <a:rPr lang="en-US" sz="4500" u="sng" dirty="0">
                <a:solidFill>
                  <a:schemeClr val="bg1"/>
                </a:solidFill>
              </a:rPr>
              <a:t>love</a:t>
            </a:r>
            <a:r>
              <a:rPr lang="en-US" sz="4500" dirty="0">
                <a:solidFill>
                  <a:schemeClr val="bg1"/>
                </a:solidFill>
              </a:rPr>
              <a:t> and </a:t>
            </a:r>
            <a:r>
              <a:rPr lang="en-US" sz="4500" u="sng" dirty="0">
                <a:solidFill>
                  <a:schemeClr val="bg1"/>
                </a:solidFill>
              </a:rPr>
              <a:t>self-control</a:t>
            </a:r>
            <a:r>
              <a:rPr lang="en-US" sz="4500" dirty="0">
                <a:solidFill>
                  <a:schemeClr val="bg1"/>
                </a:solidFill>
              </a:rPr>
              <a:t>.</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2 Timothy 1:7</a:t>
            </a:r>
          </a:p>
        </p:txBody>
      </p:sp>
      <p:pic>
        <p:nvPicPr>
          <p:cNvPr id="7" name="Picture 6">
            <a:extLst>
              <a:ext uri="{FF2B5EF4-FFF2-40B4-BE49-F238E27FC236}">
                <a16:creationId xmlns:a16="http://schemas.microsoft.com/office/drawing/2014/main" id="{2C92C2B9-561F-4228-9D28-C05447845CA9}"/>
              </a:ext>
            </a:extLst>
          </p:cNvPr>
          <p:cNvPicPr>
            <a:picLocks noChangeAspect="1"/>
          </p:cNvPicPr>
          <p:nvPr/>
        </p:nvPicPr>
        <p:blipFill>
          <a:blip r:embed="rId3"/>
          <a:stretch>
            <a:fillRect/>
          </a:stretch>
        </p:blipFill>
        <p:spPr>
          <a:xfrm>
            <a:off x="838200" y="1690688"/>
            <a:ext cx="3048000" cy="3048000"/>
          </a:xfrm>
          <a:prstGeom prst="rect">
            <a:avLst/>
          </a:prstGeom>
        </p:spPr>
      </p:pic>
    </p:spTree>
    <p:extLst>
      <p:ext uri="{BB962C8B-B14F-4D97-AF65-F5344CB8AC3E}">
        <p14:creationId xmlns:p14="http://schemas.microsoft.com/office/powerpoint/2010/main" val="17450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200" y="1825625"/>
            <a:ext cx="10820400" cy="4575175"/>
          </a:xfrm>
        </p:spPr>
        <p:txBody>
          <a:bodyPr>
            <a:normAutofit/>
          </a:bodyPr>
          <a:lstStyle/>
          <a:p>
            <a:pPr marL="0" indent="0">
              <a:buNone/>
            </a:pPr>
            <a:r>
              <a:rPr lang="en-US" sz="5400" dirty="0">
                <a:solidFill>
                  <a:schemeClr val="bg1"/>
                </a:solidFill>
              </a:rPr>
              <a:t>“Be on guard [against fear and sin]. Stand firm in the faith. </a:t>
            </a:r>
            <a:r>
              <a:rPr lang="en-US" sz="5400" b="1" dirty="0">
                <a:solidFill>
                  <a:schemeClr val="bg2"/>
                </a:solidFill>
              </a:rPr>
              <a:t>Be courageous</a:t>
            </a:r>
            <a:r>
              <a:rPr lang="en-US" sz="5400" dirty="0">
                <a:solidFill>
                  <a:schemeClr val="bg1"/>
                </a:solidFill>
              </a:rPr>
              <a:t>. Be strong. And do everything with love.”</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dirty="0">
                <a:solidFill>
                  <a:schemeClr val="bg1"/>
                </a:solidFill>
              </a:rPr>
              <a:t>1 Cor 16:13-14</a:t>
            </a:r>
          </a:p>
        </p:txBody>
      </p:sp>
    </p:spTree>
    <p:extLst>
      <p:ext uri="{BB962C8B-B14F-4D97-AF65-F5344CB8AC3E}">
        <p14:creationId xmlns:p14="http://schemas.microsoft.com/office/powerpoint/2010/main" val="2718609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838200" y="2133600"/>
            <a:ext cx="10515600" cy="4267200"/>
          </a:xfrm>
        </p:spPr>
        <p:txBody>
          <a:bodyPr>
            <a:normAutofit/>
          </a:bodyPr>
          <a:lstStyle/>
          <a:p>
            <a:pPr marL="0" indent="0">
              <a:buNone/>
            </a:pPr>
            <a:r>
              <a:rPr lang="en-US" sz="4000" dirty="0">
                <a:solidFill>
                  <a:schemeClr val="bg1"/>
                </a:solidFill>
              </a:rPr>
              <a:t>What one change in one relationship would increase God’s victory and peace in your life the most?</a:t>
            </a:r>
          </a:p>
        </p:txBody>
      </p:sp>
      <p:sp>
        <p:nvSpPr>
          <p:cNvPr id="5" name="Title 4">
            <a:extLst>
              <a:ext uri="{FF2B5EF4-FFF2-40B4-BE49-F238E27FC236}">
                <a16:creationId xmlns:a16="http://schemas.microsoft.com/office/drawing/2014/main" id="{CA6401A4-46DB-4810-B3E2-B94F9EA8605A}"/>
              </a:ext>
            </a:extLst>
          </p:cNvPr>
          <p:cNvSpPr>
            <a:spLocks noGrp="1"/>
          </p:cNvSpPr>
          <p:nvPr>
            <p:ph type="title"/>
          </p:nvPr>
        </p:nvSpPr>
        <p:spPr/>
        <p:txBody>
          <a:bodyPr/>
          <a:lstStyle/>
          <a:p>
            <a:r>
              <a:rPr lang="en-US" sz="4300" dirty="0">
                <a:solidFill>
                  <a:schemeClr val="bg2"/>
                </a:solidFill>
                <a:effectLst>
                  <a:outerShdw blurRad="38100" dist="38100" dir="2700000" algn="tl">
                    <a:srgbClr val="000000">
                      <a:alpha val="43137"/>
                    </a:srgbClr>
                  </a:outerShdw>
                </a:effectLst>
              </a:rPr>
              <a:t>COURAGEOUS RELATIONSHIP QUESTION #1 </a:t>
            </a:r>
          </a:p>
        </p:txBody>
      </p:sp>
    </p:spTree>
    <p:extLst>
      <p:ext uri="{BB962C8B-B14F-4D97-AF65-F5344CB8AC3E}">
        <p14:creationId xmlns:p14="http://schemas.microsoft.com/office/powerpoint/2010/main" val="186092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571500" y="892175"/>
            <a:ext cx="10515600" cy="4575175"/>
          </a:xfrm>
        </p:spPr>
        <p:txBody>
          <a:bodyPr>
            <a:normAutofit/>
          </a:bodyPr>
          <a:lstStyle/>
          <a:p>
            <a:pPr marL="0" indent="0">
              <a:buNone/>
            </a:pPr>
            <a:r>
              <a:rPr lang="en-US" sz="4500" dirty="0">
                <a:solidFill>
                  <a:schemeClr val="bg1"/>
                </a:solidFill>
                <a:effectLst>
                  <a:outerShdw blurRad="38100" dist="38100" dir="2700000" algn="tl">
                    <a:srgbClr val="000000">
                      <a:alpha val="43137"/>
                    </a:srgbClr>
                  </a:outerShdw>
                </a:effectLst>
              </a:rPr>
              <a:t>Who you are with</a:t>
            </a:r>
          </a:p>
          <a:p>
            <a:pPr marL="0" indent="0">
              <a:buNone/>
            </a:pPr>
            <a:r>
              <a:rPr lang="en-US" sz="4500" dirty="0">
                <a:solidFill>
                  <a:schemeClr val="bg1"/>
                </a:solidFill>
                <a:effectLst>
                  <a:outerShdw blurRad="38100" dist="38100" dir="2700000" algn="tl">
                    <a:srgbClr val="000000">
                      <a:alpha val="43137"/>
                    </a:srgbClr>
                  </a:outerShdw>
                </a:effectLst>
              </a:rPr>
              <a:t>and how you are with them</a:t>
            </a:r>
          </a:p>
          <a:p>
            <a:pPr marL="0" indent="0">
              <a:buNone/>
            </a:pPr>
            <a:r>
              <a:rPr lang="en-US" sz="4500" dirty="0">
                <a:solidFill>
                  <a:schemeClr val="bg1"/>
                </a:solidFill>
                <a:effectLst>
                  <a:outerShdw blurRad="38100" dist="38100" dir="2700000" algn="tl">
                    <a:srgbClr val="000000">
                      <a:alpha val="43137"/>
                    </a:srgbClr>
                  </a:outerShdw>
                </a:effectLst>
              </a:rPr>
              <a:t>determines your future</a:t>
            </a:r>
          </a:p>
          <a:p>
            <a:pPr marL="0" indent="0">
              <a:buNone/>
            </a:pPr>
            <a:endParaRPr lang="en-US" sz="5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5422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p:txBody>
          <a:bodyPr>
            <a:normAutofit/>
          </a:bodyPr>
          <a:lstStyle/>
          <a:p>
            <a:pPr marL="0" indent="0">
              <a:buNone/>
            </a:pPr>
            <a:r>
              <a:rPr lang="en-US" sz="4000" dirty="0">
                <a:solidFill>
                  <a:schemeClr val="bg1"/>
                </a:solidFill>
              </a:rPr>
              <a:t>Which important relationship (or group) in your life are you failing to make Jesus the center of? </a:t>
            </a:r>
          </a:p>
          <a:p>
            <a:pPr marL="0" indent="0">
              <a:buNone/>
            </a:pPr>
            <a:endParaRPr lang="en-US" sz="5400" dirty="0">
              <a:solidFill>
                <a:schemeClr val="bg1"/>
              </a:solidFill>
            </a:endParaRPr>
          </a:p>
        </p:txBody>
      </p:sp>
      <p:sp>
        <p:nvSpPr>
          <p:cNvPr id="6" name="Title 4">
            <a:extLst>
              <a:ext uri="{FF2B5EF4-FFF2-40B4-BE49-F238E27FC236}">
                <a16:creationId xmlns:a16="http://schemas.microsoft.com/office/drawing/2014/main" id="{7A123239-5E61-460B-B98B-DB940B6B36D0}"/>
              </a:ext>
            </a:extLst>
          </p:cNvPr>
          <p:cNvSpPr>
            <a:spLocks noGrp="1"/>
          </p:cNvSpPr>
          <p:nvPr>
            <p:ph type="title"/>
          </p:nvPr>
        </p:nvSpPr>
        <p:spPr>
          <a:xfrm>
            <a:off x="838200" y="365125"/>
            <a:ext cx="10515600" cy="1325563"/>
          </a:xfrm>
        </p:spPr>
        <p:txBody>
          <a:bodyPr/>
          <a:lstStyle/>
          <a:p>
            <a:r>
              <a:rPr lang="en-US" sz="4300" dirty="0">
                <a:solidFill>
                  <a:schemeClr val="bg2"/>
                </a:solidFill>
                <a:effectLst>
                  <a:outerShdw blurRad="38100" dist="38100" dir="2700000" algn="tl">
                    <a:srgbClr val="000000">
                      <a:alpha val="43137"/>
                    </a:srgbClr>
                  </a:outerShdw>
                </a:effectLst>
              </a:rPr>
              <a:t>COURAGEOUS RELATIONSHIP QUESTION #2 </a:t>
            </a:r>
          </a:p>
        </p:txBody>
      </p:sp>
    </p:spTree>
    <p:extLst>
      <p:ext uri="{BB962C8B-B14F-4D97-AF65-F5344CB8AC3E}">
        <p14:creationId xmlns:p14="http://schemas.microsoft.com/office/powerpoint/2010/main" val="394843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3A79C-B005-431B-B50D-BE4DF162CBF7}"/>
              </a:ext>
            </a:extLst>
          </p:cNvPr>
          <p:cNvSpPr>
            <a:spLocks noGrp="1"/>
          </p:cNvSpPr>
          <p:nvPr>
            <p:ph idx="1"/>
          </p:nvPr>
        </p:nvSpPr>
        <p:spPr>
          <a:xfrm>
            <a:off x="571500" y="892175"/>
            <a:ext cx="10515600" cy="4575175"/>
          </a:xfrm>
        </p:spPr>
        <p:txBody>
          <a:bodyPr>
            <a:normAutofit/>
          </a:bodyPr>
          <a:lstStyle/>
          <a:p>
            <a:pPr marL="0" indent="0">
              <a:buNone/>
            </a:pPr>
            <a:r>
              <a:rPr lang="en-US" sz="4500" dirty="0">
                <a:solidFill>
                  <a:schemeClr val="bg1"/>
                </a:solidFill>
                <a:effectLst>
                  <a:outerShdw blurRad="38100" dist="38100" dir="2700000" algn="tl">
                    <a:srgbClr val="000000">
                      <a:alpha val="43137"/>
                    </a:srgbClr>
                  </a:outerShdw>
                </a:effectLst>
              </a:rPr>
              <a:t>You can’t have</a:t>
            </a:r>
          </a:p>
          <a:p>
            <a:pPr marL="0" indent="0">
              <a:buNone/>
            </a:pPr>
            <a:r>
              <a:rPr lang="en-US" sz="4500" dirty="0">
                <a:solidFill>
                  <a:schemeClr val="bg1"/>
                </a:solidFill>
                <a:effectLst>
                  <a:outerShdw blurRad="38100" dist="38100" dir="2700000" algn="tl">
                    <a:srgbClr val="000000">
                      <a:alpha val="43137"/>
                    </a:srgbClr>
                  </a:outerShdw>
                </a:effectLst>
              </a:rPr>
              <a:t>the future victory of Jesus</a:t>
            </a:r>
          </a:p>
          <a:p>
            <a:pPr marL="0" indent="0">
              <a:buNone/>
            </a:pPr>
            <a:r>
              <a:rPr lang="en-US" sz="4500" dirty="0">
                <a:solidFill>
                  <a:schemeClr val="bg1"/>
                </a:solidFill>
                <a:effectLst>
                  <a:outerShdw blurRad="38100" dist="38100" dir="2700000" algn="tl">
                    <a:srgbClr val="000000">
                      <a:alpha val="43137"/>
                    </a:srgbClr>
                  </a:outerShdw>
                </a:effectLst>
              </a:rPr>
              <a:t>without putting Jesus in the center</a:t>
            </a:r>
          </a:p>
          <a:p>
            <a:pPr marL="0" indent="0">
              <a:buNone/>
            </a:pPr>
            <a:r>
              <a:rPr lang="en-US" sz="4500" dirty="0">
                <a:solidFill>
                  <a:schemeClr val="bg1"/>
                </a:solidFill>
                <a:effectLst>
                  <a:outerShdw blurRad="38100" dist="38100" dir="2700000" algn="tl">
                    <a:srgbClr val="000000">
                      <a:alpha val="43137"/>
                    </a:srgbClr>
                  </a:outerShdw>
                </a:effectLst>
              </a:rPr>
              <a:t>of your closest relationships </a:t>
            </a:r>
            <a:endParaRPr lang="en-US" sz="4500" dirty="0">
              <a:solidFill>
                <a:schemeClr val="bg1"/>
              </a:solidFill>
            </a:endParaRPr>
          </a:p>
        </p:txBody>
      </p:sp>
    </p:spTree>
    <p:extLst>
      <p:ext uri="{BB962C8B-B14F-4D97-AF65-F5344CB8AC3E}">
        <p14:creationId xmlns:p14="http://schemas.microsoft.com/office/powerpoint/2010/main" val="3720477152"/>
      </p:ext>
    </p:extLst>
  </p:cSld>
  <p:clrMapOvr>
    <a:masterClrMapping/>
  </p:clrMapOvr>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19599</TotalTime>
  <Words>2742</Words>
  <Application>Microsoft Office PowerPoint</Application>
  <PresentationFormat>Widescreen</PresentationFormat>
  <Paragraphs>363</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Myriad Pro</vt:lpstr>
      <vt:lpstr>Office Theme</vt:lpstr>
      <vt:lpstr>PowerPoint Presentation</vt:lpstr>
      <vt:lpstr>PowerPoint Presentation</vt:lpstr>
      <vt:lpstr>PowerPoint Presentation</vt:lpstr>
      <vt:lpstr>2 Timothy 1:7</vt:lpstr>
      <vt:lpstr>1 Cor 16:13-14</vt:lpstr>
      <vt:lpstr>COURAGEOUS RELATIONSHIP QUESTION #1 </vt:lpstr>
      <vt:lpstr>PowerPoint Presentation</vt:lpstr>
      <vt:lpstr>COURAGEOUS RELATIONSHIP QUESTION #2 </vt:lpstr>
      <vt:lpstr>PowerPoint Presentation</vt:lpstr>
      <vt:lpstr>COURAGEOUS RELATIONSHIP QUESTION #3 </vt:lpstr>
      <vt:lpstr>PowerPoint Presentation</vt:lpstr>
      <vt:lpstr>Luke 9:23-24 (NLT)</vt:lpstr>
      <vt:lpstr>Matthew 7:13–14</vt:lpstr>
      <vt:lpstr>PowerPoint Presentation</vt:lpstr>
      <vt:lpstr>Luke 22:2</vt:lpstr>
      <vt:lpstr>PowerPoint Presentation</vt:lpstr>
      <vt:lpstr>PowerPoint Presentation</vt:lpstr>
      <vt:lpstr>PowerPoint Presentation</vt:lpstr>
      <vt:lpstr>John 2:23-25</vt:lpstr>
      <vt:lpstr>PowerPoint Presentation</vt:lpstr>
      <vt:lpstr>Proverbs 29:25</vt:lpstr>
      <vt:lpstr>Galatians 1:10</vt:lpstr>
      <vt:lpstr>PowerPoint Presentation</vt:lpstr>
      <vt:lpstr>PowerPoint Presentation</vt:lpstr>
      <vt:lpstr>COMPROMISE OF PETER</vt:lpstr>
      <vt:lpstr>COURAGEOUS RELATIONSHIP QUESTION #3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BlueUser </cp:lastModifiedBy>
  <cp:revision>171</cp:revision>
  <cp:lastPrinted>2018-03-08T20:18:05Z</cp:lastPrinted>
  <dcterms:created xsi:type="dcterms:W3CDTF">2016-05-25T19:25:35Z</dcterms:created>
  <dcterms:modified xsi:type="dcterms:W3CDTF">2018-03-18T16:28:18Z</dcterms:modified>
</cp:coreProperties>
</file>