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7" r:id="rId4"/>
    <p:sldId id="267" r:id="rId5"/>
    <p:sldId id="279" r:id="rId6"/>
    <p:sldId id="278" r:id="rId7"/>
    <p:sldId id="268" r:id="rId8"/>
    <p:sldId id="269" r:id="rId9"/>
    <p:sldId id="270" r:id="rId10"/>
    <p:sldId id="271" r:id="rId11"/>
    <p:sldId id="272" r:id="rId12"/>
    <p:sldId id="266" r:id="rId13"/>
    <p:sldId id="273" r:id="rId14"/>
    <p:sldId id="274" r:id="rId15"/>
    <p:sldId id="280" r:id="rId16"/>
    <p:sldId id="275" r:id="rId17"/>
    <p:sldId id="281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43"/>
  </p:normalViewPr>
  <p:slideViewPr>
    <p:cSldViewPr snapToGrid="0" snapToObjects="1">
      <p:cViewPr varScale="1">
        <p:scale>
          <a:sx n="90" d="100"/>
          <a:sy n="90" d="100"/>
        </p:scale>
        <p:origin x="8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472F-FB5D-524C-A500-B42243014B95}" type="datetimeFigureOut">
              <a:rPr lang="en-US" smtClean="0"/>
              <a:t>2/11/18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C0F3-E37E-5D4C-B253-46BF90DFC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76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472F-FB5D-524C-A500-B42243014B95}" type="datetimeFigureOut">
              <a:rPr lang="en-US" smtClean="0"/>
              <a:t>2/11/18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C0F3-E37E-5D4C-B253-46BF90DFC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22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472F-FB5D-524C-A500-B42243014B95}" type="datetimeFigureOut">
              <a:rPr lang="en-US" smtClean="0"/>
              <a:t>2/11/18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C0F3-E37E-5D4C-B253-46BF90DFC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8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472F-FB5D-524C-A500-B42243014B95}" type="datetimeFigureOut">
              <a:rPr lang="en-US" smtClean="0"/>
              <a:t>2/11/18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C0F3-E37E-5D4C-B253-46BF90DFC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6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472F-FB5D-524C-A500-B42243014B95}" type="datetimeFigureOut">
              <a:rPr lang="en-US" smtClean="0"/>
              <a:t>2/11/18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C0F3-E37E-5D4C-B253-46BF90DFC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20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472F-FB5D-524C-A500-B42243014B95}" type="datetimeFigureOut">
              <a:rPr lang="en-US" smtClean="0"/>
              <a:t>2/11/18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C0F3-E37E-5D4C-B253-46BF90DFC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30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472F-FB5D-524C-A500-B42243014B95}" type="datetimeFigureOut">
              <a:rPr lang="en-US" smtClean="0"/>
              <a:t>2/11/18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C0F3-E37E-5D4C-B253-46BF90DFC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21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472F-FB5D-524C-A500-B42243014B95}" type="datetimeFigureOut">
              <a:rPr lang="en-US" smtClean="0"/>
              <a:t>2/11/18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C0F3-E37E-5D4C-B253-46BF90DFC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77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472F-FB5D-524C-A500-B42243014B95}" type="datetimeFigureOut">
              <a:rPr lang="en-US" smtClean="0"/>
              <a:t>2/11/18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C0F3-E37E-5D4C-B253-46BF90DFC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98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472F-FB5D-524C-A500-B42243014B95}" type="datetimeFigureOut">
              <a:rPr lang="en-US" smtClean="0"/>
              <a:t>2/11/18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C0F3-E37E-5D4C-B253-46BF90DFC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28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472F-FB5D-524C-A500-B42243014B95}" type="datetimeFigureOut">
              <a:rPr lang="en-US" smtClean="0"/>
              <a:t>2/11/18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C0F3-E37E-5D4C-B253-46BF90DFC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56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5472F-FB5D-524C-A500-B42243014B95}" type="datetimeFigureOut">
              <a:rPr lang="en-US" smtClean="0"/>
              <a:t>2/11/18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4C0F3-E37E-5D4C-B253-46BF90DFC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95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0CD995-5353-A54B-A6CC-25C9A3884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228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5844"/>
            <a:ext cx="10515600" cy="495945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He must </a:t>
            </a:r>
            <a:r>
              <a:rPr lang="en-US" sz="4000" b="1" dirty="0">
                <a:solidFill>
                  <a:srgbClr val="FFFD78"/>
                </a:solidFill>
                <a:latin typeface="Lucida Sans" charset="0"/>
                <a:ea typeface="Lucida Sans" charset="0"/>
                <a:cs typeface="Lucida Sans" charset="0"/>
              </a:rPr>
              <a:t>make restitution in full</a:t>
            </a:r>
            <a:r>
              <a:rPr lang="en-US" sz="4000" b="1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, add a fifth of the value to it and give it all to the owner on the day he presents his guilt </a:t>
            </a:r>
            <a:r>
              <a:rPr lang="en-US" sz="4000" b="1" dirty="0">
                <a:solidFill>
                  <a:srgbClr val="FFFD78"/>
                </a:solidFill>
                <a:latin typeface="Lucida Sans" charset="0"/>
                <a:ea typeface="Lucida Sans" charset="0"/>
                <a:cs typeface="Lucida Sans" charset="0"/>
              </a:rPr>
              <a:t>offering</a:t>
            </a:r>
            <a:r>
              <a:rPr lang="en-US" sz="4000" b="1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580128"/>
            <a:ext cx="10515600" cy="66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LEVITICUS 6:1-5</a:t>
            </a:r>
          </a:p>
        </p:txBody>
      </p:sp>
    </p:spTree>
    <p:extLst>
      <p:ext uri="{BB962C8B-B14F-4D97-AF65-F5344CB8AC3E}">
        <p14:creationId xmlns:p14="http://schemas.microsoft.com/office/powerpoint/2010/main" val="1048018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5844"/>
            <a:ext cx="10515600" cy="495945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900" b="1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When a man or woman commits any of the sins that people commit by </a:t>
            </a:r>
            <a:r>
              <a:rPr lang="en-US" sz="3900" b="1" dirty="0">
                <a:solidFill>
                  <a:srgbClr val="FFFD78"/>
                </a:solidFill>
                <a:latin typeface="Lucida Sans" charset="0"/>
                <a:ea typeface="Lucida Sans" charset="0"/>
                <a:cs typeface="Lucida Sans" charset="0"/>
              </a:rPr>
              <a:t>breaking faith with the LORD</a:t>
            </a:r>
            <a:r>
              <a:rPr lang="en-US" sz="3900" b="1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, and that person </a:t>
            </a:r>
            <a:r>
              <a:rPr lang="en-US" sz="3900" b="1" dirty="0">
                <a:solidFill>
                  <a:srgbClr val="FFFD78"/>
                </a:solidFill>
                <a:latin typeface="Lucida Sans" charset="0"/>
                <a:ea typeface="Lucida Sans" charset="0"/>
                <a:cs typeface="Lucida Sans" charset="0"/>
              </a:rPr>
              <a:t>realizes his guilt</a:t>
            </a:r>
            <a:r>
              <a:rPr lang="en-US" sz="3900" b="1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, he shall </a:t>
            </a:r>
            <a:r>
              <a:rPr lang="en-US" sz="3900" b="1" dirty="0">
                <a:solidFill>
                  <a:srgbClr val="FFFD78"/>
                </a:solidFill>
                <a:latin typeface="Lucida Sans" charset="0"/>
                <a:ea typeface="Lucida Sans" charset="0"/>
                <a:cs typeface="Lucida Sans" charset="0"/>
              </a:rPr>
              <a:t>confess his sin </a:t>
            </a:r>
            <a:r>
              <a:rPr lang="en-US" sz="3900" b="1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that he has committed. And he shall </a:t>
            </a:r>
            <a:r>
              <a:rPr lang="en-US" sz="3900" b="1" dirty="0">
                <a:solidFill>
                  <a:srgbClr val="FFFD78"/>
                </a:solidFill>
                <a:latin typeface="Lucida Sans" charset="0"/>
                <a:ea typeface="Lucida Sans" charset="0"/>
                <a:cs typeface="Lucida Sans" charset="0"/>
              </a:rPr>
              <a:t>make full restitution </a:t>
            </a:r>
            <a:r>
              <a:rPr lang="en-US" sz="3900" b="1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for his wrong, adding a fifth to it and giving it to him to whom he did the wrong.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580128"/>
            <a:ext cx="10515600" cy="66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NUMBERS 5:6-7</a:t>
            </a:r>
          </a:p>
        </p:txBody>
      </p:sp>
    </p:spTree>
    <p:extLst>
      <p:ext uri="{BB962C8B-B14F-4D97-AF65-F5344CB8AC3E}">
        <p14:creationId xmlns:p14="http://schemas.microsoft.com/office/powerpoint/2010/main" val="235174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41990"/>
            <a:ext cx="10515600" cy="431591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The Principle of Restitution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is rebuilding the </a:t>
            </a:r>
            <a:r>
              <a:rPr lang="en-US" sz="4000" b="1" u="sng" dirty="0">
                <a:solidFill>
                  <a:srgbClr val="FFFD78"/>
                </a:solidFill>
                <a:latin typeface="Lucida Sans" charset="0"/>
                <a:ea typeface="Lucida Sans" charset="0"/>
                <a:cs typeface="Lucida Sans" charset="0"/>
              </a:rPr>
              <a:t>trust</a:t>
            </a:r>
            <a:r>
              <a:rPr lang="en-US" sz="4000" b="1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that I’ve </a:t>
            </a:r>
            <a:r>
              <a:rPr lang="en-US" sz="4000" b="1" u="sng" dirty="0">
                <a:solidFill>
                  <a:srgbClr val="FFFD78"/>
                </a:solidFill>
                <a:latin typeface="Lucida Sans" charset="0"/>
                <a:ea typeface="Lucida Sans" charset="0"/>
                <a:cs typeface="Lucida Sans" charset="0"/>
              </a:rPr>
              <a:t>broken</a:t>
            </a:r>
            <a:r>
              <a:rPr lang="en-US" sz="4000" b="1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.</a:t>
            </a:r>
            <a:endParaRPr lang="en-US" sz="4000" b="1" dirty="0">
              <a:solidFill>
                <a:srgbClr val="FFFD78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580128"/>
            <a:ext cx="10515600" cy="66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ONE THING TO KNOW</a:t>
            </a:r>
          </a:p>
        </p:txBody>
      </p:sp>
    </p:spTree>
    <p:extLst>
      <p:ext uri="{BB962C8B-B14F-4D97-AF65-F5344CB8AC3E}">
        <p14:creationId xmlns:p14="http://schemas.microsoft.com/office/powerpoint/2010/main" val="593227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41990"/>
            <a:ext cx="10515600" cy="431591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1. I don’t realize what it </a:t>
            </a:r>
            <a:r>
              <a:rPr lang="en-US" sz="4000" b="1" u="sng" dirty="0">
                <a:solidFill>
                  <a:srgbClr val="FFFD78"/>
                </a:solidFill>
                <a:latin typeface="Lucida Sans" charset="0"/>
                <a:ea typeface="Lucida Sans" charset="0"/>
                <a:cs typeface="Lucida Sans" charset="0"/>
              </a:rPr>
              <a:t>cost</a:t>
            </a:r>
            <a:r>
              <a:rPr lang="en-US" sz="4000" b="1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.</a:t>
            </a:r>
            <a:endParaRPr lang="en-US" sz="4000" b="1" dirty="0">
              <a:solidFill>
                <a:srgbClr val="FFFD78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580128"/>
            <a:ext cx="10515600" cy="66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I CAN’T REBUILD TRUST IF:</a:t>
            </a:r>
          </a:p>
        </p:txBody>
      </p:sp>
    </p:spTree>
    <p:extLst>
      <p:ext uri="{BB962C8B-B14F-4D97-AF65-F5344CB8AC3E}">
        <p14:creationId xmlns:p14="http://schemas.microsoft.com/office/powerpoint/2010/main" val="2413915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41990"/>
            <a:ext cx="10515600" cy="4315910"/>
          </a:xfrm>
        </p:spPr>
        <p:txBody>
          <a:bodyPr>
            <a:normAutofit/>
          </a:bodyPr>
          <a:lstStyle/>
          <a:p>
            <a:pPr marL="742950" indent="-7429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4000" b="1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I don’t realize what it </a:t>
            </a:r>
            <a:r>
              <a:rPr lang="en-US" sz="4000" b="1" u="sng" dirty="0">
                <a:solidFill>
                  <a:srgbClr val="FFFD78"/>
                </a:solidFill>
                <a:latin typeface="Lucida Sans" charset="0"/>
                <a:ea typeface="Lucida Sans" charset="0"/>
                <a:cs typeface="Lucida Sans" charset="0"/>
              </a:rPr>
              <a:t>cost</a:t>
            </a:r>
            <a:r>
              <a:rPr lang="en-US" sz="4000" b="1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.</a:t>
            </a:r>
          </a:p>
          <a:p>
            <a:pPr marL="742950" indent="-742950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en-US" sz="4000" b="1" dirty="0">
              <a:solidFill>
                <a:schemeClr val="bg1"/>
              </a:solidFill>
              <a:latin typeface="Lucida Sans" charset="0"/>
              <a:ea typeface="Lucida Sans" charset="0"/>
              <a:cs typeface="Lucida Sans" charset="0"/>
            </a:endParaRPr>
          </a:p>
          <a:p>
            <a:pPr marL="742950" indent="-7429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4000" b="1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I don’t take </a:t>
            </a:r>
            <a:r>
              <a:rPr lang="en-US" sz="4000" b="1" u="sng" dirty="0">
                <a:solidFill>
                  <a:srgbClr val="FFFD78"/>
                </a:solidFill>
                <a:latin typeface="Lucida Sans" charset="0"/>
                <a:ea typeface="Lucida Sans" charset="0"/>
                <a:cs typeface="Lucida Sans" charset="0"/>
              </a:rPr>
              <a:t>confess my wrong</a:t>
            </a:r>
            <a:r>
              <a:rPr lang="en-US" sz="4000" b="1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4400" b="1" dirty="0">
              <a:solidFill>
                <a:srgbClr val="FFFD78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580128"/>
            <a:ext cx="10515600" cy="66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I CAN’T REBUILD TRUST IF:</a:t>
            </a:r>
          </a:p>
        </p:txBody>
      </p:sp>
    </p:spTree>
    <p:extLst>
      <p:ext uri="{BB962C8B-B14F-4D97-AF65-F5344CB8AC3E}">
        <p14:creationId xmlns:p14="http://schemas.microsoft.com/office/powerpoint/2010/main" val="2580141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41990"/>
            <a:ext cx="10515600" cy="431591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400" b="1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The </a:t>
            </a:r>
            <a:r>
              <a:rPr lang="en-US" sz="4400" b="1" dirty="0">
                <a:solidFill>
                  <a:srgbClr val="FFFD78"/>
                </a:solidFill>
                <a:latin typeface="Lucida Sans" charset="0"/>
                <a:ea typeface="Lucida Sans" charset="0"/>
                <a:cs typeface="Lucida Sans" charset="0"/>
              </a:rPr>
              <a:t>application</a:t>
            </a:r>
            <a:r>
              <a:rPr lang="en-US" sz="4400" b="1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 of a relational principle is as </a:t>
            </a:r>
            <a:r>
              <a:rPr lang="en-US" sz="4400" b="1" dirty="0">
                <a:solidFill>
                  <a:srgbClr val="FFFD78"/>
                </a:solidFill>
                <a:latin typeface="Lucida Sans" charset="0"/>
                <a:ea typeface="Lucida Sans" charset="0"/>
                <a:cs typeface="Lucida Sans" charset="0"/>
              </a:rPr>
              <a:t>unique</a:t>
            </a:r>
            <a:r>
              <a:rPr lang="en-US" sz="4400" b="1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 as the relationship.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580128"/>
            <a:ext cx="10515600" cy="66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THE PRINCIPLE OF RESTITUTION</a:t>
            </a:r>
          </a:p>
        </p:txBody>
      </p:sp>
    </p:spTree>
    <p:extLst>
      <p:ext uri="{BB962C8B-B14F-4D97-AF65-F5344CB8AC3E}">
        <p14:creationId xmlns:p14="http://schemas.microsoft.com/office/powerpoint/2010/main" val="4215295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41990"/>
            <a:ext cx="10515600" cy="431591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Ask the offended,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4000" b="1" dirty="0">
              <a:solidFill>
                <a:schemeClr val="bg1"/>
              </a:solidFill>
              <a:latin typeface="Lucida Sans" charset="0"/>
              <a:ea typeface="Lucida Sans" charset="0"/>
              <a:cs typeface="Lucida Sans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“How can I </a:t>
            </a:r>
            <a:r>
              <a:rPr lang="en-US" sz="4000" b="1" u="sng" dirty="0">
                <a:solidFill>
                  <a:srgbClr val="FFFD78"/>
                </a:solidFill>
                <a:latin typeface="Lucida Sans" charset="0"/>
                <a:ea typeface="Lucida Sans" charset="0"/>
                <a:cs typeface="Lucida Sans" charset="0"/>
              </a:rPr>
              <a:t>rebuild trust </a:t>
            </a:r>
            <a:r>
              <a:rPr lang="en-US" sz="4000" b="1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with you?”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4400" b="1" dirty="0">
              <a:solidFill>
                <a:srgbClr val="FFFD78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580128"/>
            <a:ext cx="10515600" cy="66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ONE THING TO DO</a:t>
            </a:r>
          </a:p>
        </p:txBody>
      </p:sp>
    </p:spTree>
    <p:extLst>
      <p:ext uri="{BB962C8B-B14F-4D97-AF65-F5344CB8AC3E}">
        <p14:creationId xmlns:p14="http://schemas.microsoft.com/office/powerpoint/2010/main" val="2879986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41990"/>
            <a:ext cx="10515600" cy="431591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God’s plan of reconciliation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intends to heal </a:t>
            </a:r>
            <a:r>
              <a:rPr lang="en-US" sz="4000" b="1" dirty="0">
                <a:solidFill>
                  <a:srgbClr val="FFFD78"/>
                </a:solidFill>
                <a:latin typeface="Lucida Sans" charset="0"/>
                <a:ea typeface="Lucida Sans" charset="0"/>
                <a:cs typeface="Lucida Sans" charset="0"/>
              </a:rPr>
              <a:t>so much more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than your broken relationship.</a:t>
            </a:r>
            <a:endParaRPr lang="en-US" sz="4400" b="1" dirty="0">
              <a:solidFill>
                <a:srgbClr val="FFFD78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580128"/>
            <a:ext cx="10515600" cy="66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en-US" sz="3200" b="1" dirty="0">
              <a:solidFill>
                <a:schemeClr val="bg1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764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97811"/>
            <a:ext cx="10515600" cy="416008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400" b="1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God, </a:t>
            </a:r>
            <a:r>
              <a:rPr lang="en-US" sz="4400" b="1" dirty="0">
                <a:solidFill>
                  <a:srgbClr val="FFFD78"/>
                </a:solidFill>
                <a:latin typeface="Lucida Sans" charset="0"/>
                <a:ea typeface="Lucida Sans" charset="0"/>
                <a:cs typeface="Lucida Sans" charset="0"/>
              </a:rPr>
              <a:t>through Christ</a:t>
            </a:r>
            <a:r>
              <a:rPr lang="en-US" sz="4400" b="1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400" b="1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reconciled us to himself.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580128"/>
            <a:ext cx="10515600" cy="66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2 CORINTHIANS 5:18</a:t>
            </a:r>
          </a:p>
        </p:txBody>
      </p:sp>
    </p:spTree>
    <p:extLst>
      <p:ext uri="{BB962C8B-B14F-4D97-AF65-F5344CB8AC3E}">
        <p14:creationId xmlns:p14="http://schemas.microsoft.com/office/powerpoint/2010/main" val="3504564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17917"/>
            <a:ext cx="10515600" cy="522760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400" b="1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We have all been on the </a:t>
            </a:r>
            <a:r>
              <a:rPr lang="en-US" sz="4400" b="1" dirty="0">
                <a:solidFill>
                  <a:srgbClr val="FFFD78"/>
                </a:solidFill>
                <a:latin typeface="Lucida Sans" charset="0"/>
                <a:ea typeface="Lucida Sans" charset="0"/>
                <a:cs typeface="Lucida Sans" charset="0"/>
              </a:rPr>
              <a:t>offending</a:t>
            </a:r>
            <a:r>
              <a:rPr lang="en-US" sz="4400" b="1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 side of a broken relationship.</a:t>
            </a:r>
            <a:endParaRPr lang="en-US" sz="4400" dirty="0">
              <a:latin typeface="Lucida Sans" charset="0"/>
              <a:ea typeface="Lucida Sans" charset="0"/>
              <a:cs typeface="Lucida Sans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5134706"/>
            <a:ext cx="10515600" cy="66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3200" dirty="0">
              <a:latin typeface="Lucida Sans" charset="0"/>
              <a:ea typeface="Lucida Sans" charset="0"/>
              <a:cs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678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17917"/>
            <a:ext cx="10515600" cy="522760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400" b="1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We have all been on the </a:t>
            </a:r>
            <a:r>
              <a:rPr lang="en-US" sz="4400" b="1" dirty="0">
                <a:solidFill>
                  <a:srgbClr val="FFFD78"/>
                </a:solidFill>
                <a:latin typeface="Lucida Sans" charset="0"/>
                <a:ea typeface="Lucida Sans" charset="0"/>
                <a:cs typeface="Lucida Sans" charset="0"/>
              </a:rPr>
              <a:t>offending</a:t>
            </a:r>
            <a:r>
              <a:rPr lang="en-US" sz="4400" b="1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 side of a broken relationship.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4400" dirty="0">
              <a:solidFill>
                <a:schemeClr val="bg1"/>
              </a:solidFill>
              <a:latin typeface="Lucida Sans" charset="0"/>
              <a:ea typeface="Lucida Sans" charset="0"/>
              <a:cs typeface="Lucida Sans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4400" dirty="0">
              <a:solidFill>
                <a:schemeClr val="bg1"/>
              </a:solidFill>
              <a:latin typeface="Lucida Sans" charset="0"/>
              <a:ea typeface="Lucida Sans" charset="0"/>
              <a:cs typeface="Lucida Sans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400" b="1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We all have an </a:t>
            </a:r>
            <a:r>
              <a:rPr lang="en-US" sz="4400" b="1" dirty="0">
                <a:solidFill>
                  <a:srgbClr val="FFFD78"/>
                </a:solidFill>
                <a:latin typeface="Lucida Sans" charset="0"/>
                <a:ea typeface="Lucida Sans" charset="0"/>
                <a:cs typeface="Lucida Sans" charset="0"/>
              </a:rPr>
              <a:t>“ought”</a:t>
            </a:r>
            <a:r>
              <a:rPr lang="en-US" sz="4400" b="1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 inside of us. We know we </a:t>
            </a:r>
            <a:r>
              <a:rPr lang="en-US" sz="4400" b="1" dirty="0">
                <a:solidFill>
                  <a:srgbClr val="FFFD78"/>
                </a:solidFill>
                <a:latin typeface="Lucida Sans" charset="0"/>
                <a:ea typeface="Lucida Sans" charset="0"/>
                <a:cs typeface="Lucida Sans" charset="0"/>
              </a:rPr>
              <a:t>ought</a:t>
            </a:r>
            <a:r>
              <a:rPr lang="en-US" sz="4400" b="1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 to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400" b="1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do something to </a:t>
            </a:r>
            <a:r>
              <a:rPr lang="en-US" sz="4400" b="1" dirty="0">
                <a:solidFill>
                  <a:srgbClr val="FFFD78"/>
                </a:solidFill>
                <a:latin typeface="Lucida Sans" charset="0"/>
                <a:ea typeface="Lucida Sans" charset="0"/>
                <a:cs typeface="Lucida Sans" charset="0"/>
              </a:rPr>
              <a:t>make it right</a:t>
            </a:r>
            <a:r>
              <a:rPr lang="en-US" sz="4400" b="1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5134706"/>
            <a:ext cx="10515600" cy="66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3200" dirty="0">
              <a:latin typeface="Lucida Sans" charset="0"/>
              <a:ea typeface="Lucida Sans" charset="0"/>
              <a:cs typeface="Lucida Sans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F6D420D-4CAD-C443-80E1-9A0462661DAF}"/>
              </a:ext>
            </a:extLst>
          </p:cNvPr>
          <p:cNvCxnSpPr/>
          <p:nvPr/>
        </p:nvCxnSpPr>
        <p:spPr>
          <a:xfrm>
            <a:off x="4750280" y="3191774"/>
            <a:ext cx="269144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095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41990"/>
            <a:ext cx="10515600" cy="4315910"/>
          </a:xfrm>
        </p:spPr>
        <p:txBody>
          <a:bodyPr>
            <a:normAutofit/>
          </a:bodyPr>
          <a:lstStyle/>
          <a:p>
            <a:pPr marL="742950" indent="-7429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4400" b="1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I am </a:t>
            </a:r>
            <a:r>
              <a:rPr lang="en-US" sz="4400" b="1" dirty="0">
                <a:solidFill>
                  <a:srgbClr val="FFFD78"/>
                </a:solidFill>
                <a:latin typeface="Lucida Sans" charset="0"/>
                <a:ea typeface="Lucida Sans" charset="0"/>
                <a:cs typeface="Lucida Sans" charset="0"/>
              </a:rPr>
              <a:t>fully </a:t>
            </a:r>
            <a:r>
              <a:rPr lang="en-US" sz="4000" b="1" dirty="0">
                <a:solidFill>
                  <a:srgbClr val="FFFD78"/>
                </a:solidFill>
                <a:latin typeface="Lucida Sans" charset="0"/>
                <a:ea typeface="Lucida Sans" charset="0"/>
                <a:cs typeface="Lucida Sans" charset="0"/>
              </a:rPr>
              <a:t>responsible</a:t>
            </a:r>
            <a:r>
              <a:rPr lang="en-US" sz="4400" b="1" dirty="0">
                <a:solidFill>
                  <a:srgbClr val="FFFD78"/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to make reconciliation happen.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4400" b="1" dirty="0">
              <a:solidFill>
                <a:schemeClr val="bg1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580128"/>
            <a:ext cx="10515600" cy="66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DISMISS THE MYTHS</a:t>
            </a:r>
          </a:p>
        </p:txBody>
      </p:sp>
    </p:spTree>
    <p:extLst>
      <p:ext uri="{BB962C8B-B14F-4D97-AF65-F5344CB8AC3E}">
        <p14:creationId xmlns:p14="http://schemas.microsoft.com/office/powerpoint/2010/main" val="2244761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41990"/>
            <a:ext cx="10515600" cy="4315910"/>
          </a:xfrm>
        </p:spPr>
        <p:txBody>
          <a:bodyPr>
            <a:normAutofit lnSpcReduction="10000"/>
          </a:bodyPr>
          <a:lstStyle/>
          <a:p>
            <a:pPr marL="742950" indent="-7429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4000" b="1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I am </a:t>
            </a:r>
            <a:r>
              <a:rPr lang="en-US" sz="4000" b="1" dirty="0">
                <a:solidFill>
                  <a:srgbClr val="FFFD78"/>
                </a:solidFill>
                <a:latin typeface="Lucida Sans" charset="0"/>
                <a:ea typeface="Lucida Sans" charset="0"/>
                <a:cs typeface="Lucida Sans" charset="0"/>
              </a:rPr>
              <a:t>fully responsible </a:t>
            </a:r>
            <a:r>
              <a:rPr lang="en-US" sz="4000" b="1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to make reconciliation happen. </a:t>
            </a:r>
          </a:p>
          <a:p>
            <a:pPr marL="742950" indent="-742950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en-US" sz="4000" b="1" dirty="0">
              <a:solidFill>
                <a:schemeClr val="bg1"/>
              </a:solidFill>
              <a:latin typeface="Lucida Sans" charset="0"/>
              <a:ea typeface="Lucida Sans" charset="0"/>
              <a:cs typeface="Lucida Sans" charset="0"/>
            </a:endParaRPr>
          </a:p>
          <a:p>
            <a:pPr marL="742950" indent="-7429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4000" b="1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Both parties have to be </a:t>
            </a:r>
            <a:r>
              <a:rPr lang="en-US" sz="4000" b="1" dirty="0">
                <a:solidFill>
                  <a:srgbClr val="FFFD78"/>
                </a:solidFill>
                <a:latin typeface="Lucida Sans" charset="0"/>
                <a:ea typeface="Lucida Sans" charset="0"/>
                <a:cs typeface="Lucida Sans" charset="0"/>
              </a:rPr>
              <a:t>willing</a:t>
            </a:r>
            <a:r>
              <a:rPr lang="en-US" sz="4000" b="1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 to work on this for me to receive </a:t>
            </a:r>
            <a:r>
              <a:rPr lang="en-US" sz="4000" b="1" dirty="0">
                <a:solidFill>
                  <a:srgbClr val="FFFD78"/>
                </a:solidFill>
                <a:latin typeface="Lucida Sans" charset="0"/>
                <a:ea typeface="Lucida Sans" charset="0"/>
                <a:cs typeface="Lucida Sans" charset="0"/>
              </a:rPr>
              <a:t>God’s healing</a:t>
            </a:r>
            <a:r>
              <a:rPr lang="en-US" sz="4000" b="1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 in the reconciliation process.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4400" b="1" dirty="0">
              <a:solidFill>
                <a:schemeClr val="bg1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580128"/>
            <a:ext cx="10515600" cy="66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DISMISS THE MYTHS</a:t>
            </a:r>
          </a:p>
        </p:txBody>
      </p:sp>
    </p:spTree>
    <p:extLst>
      <p:ext uri="{BB962C8B-B14F-4D97-AF65-F5344CB8AC3E}">
        <p14:creationId xmlns:p14="http://schemas.microsoft.com/office/powerpoint/2010/main" val="2850863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41990"/>
            <a:ext cx="10515600" cy="431591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400" b="1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Therefore, if you are offering your gift at the altar and there remember that your brother or sister </a:t>
            </a:r>
            <a:r>
              <a:rPr lang="en-US" sz="4400" b="1" dirty="0">
                <a:solidFill>
                  <a:srgbClr val="FFFD78"/>
                </a:solidFill>
                <a:latin typeface="Lucida Sans" charset="0"/>
                <a:ea typeface="Lucida Sans" charset="0"/>
                <a:cs typeface="Lucida Sans" charset="0"/>
              </a:rPr>
              <a:t>has something against you</a:t>
            </a:r>
            <a:r>
              <a:rPr lang="en-US" sz="4400" b="1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, leave your gift there in front of the altar. </a:t>
            </a:r>
            <a:r>
              <a:rPr lang="en-US" sz="4400" b="1" dirty="0">
                <a:solidFill>
                  <a:srgbClr val="FFFD78"/>
                </a:solidFill>
                <a:latin typeface="Lucida Sans" charset="0"/>
                <a:ea typeface="Lucida Sans" charset="0"/>
                <a:cs typeface="Lucida Sans" charset="0"/>
              </a:rPr>
              <a:t>First</a:t>
            </a:r>
            <a:r>
              <a:rPr lang="en-US" sz="4400" b="1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 go and </a:t>
            </a:r>
            <a:r>
              <a:rPr lang="en-US" sz="4400" b="1" dirty="0">
                <a:solidFill>
                  <a:srgbClr val="FFFD78"/>
                </a:solidFill>
                <a:latin typeface="Lucida Sans" charset="0"/>
                <a:ea typeface="Lucida Sans" charset="0"/>
                <a:cs typeface="Lucida Sans" charset="0"/>
              </a:rPr>
              <a:t>be reconciled</a:t>
            </a:r>
            <a:r>
              <a:rPr lang="en-US" sz="4400" b="1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 to them; then come and offer your gift.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580128"/>
            <a:ext cx="10515600" cy="66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MATTHEW 5:23-24</a:t>
            </a:r>
          </a:p>
        </p:txBody>
      </p:sp>
    </p:spTree>
    <p:extLst>
      <p:ext uri="{BB962C8B-B14F-4D97-AF65-F5344CB8AC3E}">
        <p14:creationId xmlns:p14="http://schemas.microsoft.com/office/powerpoint/2010/main" val="3789626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5844"/>
            <a:ext cx="10515600" cy="463205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If a man causes a field or vineyard to be grazed over, or lets his beast loose and it feeds in another man’s field, he shall </a:t>
            </a:r>
            <a:r>
              <a:rPr lang="en-US" sz="4000" b="1" dirty="0">
                <a:solidFill>
                  <a:srgbClr val="FFFD78"/>
                </a:solidFill>
                <a:latin typeface="Lucida Sans" charset="0"/>
                <a:ea typeface="Lucida Sans" charset="0"/>
                <a:cs typeface="Lucida Sans" charset="0"/>
              </a:rPr>
              <a:t>make restitution</a:t>
            </a:r>
            <a:r>
              <a:rPr lang="en-US" sz="4000" b="1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…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580128"/>
            <a:ext cx="10515600" cy="66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EXODUS 22:5-9</a:t>
            </a:r>
          </a:p>
        </p:txBody>
      </p:sp>
    </p:spTree>
    <p:extLst>
      <p:ext uri="{BB962C8B-B14F-4D97-AF65-F5344CB8AC3E}">
        <p14:creationId xmlns:p14="http://schemas.microsoft.com/office/powerpoint/2010/main" val="817326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5844"/>
            <a:ext cx="10515600" cy="463205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If fire breaks out and catches in thorns so that the stacked grain or the standing grain or the field is consumed… If a man gives to his neighbor money or goods to keep safe, and it is stolen from the man’s house… </a:t>
            </a:r>
            <a:r>
              <a:rPr lang="en-US" sz="4000" b="1" dirty="0">
                <a:solidFill>
                  <a:srgbClr val="FFFD78"/>
                </a:solidFill>
                <a:latin typeface="Lucida Sans" charset="0"/>
                <a:ea typeface="Lucida Sans" charset="0"/>
                <a:cs typeface="Lucida Sans" charset="0"/>
              </a:rPr>
              <a:t>For every breach of trust</a:t>
            </a:r>
            <a:r>
              <a:rPr lang="en-US" sz="4000" b="1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…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580128"/>
            <a:ext cx="10515600" cy="66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EXODUS 22:5-9</a:t>
            </a:r>
          </a:p>
        </p:txBody>
      </p:sp>
    </p:spTree>
    <p:extLst>
      <p:ext uri="{BB962C8B-B14F-4D97-AF65-F5344CB8AC3E}">
        <p14:creationId xmlns:p14="http://schemas.microsoft.com/office/powerpoint/2010/main" val="2536561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5844"/>
            <a:ext cx="10515600" cy="495945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If anyone sins and is </a:t>
            </a:r>
            <a:r>
              <a:rPr lang="en-US" sz="4000" b="1" dirty="0">
                <a:solidFill>
                  <a:srgbClr val="FFFD78"/>
                </a:solidFill>
                <a:latin typeface="Lucida Sans" charset="0"/>
                <a:ea typeface="Lucida Sans" charset="0"/>
                <a:cs typeface="Lucida Sans" charset="0"/>
              </a:rPr>
              <a:t>unfaithful to the LORD </a:t>
            </a:r>
            <a:r>
              <a:rPr lang="en-US" sz="4000" b="1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by </a:t>
            </a:r>
            <a:r>
              <a:rPr lang="en-US" sz="4000" b="1" dirty="0">
                <a:solidFill>
                  <a:srgbClr val="FFFD78"/>
                </a:solidFill>
                <a:latin typeface="Lucida Sans" charset="0"/>
                <a:ea typeface="Lucida Sans" charset="0"/>
                <a:cs typeface="Lucida Sans" charset="0"/>
              </a:rPr>
              <a:t>deceiving his neighbor</a:t>
            </a:r>
            <a:r>
              <a:rPr lang="en-US" sz="4000" b="1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… or if he cheats him, or if he finds lost property and lies about it, or if he swears falsely, or if he commits </a:t>
            </a:r>
            <a:r>
              <a:rPr lang="en-US" sz="4000" b="1" dirty="0">
                <a:solidFill>
                  <a:srgbClr val="FFFD78"/>
                </a:solidFill>
                <a:latin typeface="Lucida Sans" charset="0"/>
                <a:ea typeface="Lucida Sans" charset="0"/>
                <a:cs typeface="Lucida Sans" charset="0"/>
              </a:rPr>
              <a:t>any such sin </a:t>
            </a:r>
            <a:r>
              <a:rPr lang="en-US" sz="4000" b="1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that people may do—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580128"/>
            <a:ext cx="10515600" cy="66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LEVITICUS 6:1-5</a:t>
            </a:r>
          </a:p>
        </p:txBody>
      </p:sp>
    </p:spTree>
    <p:extLst>
      <p:ext uri="{BB962C8B-B14F-4D97-AF65-F5344CB8AC3E}">
        <p14:creationId xmlns:p14="http://schemas.microsoft.com/office/powerpoint/2010/main" val="219660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11083</TotalTime>
  <Words>495</Words>
  <Application>Microsoft Macintosh PowerPoint</Application>
  <PresentationFormat>Widescreen</PresentationFormat>
  <Paragraphs>46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Lucida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Brandon Baldwin</dc:creator>
  <cp:lastModifiedBy>Brandon Baldwin</cp:lastModifiedBy>
  <cp:revision>27</cp:revision>
  <dcterms:created xsi:type="dcterms:W3CDTF">2016-04-21T20:27:07Z</dcterms:created>
  <dcterms:modified xsi:type="dcterms:W3CDTF">2018-02-11T12:42:53Z</dcterms:modified>
</cp:coreProperties>
</file>