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58" r:id="rId3"/>
    <p:sldId id="325" r:id="rId4"/>
    <p:sldId id="326" r:id="rId5"/>
    <p:sldId id="327" r:id="rId6"/>
    <p:sldId id="328" r:id="rId7"/>
    <p:sldId id="329" r:id="rId8"/>
    <p:sldId id="305" r:id="rId9"/>
    <p:sldId id="264" r:id="rId10"/>
    <p:sldId id="306" r:id="rId11"/>
    <p:sldId id="316" r:id="rId12"/>
    <p:sldId id="307" r:id="rId13"/>
    <p:sldId id="317" r:id="rId14"/>
    <p:sldId id="301" r:id="rId15"/>
    <p:sldId id="318" r:id="rId16"/>
    <p:sldId id="308" r:id="rId17"/>
    <p:sldId id="309" r:id="rId18"/>
    <p:sldId id="330" r:id="rId19"/>
    <p:sldId id="303" r:id="rId20"/>
    <p:sldId id="310" r:id="rId21"/>
    <p:sldId id="319" r:id="rId22"/>
    <p:sldId id="311" r:id="rId23"/>
    <p:sldId id="331" r:id="rId24"/>
    <p:sldId id="320" r:id="rId25"/>
    <p:sldId id="302" r:id="rId26"/>
    <p:sldId id="321" r:id="rId27"/>
    <p:sldId id="314" r:id="rId28"/>
    <p:sldId id="313" r:id="rId29"/>
    <p:sldId id="322" r:id="rId30"/>
    <p:sldId id="304" r:id="rId31"/>
    <p:sldId id="312" r:id="rId32"/>
    <p:sldId id="323" r:id="rId33"/>
    <p:sldId id="291" r:id="rId34"/>
    <p:sldId id="324" r:id="rId35"/>
    <p:sldId id="33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2D4E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8" autoAdjust="0"/>
    <p:restoredTop sz="93096" autoAdjust="0"/>
  </p:normalViewPr>
  <p:slideViewPr>
    <p:cSldViewPr snapToGrid="0" snapToObjects="1">
      <p:cViewPr>
        <p:scale>
          <a:sx n="60" d="100"/>
          <a:sy n="60" d="100"/>
        </p:scale>
        <p:origin x="348" y="29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1B0AE-7FBD-46F7-829B-4639CD44C577}" type="datetimeFigureOut">
              <a:rPr lang="en-US" smtClean="0"/>
              <a:t>5/11/2017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5CB8A-CA04-417D-A9CA-A61594513B13}" type="slidenum">
              <a:rPr lang="en-US" smtClean="0"/>
              <a:t>‹#›</a:t>
            </a:fld>
            <a:endParaRPr lang="en-US"/>
          </a:p>
        </p:txBody>
      </p:sp>
    </p:spTree>
    <p:extLst>
      <p:ext uri="{BB962C8B-B14F-4D97-AF65-F5344CB8AC3E}">
        <p14:creationId xmlns:p14="http://schemas.microsoft.com/office/powerpoint/2010/main" val="197375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ble-archaeology.info/sepphori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Intro: Video of mom</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Hello church family both here and online</a:t>
            </a:r>
          </a:p>
          <a:p>
            <a:r>
              <a:rPr lang="en-US" sz="1400" kern="1200" dirty="0">
                <a:solidFill>
                  <a:schemeClr val="tx1"/>
                </a:solidFill>
                <a:effectLst/>
                <a:latin typeface="+mn-lt"/>
                <a:ea typeface="+mn-ea"/>
                <a:cs typeface="+mn-cs"/>
              </a:rPr>
              <a:t>We’re in this series #Grateful2God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So grateful for our moms</a:t>
            </a:r>
          </a:p>
          <a:p>
            <a:r>
              <a:rPr lang="en-US" sz="1400" kern="1200" dirty="0">
                <a:solidFill>
                  <a:schemeClr val="tx1"/>
                </a:solidFill>
                <a:effectLst/>
                <a:latin typeface="+mn-lt"/>
                <a:ea typeface="+mn-ea"/>
                <a:cs typeface="+mn-cs"/>
              </a:rPr>
              <a:t>Video – a reminder for our moms to not miss the miracle of what you do </a:t>
            </a:r>
            <a:r>
              <a:rPr lang="en-US" sz="1400" kern="1200" dirty="0" err="1">
                <a:solidFill>
                  <a:schemeClr val="tx1"/>
                </a:solidFill>
                <a:effectLst/>
                <a:latin typeface="+mn-lt"/>
                <a:ea typeface="+mn-ea"/>
                <a:cs typeface="+mn-cs"/>
              </a:rPr>
              <a:t>everday</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That’s what our Sermon is about today</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a:t>
            </a:fld>
            <a:endParaRPr lang="en-US"/>
          </a:p>
        </p:txBody>
      </p:sp>
    </p:spTree>
    <p:extLst>
      <p:ext uri="{BB962C8B-B14F-4D97-AF65-F5344CB8AC3E}">
        <p14:creationId xmlns:p14="http://schemas.microsoft.com/office/powerpoint/2010/main" val="330317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 now come to Mary at about 27. She has been married about 11 years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(raise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Since we last saw her:</a:t>
            </a:r>
          </a:p>
          <a:p>
            <a:r>
              <a:rPr lang="en-US" sz="1400" kern="1200" dirty="0">
                <a:solidFill>
                  <a:schemeClr val="tx1"/>
                </a:solidFill>
                <a:effectLst/>
                <a:latin typeface="+mn-lt"/>
                <a:ea typeface="+mn-ea"/>
                <a:cs typeface="+mn-cs"/>
              </a:rPr>
              <a:t>she has seen the wise man come answer all her financial needs</a:t>
            </a:r>
          </a:p>
          <a:p>
            <a:r>
              <a:rPr lang="en-US" sz="1400" kern="1200" dirty="0">
                <a:solidFill>
                  <a:schemeClr val="tx1"/>
                </a:solidFill>
                <a:effectLst/>
                <a:latin typeface="+mn-lt"/>
                <a:ea typeface="+mn-ea"/>
                <a:cs typeface="+mn-cs"/>
              </a:rPr>
              <a:t>Then she fled to Egypt (refugee from her government) – lost most everything</a:t>
            </a:r>
          </a:p>
          <a:p>
            <a:r>
              <a:rPr lang="en-US" sz="1400" kern="1200" dirty="0">
                <a:solidFill>
                  <a:schemeClr val="tx1"/>
                </a:solidFill>
                <a:effectLst/>
                <a:latin typeface="+mn-lt"/>
                <a:ea typeface="+mn-ea"/>
                <a:cs typeface="+mn-cs"/>
              </a:rPr>
              <a:t>She &amp; Joseph moved back to Nazareth – 27 year old back in her old town</a:t>
            </a:r>
          </a:p>
          <a:p>
            <a:r>
              <a:rPr lang="en-US" sz="1400" kern="1200" dirty="0">
                <a:solidFill>
                  <a:schemeClr val="tx1"/>
                </a:solidFill>
                <a:effectLst/>
                <a:latin typeface="+mn-lt"/>
                <a:ea typeface="+mn-ea"/>
                <a:cs typeface="+mn-cs"/>
              </a:rPr>
              <a:t>Jesus is now 12 year old boy</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Not much is going right for </a:t>
            </a:r>
            <a:r>
              <a:rPr lang="en-US" sz="1400" kern="1200" dirty="0" err="1">
                <a:solidFill>
                  <a:schemeClr val="tx1"/>
                </a:solidFill>
                <a:effectLst/>
                <a:latin typeface="+mn-lt"/>
                <a:ea typeface="+mn-ea"/>
                <a:cs typeface="+mn-cs"/>
              </a:rPr>
              <a:t>mary</a:t>
            </a:r>
            <a:r>
              <a:rPr lang="en-US" sz="1400" kern="1200" dirty="0">
                <a:solidFill>
                  <a:schemeClr val="tx1"/>
                </a:solidFill>
                <a:effectLst/>
                <a:latin typeface="+mn-lt"/>
                <a:ea typeface="+mn-ea"/>
                <a:cs typeface="+mn-cs"/>
              </a:rPr>
              <a:t> – but every year </a:t>
            </a:r>
            <a:r>
              <a:rPr lang="en-US" sz="1400" kern="1200" dirty="0" err="1">
                <a:solidFill>
                  <a:schemeClr val="tx1"/>
                </a:solidFill>
                <a:effectLst/>
                <a:latin typeface="+mn-lt"/>
                <a:ea typeface="+mn-ea"/>
                <a:cs typeface="+mn-cs"/>
              </a:rPr>
              <a:t>mary</a:t>
            </a:r>
            <a:r>
              <a:rPr lang="en-US" sz="1400" kern="1200" dirty="0">
                <a:solidFill>
                  <a:schemeClr val="tx1"/>
                </a:solidFill>
                <a:effectLst/>
                <a:latin typeface="+mn-lt"/>
                <a:ea typeface="+mn-ea"/>
                <a:cs typeface="+mn-cs"/>
              </a:rPr>
              <a:t> goes to Jerusalem for Passover</a:t>
            </a:r>
          </a:p>
          <a:p>
            <a:r>
              <a:rPr lang="en-US" sz="1400" kern="1200" dirty="0">
                <a:solidFill>
                  <a:schemeClr val="tx1"/>
                </a:solidFill>
                <a:effectLst/>
                <a:latin typeface="+mn-lt"/>
                <a:ea typeface="+mn-ea"/>
                <a:cs typeface="+mn-cs"/>
              </a:rPr>
              <a:t>She’s consistent in what’s important</a:t>
            </a:r>
          </a:p>
          <a:p>
            <a:r>
              <a:rPr lang="en-US" sz="1400" kern="1200" dirty="0">
                <a:solidFill>
                  <a:schemeClr val="tx1"/>
                </a:solidFill>
                <a:effectLst/>
                <a:latin typeface="+mn-lt"/>
                <a:ea typeface="+mn-ea"/>
                <a:cs typeface="+mn-cs"/>
              </a:rPr>
              <a:t>Here we see her next challenge of faith</a:t>
            </a:r>
          </a:p>
          <a:p>
            <a:r>
              <a:rPr lang="en-US" sz="1400" kern="1200" dirty="0">
                <a:solidFill>
                  <a:schemeClr val="tx1"/>
                </a:solidFill>
                <a:effectLst/>
                <a:latin typeface="+mn-lt"/>
                <a:ea typeface="+mn-ea"/>
                <a:cs typeface="+mn-cs"/>
              </a:rPr>
              <a:t>The chance to miss the miracle of what God is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Mary &amp; Joseph leave a crowded Jerusalem after Passover – with a caravan</a:t>
            </a:r>
          </a:p>
          <a:p>
            <a:r>
              <a:rPr lang="en-US" sz="1400" kern="1200" dirty="0">
                <a:solidFill>
                  <a:schemeClr val="tx1"/>
                </a:solidFill>
                <a:effectLst/>
                <a:latin typeface="+mn-lt"/>
                <a:ea typeface="+mn-ea"/>
                <a:cs typeface="+mn-cs"/>
              </a:rPr>
              <a:t>They don’t realize Jesus is missing until a day travel.</a:t>
            </a:r>
          </a:p>
          <a:p>
            <a:r>
              <a:rPr lang="en-US" sz="1400" kern="1200" dirty="0">
                <a:solidFill>
                  <a:schemeClr val="tx1"/>
                </a:solidFill>
                <a:effectLst/>
                <a:latin typeface="+mn-lt"/>
                <a:ea typeface="+mn-ea"/>
                <a:cs typeface="+mn-cs"/>
              </a:rPr>
              <a:t>It takes them three days to find Jesus and He is in the temple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14</a:t>
            </a:fld>
            <a:endParaRPr lang="en-US"/>
          </a:p>
        </p:txBody>
      </p:sp>
    </p:spTree>
    <p:extLst>
      <p:ext uri="{BB962C8B-B14F-4D97-AF65-F5344CB8AC3E}">
        <p14:creationId xmlns:p14="http://schemas.microsoft.com/office/powerpoint/2010/main" val="233649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BEEN almost 13 years since God’s promise</a:t>
            </a:r>
          </a:p>
          <a:p>
            <a:r>
              <a:rPr lang="en-US" sz="1200" kern="1200" dirty="0">
                <a:solidFill>
                  <a:schemeClr val="tx1"/>
                </a:solidFill>
                <a:effectLst/>
                <a:latin typeface="+mn-lt"/>
                <a:ea typeface="+mn-ea"/>
                <a:cs typeface="+mn-cs"/>
              </a:rPr>
              <a:t>She’s survived more than anything else for those 13 years</a:t>
            </a:r>
          </a:p>
          <a:p>
            <a:r>
              <a:rPr lang="en-US" sz="1200" kern="1200" dirty="0">
                <a:solidFill>
                  <a:schemeClr val="tx1"/>
                </a:solidFill>
                <a:effectLst/>
                <a:latin typeface="+mn-lt"/>
                <a:ea typeface="+mn-ea"/>
                <a:cs typeface="+mn-cs"/>
              </a:rPr>
              <a:t>And this is what she gets -  a tween she doesn’t understand</a:t>
            </a:r>
          </a:p>
          <a:p>
            <a:r>
              <a:rPr lang="en-US" sz="1200" kern="1200" dirty="0">
                <a:solidFill>
                  <a:schemeClr val="tx1"/>
                </a:solidFill>
                <a:effectLst/>
                <a:latin typeface="+mn-lt"/>
                <a:ea typeface="+mn-ea"/>
                <a:cs typeface="+mn-cs"/>
              </a:rPr>
              <a:t>“Save the world? How about pay attention and don’t leave us!?”</a:t>
            </a:r>
          </a:p>
          <a:p>
            <a:r>
              <a:rPr lang="en-US" sz="1200" kern="1200" dirty="0">
                <a:solidFill>
                  <a:schemeClr val="tx1"/>
                </a:solidFill>
                <a:effectLst/>
                <a:latin typeface="+mn-lt"/>
                <a:ea typeface="+mn-ea"/>
                <a:cs typeface="+mn-cs"/>
              </a:rPr>
              <a:t>“Help the lost – how about don’t get lost?!”</a:t>
            </a:r>
          </a:p>
          <a:p>
            <a:endParaRPr lang="en-US" dirty="0"/>
          </a:p>
          <a:p>
            <a:r>
              <a:rPr lang="en-US" sz="1200" kern="1200" dirty="0">
                <a:solidFill>
                  <a:schemeClr val="tx1"/>
                </a:solidFill>
                <a:effectLst/>
                <a:latin typeface="+mn-lt"/>
                <a:ea typeface="+mn-ea"/>
                <a:cs typeface="+mn-cs"/>
              </a:rPr>
              <a:t>Mary is facing the challenge of faith most of us face the most</a:t>
            </a:r>
          </a:p>
          <a:p>
            <a:r>
              <a:rPr lang="en-US" sz="1200" b="1" kern="1200" dirty="0">
                <a:solidFill>
                  <a:schemeClr val="tx1"/>
                </a:solidFill>
                <a:effectLst/>
                <a:latin typeface="+mn-lt"/>
                <a:ea typeface="+mn-ea"/>
                <a:cs typeface="+mn-cs"/>
              </a:rPr>
              <a:t>The challenge of “Insignificant Progress” – next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she have to show for her faith and her keeping a positive attitude”</a:t>
            </a:r>
          </a:p>
          <a:p>
            <a:r>
              <a:rPr lang="en-US" sz="1200" kern="1200" dirty="0">
                <a:solidFill>
                  <a:schemeClr val="tx1"/>
                </a:solidFill>
                <a:effectLst/>
                <a:latin typeface="+mn-lt"/>
                <a:ea typeface="+mn-ea"/>
                <a:cs typeface="+mn-cs"/>
              </a:rPr>
              <a:t>11 years always going to Passover to be faithful to God</a:t>
            </a:r>
          </a:p>
          <a:p>
            <a:r>
              <a:rPr lang="en-US" sz="1200" kern="1200" dirty="0">
                <a:solidFill>
                  <a:schemeClr val="tx1"/>
                </a:solidFill>
                <a:effectLst/>
                <a:latin typeface="+mn-lt"/>
                <a:ea typeface="+mn-ea"/>
                <a:cs typeface="+mn-cs"/>
              </a:rPr>
              <a:t>No one notices her? Almost no progress.</a:t>
            </a:r>
          </a:p>
          <a:p>
            <a:r>
              <a:rPr lang="en-US" sz="1200" kern="1200" dirty="0">
                <a:solidFill>
                  <a:schemeClr val="tx1"/>
                </a:solidFill>
                <a:effectLst/>
                <a:latin typeface="+mn-lt"/>
                <a:ea typeface="+mn-ea"/>
                <a:cs typeface="+mn-cs"/>
              </a:rPr>
              <a:t>There are seasons where nothing seems to be happening</a:t>
            </a:r>
          </a:p>
          <a:p>
            <a:r>
              <a:rPr lang="en-US" sz="1200" kern="1200" dirty="0">
                <a:solidFill>
                  <a:schemeClr val="tx1"/>
                </a:solidFill>
                <a:effectLst/>
                <a:latin typeface="+mn-lt"/>
                <a:ea typeface="+mn-ea"/>
                <a:cs typeface="+mn-cs"/>
              </a:rPr>
              <a:t>And she doesn’t understand</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15</a:t>
            </a:fld>
            <a:endParaRPr lang="en-US"/>
          </a:p>
        </p:txBody>
      </p:sp>
    </p:spTree>
    <p:extLst>
      <p:ext uri="{BB962C8B-B14F-4D97-AF65-F5344CB8AC3E}">
        <p14:creationId xmlns:p14="http://schemas.microsoft.com/office/powerpoint/2010/main" val="114908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What does she have to show for her faith and her keeping a positive attitude”</a:t>
            </a:r>
          </a:p>
          <a:p>
            <a:r>
              <a:rPr lang="en-US" sz="1400" kern="1200" dirty="0">
                <a:solidFill>
                  <a:schemeClr val="tx1"/>
                </a:solidFill>
                <a:effectLst/>
                <a:latin typeface="+mn-lt"/>
                <a:ea typeface="+mn-ea"/>
                <a:cs typeface="+mn-cs"/>
              </a:rPr>
              <a:t>11 years always going to Passover to be faithful to God</a:t>
            </a:r>
          </a:p>
          <a:p>
            <a:r>
              <a:rPr lang="en-US" sz="1400" kern="1200" dirty="0">
                <a:solidFill>
                  <a:schemeClr val="tx1"/>
                </a:solidFill>
                <a:effectLst/>
                <a:latin typeface="+mn-lt"/>
                <a:ea typeface="+mn-ea"/>
                <a:cs typeface="+mn-cs"/>
              </a:rPr>
              <a:t>No one notices her? Not even her son. Almost no progress. No appreciation.</a:t>
            </a:r>
          </a:p>
          <a:p>
            <a:r>
              <a:rPr lang="en-US" sz="1400" kern="1200" dirty="0">
                <a:solidFill>
                  <a:schemeClr val="tx1"/>
                </a:solidFill>
                <a:effectLst/>
                <a:latin typeface="+mn-lt"/>
                <a:ea typeface="+mn-ea"/>
                <a:cs typeface="+mn-cs"/>
              </a:rPr>
              <a:t>There are seasons where nothing seems to be happening</a:t>
            </a:r>
          </a:p>
          <a:p>
            <a:r>
              <a:rPr lang="en-US" sz="1400" kern="1200" dirty="0">
                <a:solidFill>
                  <a:schemeClr val="tx1"/>
                </a:solidFill>
                <a:effectLst/>
                <a:latin typeface="+mn-lt"/>
                <a:ea typeface="+mn-ea"/>
                <a:cs typeface="+mn-cs"/>
              </a:rPr>
              <a:t>And she doesn’t understand</a:t>
            </a:r>
          </a:p>
          <a:p>
            <a:endParaRPr lang="en-US" dirty="0"/>
          </a:p>
          <a:p>
            <a:r>
              <a:rPr lang="en-US" sz="1200" kern="1200" dirty="0">
                <a:solidFill>
                  <a:schemeClr val="tx1"/>
                </a:solidFill>
                <a:effectLst/>
                <a:latin typeface="+mn-lt"/>
                <a:ea typeface="+mn-ea"/>
                <a:cs typeface="+mn-cs"/>
              </a:rPr>
              <a:t>Look at </a:t>
            </a:r>
            <a:r>
              <a:rPr lang="en-US" sz="1200" kern="1200" dirty="0" err="1">
                <a:solidFill>
                  <a:schemeClr val="tx1"/>
                </a:solidFill>
                <a:effectLst/>
                <a:latin typeface="+mn-lt"/>
                <a:ea typeface="+mn-ea"/>
                <a:cs typeface="+mn-cs"/>
              </a:rPr>
              <a:t>mary’s</a:t>
            </a:r>
            <a:r>
              <a:rPr lang="en-US" sz="1200" kern="1200" dirty="0">
                <a:solidFill>
                  <a:schemeClr val="tx1"/>
                </a:solidFill>
                <a:effectLst/>
                <a:latin typeface="+mn-lt"/>
                <a:ea typeface="+mn-ea"/>
                <a:cs typeface="+mn-cs"/>
              </a:rPr>
              <a:t> right response {we need to follow this)</a:t>
            </a:r>
          </a:p>
          <a:p>
            <a:r>
              <a:rPr lang="en-US" sz="1200" kern="1200" dirty="0">
                <a:solidFill>
                  <a:schemeClr val="tx1"/>
                </a:solidFill>
                <a:effectLst/>
                <a:latin typeface="+mn-lt"/>
                <a:ea typeface="+mn-ea"/>
                <a:cs typeface="+mn-cs"/>
              </a:rPr>
              <a:t>“Mary treasured . . . in her heart” (v51)</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16</a:t>
            </a:fld>
            <a:endParaRPr lang="en-US"/>
          </a:p>
        </p:txBody>
      </p:sp>
    </p:spTree>
    <p:extLst>
      <p:ext uri="{BB962C8B-B14F-4D97-AF65-F5344CB8AC3E}">
        <p14:creationId xmlns:p14="http://schemas.microsoft.com/office/powerpoint/2010/main" val="7048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Mary keeps doing what God asked her to do - &amp; Jesus submits</a:t>
            </a:r>
          </a:p>
          <a:p>
            <a:r>
              <a:rPr lang="en-US" sz="1400" kern="1200" dirty="0">
                <a:solidFill>
                  <a:schemeClr val="tx1"/>
                </a:solidFill>
                <a:effectLst/>
                <a:latin typeface="+mn-lt"/>
                <a:ea typeface="+mn-ea"/>
                <a:cs typeface="+mn-cs"/>
              </a:rPr>
              <a:t>It says Mary “treasured” – same word for . . .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Word treasure – “to keep oneself from, to abstain”</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Response: Mary doesn’t give in to her doubts – </a:t>
            </a:r>
            <a:r>
              <a:rPr lang="en-US" sz="1400" b="1" kern="1200" dirty="0" err="1">
                <a:solidFill>
                  <a:schemeClr val="tx1"/>
                </a:solidFill>
                <a:effectLst/>
                <a:latin typeface="+mn-lt"/>
                <a:ea typeface="+mn-ea"/>
                <a:cs typeface="+mn-cs"/>
              </a:rPr>
              <a:t>persistant</a:t>
            </a:r>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“Word is about giving in”</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She is </a:t>
            </a:r>
            <a:r>
              <a:rPr lang="en-US" sz="1400" b="1" kern="1200" dirty="0" err="1">
                <a:solidFill>
                  <a:schemeClr val="tx1"/>
                </a:solidFill>
                <a:effectLst/>
                <a:latin typeface="+mn-lt"/>
                <a:ea typeface="+mn-ea"/>
                <a:cs typeface="+mn-cs"/>
              </a:rPr>
              <a:t>persistant</a:t>
            </a:r>
            <a:r>
              <a:rPr lang="en-US" sz="1400" b="1" kern="1200" dirty="0">
                <a:solidFill>
                  <a:schemeClr val="tx1"/>
                </a:solidFill>
                <a:effectLst/>
                <a:latin typeface="+mn-lt"/>
                <a:ea typeface="+mn-ea"/>
                <a:cs typeface="+mn-cs"/>
              </a:rPr>
              <a:t> she abstains from self-pity, giving in</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She stays persistent to the will of God – be the parent she is supposed to be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Times – especially parenting – don’t see the results (like the video)</a:t>
            </a:r>
          </a:p>
          <a:p>
            <a:r>
              <a:rPr lang="en-US" sz="1400" kern="1200" dirty="0">
                <a:solidFill>
                  <a:schemeClr val="tx1"/>
                </a:solidFill>
                <a:effectLst/>
                <a:latin typeface="+mn-lt"/>
                <a:ea typeface="+mn-ea"/>
                <a:cs typeface="+mn-cs"/>
              </a:rPr>
              <a:t>At jobs – when do I get recognized</a:t>
            </a:r>
          </a:p>
          <a:p>
            <a:r>
              <a:rPr lang="en-US" sz="1400" kern="1200" dirty="0">
                <a:solidFill>
                  <a:schemeClr val="tx1"/>
                </a:solidFill>
                <a:effectLst/>
                <a:latin typeface="+mn-lt"/>
                <a:ea typeface="+mn-ea"/>
                <a:cs typeface="+mn-cs"/>
              </a:rPr>
              <a:t>At recovery – when will it get easier</a:t>
            </a:r>
          </a:p>
          <a:p>
            <a:r>
              <a:rPr lang="en-US" sz="1400" kern="1200" dirty="0">
                <a:solidFill>
                  <a:schemeClr val="tx1"/>
                </a:solidFill>
                <a:effectLst/>
                <a:latin typeface="+mn-lt"/>
                <a:ea typeface="+mn-ea"/>
                <a:cs typeface="+mn-cs"/>
              </a:rPr>
              <a:t>At relationships – saying no – when yes</a:t>
            </a:r>
          </a:p>
          <a:p>
            <a:r>
              <a:rPr lang="en-US" sz="1400" kern="1200" dirty="0">
                <a:solidFill>
                  <a:schemeClr val="tx1"/>
                </a:solidFill>
                <a:effectLst/>
                <a:latin typeface="+mn-lt"/>
                <a:ea typeface="+mn-ea"/>
                <a:cs typeface="+mn-cs"/>
              </a:rPr>
              <a:t>With health – one problem then the next</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Mary is 27 – this isn’t the life or the progress I was hoping for!</a:t>
            </a:r>
            <a:endParaRPr lang="en-US" sz="1400" kern="1200" dirty="0">
              <a:solidFill>
                <a:schemeClr val="tx1"/>
              </a:solidFill>
              <a:effectLst/>
              <a:latin typeface="+mn-lt"/>
              <a:ea typeface="+mn-ea"/>
              <a:cs typeface="+mn-cs"/>
            </a:endParaRPr>
          </a:p>
          <a:p>
            <a:endParaRPr lang="en-US" sz="1400" dirty="0"/>
          </a:p>
          <a:p>
            <a:r>
              <a:rPr lang="en-US" sz="1400" kern="1200" dirty="0">
                <a:solidFill>
                  <a:schemeClr val="tx1"/>
                </a:solidFill>
                <a:effectLst/>
                <a:latin typeface="+mn-lt"/>
                <a:ea typeface="+mn-ea"/>
                <a:cs typeface="+mn-cs"/>
              </a:rPr>
              <a:t>Galatians </a:t>
            </a:r>
          </a:p>
          <a:p>
            <a:r>
              <a:rPr lang="en-US" sz="1400" kern="1200" dirty="0">
                <a:solidFill>
                  <a:schemeClr val="tx1"/>
                </a:solidFill>
                <a:effectLst/>
                <a:latin typeface="+mn-lt"/>
                <a:ea typeface="+mn-ea"/>
                <a:cs typeface="+mn-cs"/>
              </a:rPr>
              <a:t>Let us not become weary in doing good, for at the proper time we will reap a harvest if we do not give up.  ﻿10﻿ Therefore, as we have opportunity, let us do good to all people, especially to those who belong to the family of believers. Ga 6:9-10</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Mary has been promised a miracle</a:t>
            </a:r>
          </a:p>
          <a:p>
            <a:r>
              <a:rPr lang="en-US" sz="1400" kern="1200" dirty="0">
                <a:solidFill>
                  <a:schemeClr val="tx1"/>
                </a:solidFill>
                <a:effectLst/>
                <a:latin typeface="+mn-lt"/>
                <a:ea typeface="+mn-ea"/>
                <a:cs typeface="+mn-cs"/>
              </a:rPr>
              <a:t>The God who starts as a baby has given her baby sized progress</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17</a:t>
            </a:fld>
            <a:endParaRPr lang="en-US"/>
          </a:p>
        </p:txBody>
      </p:sp>
    </p:spTree>
    <p:extLst>
      <p:ext uri="{BB962C8B-B14F-4D97-AF65-F5344CB8AC3E}">
        <p14:creationId xmlns:p14="http://schemas.microsoft.com/office/powerpoint/2010/main" val="402171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You and I</a:t>
            </a:r>
          </a:p>
          <a:p>
            <a:r>
              <a:rPr lang="en-US" sz="1400" b="1" kern="1200" dirty="0">
                <a:solidFill>
                  <a:schemeClr val="tx1"/>
                </a:solidFill>
                <a:effectLst/>
                <a:latin typeface="+mn-lt"/>
                <a:ea typeface="+mn-ea"/>
                <a:cs typeface="+mn-cs"/>
              </a:rPr>
              <a:t>WE MISS THE MIRACLE WHEN MEASURE IT</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Don’t measure – just magnify God!!!!</a:t>
            </a:r>
          </a:p>
          <a:p>
            <a:r>
              <a:rPr lang="en-US" sz="1400" kern="1200" dirty="0">
                <a:solidFill>
                  <a:schemeClr val="tx1"/>
                </a:solidFill>
                <a:effectLst/>
                <a:latin typeface="+mn-lt"/>
                <a:ea typeface="+mn-ea"/>
                <a:cs typeface="+mn-cs"/>
              </a:rPr>
              <a:t>The proof isn’t in the pudding – its in the promise</a:t>
            </a:r>
          </a:p>
          <a:p>
            <a:r>
              <a:rPr lang="en-US" sz="1400" kern="1200" dirty="0">
                <a:solidFill>
                  <a:schemeClr val="tx1"/>
                </a:solidFill>
                <a:effectLst/>
                <a:latin typeface="+mn-lt"/>
                <a:ea typeface="+mn-ea"/>
                <a:cs typeface="+mn-cs"/>
              </a:rPr>
              <a:t>The proof is ahead – not now</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a:t>
            </a:r>
            <a:r>
              <a:rPr lang="en-US" sz="1400" u="sng" kern="1200" dirty="0">
                <a:solidFill>
                  <a:schemeClr val="tx1"/>
                </a:solidFill>
                <a:effectLst/>
                <a:latin typeface="+mn-lt"/>
                <a:ea typeface="+mn-ea"/>
                <a:cs typeface="+mn-cs"/>
              </a:rPr>
              <a:t>Don’t miss the miracle of what you are doing </a:t>
            </a:r>
            <a:r>
              <a:rPr lang="en-US" sz="1400" kern="1200" dirty="0">
                <a:solidFill>
                  <a:schemeClr val="tx1"/>
                </a:solidFill>
                <a:effectLst/>
                <a:latin typeface="+mn-lt"/>
                <a:ea typeface="+mn-ea"/>
                <a:cs typeface="+mn-cs"/>
              </a:rPr>
              <a:t>– stay persistent</a:t>
            </a:r>
          </a:p>
          <a:p>
            <a:r>
              <a:rPr lang="en-US" sz="1400" kern="1200" dirty="0">
                <a:solidFill>
                  <a:schemeClr val="tx1"/>
                </a:solidFill>
                <a:effectLst/>
                <a:latin typeface="+mn-lt"/>
                <a:ea typeface="+mn-ea"/>
                <a:cs typeface="+mn-cs"/>
              </a:rPr>
              <a:t>Mom – parenting</a:t>
            </a:r>
          </a:p>
          <a:p>
            <a:r>
              <a:rPr lang="en-US" sz="1400" kern="1200" dirty="0">
                <a:solidFill>
                  <a:schemeClr val="tx1"/>
                </a:solidFill>
                <a:effectLst/>
                <a:latin typeface="+mn-lt"/>
                <a:ea typeface="+mn-ea"/>
                <a:cs typeface="+mn-cs"/>
              </a:rPr>
              <a:t>Young adult – not sleeping around</a:t>
            </a:r>
          </a:p>
          <a:p>
            <a:r>
              <a:rPr lang="en-US" sz="1400" kern="1200" dirty="0">
                <a:solidFill>
                  <a:schemeClr val="tx1"/>
                </a:solidFill>
                <a:effectLst/>
                <a:latin typeface="+mn-lt"/>
                <a:ea typeface="+mn-ea"/>
                <a:cs typeface="+mn-cs"/>
              </a:rPr>
              <a:t>Grandparent – praying</a:t>
            </a:r>
          </a:p>
          <a:p>
            <a:r>
              <a:rPr lang="en-US" sz="1400" kern="1200" dirty="0">
                <a:solidFill>
                  <a:schemeClr val="tx1"/>
                </a:solidFill>
                <a:effectLst/>
                <a:latin typeface="+mn-lt"/>
                <a:ea typeface="+mn-ea"/>
                <a:cs typeface="+mn-cs"/>
              </a:rPr>
              <a:t>Miracle waiting for you – </a:t>
            </a:r>
            <a:r>
              <a:rPr lang="en-US" sz="1400" b="1" kern="1200" dirty="0">
                <a:solidFill>
                  <a:schemeClr val="tx1"/>
                </a:solidFill>
                <a:effectLst/>
                <a:latin typeface="+mn-lt"/>
                <a:ea typeface="+mn-ea"/>
                <a:cs typeface="+mn-cs"/>
              </a:rPr>
              <a:t>God has not changed his plan of victory for you</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This is Mary – </a:t>
            </a:r>
          </a:p>
          <a:p>
            <a:r>
              <a:rPr lang="en-US" sz="1400" kern="1200" dirty="0">
                <a:solidFill>
                  <a:schemeClr val="tx1"/>
                </a:solidFill>
                <a:effectLst/>
                <a:latin typeface="+mn-lt"/>
                <a:ea typeface="+mn-ea"/>
                <a:cs typeface="+mn-cs"/>
              </a:rPr>
              <a:t>She’s believed before she received</a:t>
            </a:r>
          </a:p>
          <a:p>
            <a:r>
              <a:rPr lang="en-US" sz="1400" kern="1200" dirty="0">
                <a:solidFill>
                  <a:schemeClr val="tx1"/>
                </a:solidFill>
                <a:effectLst/>
                <a:latin typeface="+mn-lt"/>
                <a:ea typeface="+mn-ea"/>
                <a:cs typeface="+mn-cs"/>
              </a:rPr>
              <a:t>She magnifies instead of measures</a:t>
            </a: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let’s look at how life goes</a:t>
            </a:r>
          </a:p>
          <a:p>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18</a:t>
            </a:fld>
            <a:endParaRPr lang="en-US"/>
          </a:p>
        </p:txBody>
      </p:sp>
    </p:spTree>
    <p:extLst>
      <p:ext uri="{BB962C8B-B14F-4D97-AF65-F5344CB8AC3E}">
        <p14:creationId xmlns:p14="http://schemas.microsoft.com/office/powerpoint/2010/main" val="311542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next time we see Mary – she’s in her mid forties. Mom of at least 7 and a widow</a:t>
            </a:r>
          </a:p>
          <a:p>
            <a:r>
              <a:rPr lang="en-US" sz="1400" kern="1200" dirty="0">
                <a:solidFill>
                  <a:schemeClr val="tx1"/>
                </a:solidFill>
                <a:effectLst/>
                <a:latin typeface="+mn-lt"/>
                <a:ea typeface="+mn-ea"/>
                <a:cs typeface="+mn-cs"/>
              </a:rPr>
              <a:t>Since then – we’ve seen her last – Joseph has died (probably in her thirties)</a:t>
            </a:r>
          </a:p>
          <a:p>
            <a:r>
              <a:rPr lang="en-US" sz="1400" kern="1200" dirty="0">
                <a:solidFill>
                  <a:schemeClr val="tx1"/>
                </a:solidFill>
                <a:effectLst/>
                <a:latin typeface="+mn-lt"/>
                <a:ea typeface="+mn-ea"/>
                <a:cs typeface="+mn-cs"/>
              </a:rPr>
              <a:t>She’s lost her husband – we don’t know how</a:t>
            </a:r>
          </a:p>
          <a:p>
            <a:r>
              <a:rPr lang="en-US" sz="1400" kern="1200" dirty="0">
                <a:solidFill>
                  <a:schemeClr val="tx1"/>
                </a:solidFill>
                <a:effectLst/>
                <a:latin typeface="+mn-lt"/>
                <a:ea typeface="+mn-ea"/>
                <a:cs typeface="+mn-cs"/>
              </a:rPr>
              <a:t>That meant Jesus was responsible for the family provision</a:t>
            </a:r>
          </a:p>
          <a:p>
            <a:r>
              <a:rPr lang="en-US" sz="1400" kern="1200" dirty="0">
                <a:solidFill>
                  <a:schemeClr val="tx1"/>
                </a:solidFill>
                <a:effectLst/>
                <a:latin typeface="+mn-lt"/>
                <a:ea typeface="+mn-ea"/>
                <a:cs typeface="+mn-cs"/>
              </a:rPr>
              <a:t>He was a carpenter and probably worked in the Roman city of </a:t>
            </a:r>
            <a:r>
              <a:rPr lang="en-US" sz="1400" kern="1200" dirty="0" err="1">
                <a:solidFill>
                  <a:schemeClr val="tx1"/>
                </a:solidFill>
                <a:effectLst/>
                <a:latin typeface="+mn-lt"/>
                <a:ea typeface="+mn-ea"/>
                <a:cs typeface="+mn-cs"/>
              </a:rPr>
              <a:t>Sepphoris</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at 30 Jesus begins his ministry</a:t>
            </a:r>
          </a:p>
          <a:p>
            <a:r>
              <a:rPr lang="en-US" sz="1400" kern="1200" dirty="0">
                <a:solidFill>
                  <a:schemeClr val="tx1"/>
                </a:solidFill>
                <a:effectLst/>
                <a:latin typeface="+mn-lt"/>
                <a:ea typeface="+mn-ea"/>
                <a:cs typeface="+mn-cs"/>
              </a:rPr>
              <a:t>At first it was great – Mary told Jesus to help with the wedding at Cana</a:t>
            </a:r>
          </a:p>
          <a:p>
            <a:r>
              <a:rPr lang="en-US" sz="1400" kern="1200" dirty="0">
                <a:solidFill>
                  <a:schemeClr val="tx1"/>
                </a:solidFill>
                <a:effectLst/>
                <a:latin typeface="+mn-lt"/>
                <a:ea typeface="+mn-ea"/>
                <a:cs typeface="+mn-cs"/>
              </a:rPr>
              <a:t>Jesus turned water into wine and she was beaming with pride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Jesus has also faced opposition</a:t>
            </a:r>
          </a:p>
          <a:p>
            <a:r>
              <a:rPr lang="en-US" sz="1400" kern="1200" dirty="0">
                <a:solidFill>
                  <a:schemeClr val="tx1"/>
                </a:solidFill>
                <a:effectLst/>
                <a:latin typeface="+mn-lt"/>
                <a:ea typeface="+mn-ea"/>
                <a:cs typeface="+mn-cs"/>
              </a:rPr>
              <a:t>In John 7 – he is called the son of the devil</a:t>
            </a:r>
          </a:p>
          <a:p>
            <a:r>
              <a:rPr lang="en-US" sz="1400" kern="1200" dirty="0">
                <a:solidFill>
                  <a:schemeClr val="tx1"/>
                </a:solidFill>
                <a:effectLst/>
                <a:latin typeface="+mn-lt"/>
                <a:ea typeface="+mn-ea"/>
                <a:cs typeface="+mn-cs"/>
              </a:rPr>
              <a:t>Probably referring to the rumors that Jesus was born out of wedlock</a:t>
            </a:r>
          </a:p>
          <a:p>
            <a:r>
              <a:rPr lang="en-US" sz="1400" kern="1200" dirty="0">
                <a:solidFill>
                  <a:schemeClr val="tx1"/>
                </a:solidFill>
                <a:effectLst/>
                <a:latin typeface="+mn-lt"/>
                <a:ea typeface="+mn-ea"/>
                <a:cs typeface="+mn-cs"/>
              </a:rPr>
              <a:t>Mary is probably crushed that her past has come back to haunt her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Jesus, he is gather a crowd and powerful enemies.</a:t>
            </a:r>
          </a:p>
          <a:p>
            <a:r>
              <a:rPr lang="en-US" sz="1400" kern="1200" dirty="0">
                <a:solidFill>
                  <a:schemeClr val="tx1"/>
                </a:solidFill>
                <a:effectLst/>
                <a:latin typeface="+mn-lt"/>
                <a:ea typeface="+mn-ea"/>
                <a:cs typeface="+mn-cs"/>
              </a:rPr>
              <a:t>The </a:t>
            </a:r>
            <a:r>
              <a:rPr lang="en-US" sz="1400" kern="1200" dirty="0" err="1">
                <a:solidFill>
                  <a:schemeClr val="tx1"/>
                </a:solidFill>
                <a:effectLst/>
                <a:latin typeface="+mn-lt"/>
                <a:ea typeface="+mn-ea"/>
                <a:cs typeface="+mn-cs"/>
              </a:rPr>
              <a:t>Phariees</a:t>
            </a:r>
            <a:r>
              <a:rPr lang="en-US" sz="1400" kern="1200" dirty="0">
                <a:solidFill>
                  <a:schemeClr val="tx1"/>
                </a:solidFill>
                <a:effectLst/>
                <a:latin typeface="+mn-lt"/>
                <a:ea typeface="+mn-ea"/>
                <a:cs typeface="+mn-cs"/>
              </a:rPr>
              <a:t> hate him – they have powerful allies – like her own synagogue leader</a:t>
            </a:r>
          </a:p>
          <a:p>
            <a:endParaRPr lang="en-US" sz="1400" dirty="0"/>
          </a:p>
          <a:p>
            <a:r>
              <a:rPr lang="en-US" sz="1400" kern="1200" dirty="0">
                <a:solidFill>
                  <a:schemeClr val="tx1"/>
                </a:solidFill>
                <a:effectLst/>
                <a:latin typeface="+mn-lt"/>
                <a:ea typeface="+mn-ea"/>
                <a:cs typeface="+mn-cs"/>
              </a:rPr>
              <a:t>In mark 3 – Jesus returns to his home town to preach.</a:t>
            </a:r>
          </a:p>
          <a:p>
            <a:r>
              <a:rPr lang="en-US" sz="1400" kern="1200" dirty="0">
                <a:solidFill>
                  <a:schemeClr val="tx1"/>
                </a:solidFill>
                <a:effectLst/>
                <a:latin typeface="+mn-lt"/>
                <a:ea typeface="+mn-ea"/>
                <a:cs typeface="+mn-cs"/>
              </a:rPr>
              <a:t>Eventually he is kicked out almost stoned! In the town Mary has lived in!!!!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We don’t know exactly when but at some point – Mary makes a pretty big mistake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19</a:t>
            </a:fld>
            <a:endParaRPr lang="en-US"/>
          </a:p>
        </p:txBody>
      </p:sp>
    </p:spTree>
    <p:extLst>
      <p:ext uri="{BB962C8B-B14F-4D97-AF65-F5344CB8AC3E}">
        <p14:creationId xmlns:p14="http://schemas.microsoft.com/office/powerpoint/2010/main" val="78897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 know from verse 31 – that Jesus is part of the family coming to seize him</a:t>
            </a:r>
          </a:p>
          <a:p>
            <a:r>
              <a:rPr lang="en-US" sz="1400" kern="1200" dirty="0">
                <a:solidFill>
                  <a:schemeClr val="tx1"/>
                </a:solidFill>
                <a:effectLst/>
                <a:latin typeface="+mn-lt"/>
                <a:ea typeface="+mn-ea"/>
                <a:cs typeface="+mn-cs"/>
              </a:rPr>
              <a:t>She believes in Jesus as the Messiah – 30 years ago God said that was who he was</a:t>
            </a:r>
          </a:p>
          <a:p>
            <a:r>
              <a:rPr lang="en-US" sz="1400" kern="1200" dirty="0">
                <a:solidFill>
                  <a:schemeClr val="tx1"/>
                </a:solidFill>
                <a:effectLst/>
                <a:latin typeface="+mn-lt"/>
                <a:ea typeface="+mn-ea"/>
                <a:cs typeface="+mn-cs"/>
              </a:rPr>
              <a:t>But instead of saving her people, most of her people (the </a:t>
            </a:r>
            <a:r>
              <a:rPr lang="en-US" sz="1400" kern="1200" dirty="0" err="1">
                <a:solidFill>
                  <a:schemeClr val="tx1"/>
                </a:solidFill>
                <a:effectLst/>
                <a:latin typeface="+mn-lt"/>
                <a:ea typeface="+mn-ea"/>
                <a:cs typeface="+mn-cs"/>
              </a:rPr>
              <a:t>jews</a:t>
            </a:r>
            <a:r>
              <a:rPr lang="en-US" sz="1400" kern="1200" dirty="0">
                <a:solidFill>
                  <a:schemeClr val="tx1"/>
                </a:solidFill>
                <a:effectLst/>
                <a:latin typeface="+mn-lt"/>
                <a:ea typeface="+mn-ea"/>
                <a:cs typeface="+mn-cs"/>
              </a:rPr>
              <a:t>) hate him</a:t>
            </a:r>
          </a:p>
          <a:p>
            <a:r>
              <a:rPr lang="en-US" sz="1400" kern="1200" dirty="0">
                <a:solidFill>
                  <a:schemeClr val="tx1"/>
                </a:solidFill>
                <a:effectLst/>
                <a:latin typeface="+mn-lt"/>
                <a:ea typeface="+mn-ea"/>
                <a:cs typeface="+mn-cs"/>
              </a:rPr>
              <a:t>This isn’t how it is supposed to happen</a:t>
            </a:r>
          </a:p>
          <a:p>
            <a:r>
              <a:rPr lang="en-US" sz="1400" kern="1200" dirty="0">
                <a:solidFill>
                  <a:schemeClr val="tx1"/>
                </a:solidFill>
                <a:effectLst/>
                <a:latin typeface="+mn-lt"/>
                <a:ea typeface="+mn-ea"/>
                <a:cs typeface="+mn-cs"/>
              </a:rPr>
              <a:t>She thinks Jesus is wrong (like we all do)</a:t>
            </a:r>
          </a:p>
          <a:p>
            <a:r>
              <a:rPr lang="en-US" sz="1400" kern="1200" dirty="0">
                <a:solidFill>
                  <a:schemeClr val="tx1"/>
                </a:solidFill>
                <a:effectLst/>
                <a:latin typeface="+mn-lt"/>
                <a:ea typeface="+mn-ea"/>
                <a:cs typeface="+mn-cs"/>
              </a:rPr>
              <a:t>She needs to get a hold of Jesus and tell him what he should be doing!</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Ever have a time where you want to tell Jesus to stop doing things wrong</a:t>
            </a:r>
          </a:p>
          <a:p>
            <a:r>
              <a:rPr lang="en-US" sz="1400" kern="1200" dirty="0">
                <a:solidFill>
                  <a:schemeClr val="tx1"/>
                </a:solidFill>
                <a:effectLst/>
                <a:latin typeface="+mn-lt"/>
                <a:ea typeface="+mn-ea"/>
                <a:cs typeface="+mn-cs"/>
              </a:rPr>
              <a:t>You believe in Him but He isn’t doing things right?</a:t>
            </a:r>
          </a:p>
          <a:p>
            <a:r>
              <a:rPr lang="en-US" sz="1400" kern="1200" dirty="0">
                <a:solidFill>
                  <a:schemeClr val="tx1"/>
                </a:solidFill>
                <a:effectLst/>
                <a:latin typeface="+mn-lt"/>
                <a:ea typeface="+mn-ea"/>
                <a:cs typeface="+mn-cs"/>
              </a:rPr>
              <a:t>If Jesus would just listen to you -than He could be who He is supposed to be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Well that’s how Mary feels</a:t>
            </a:r>
          </a:p>
          <a:p>
            <a:r>
              <a:rPr lang="en-US" sz="1400" kern="1200" dirty="0">
                <a:solidFill>
                  <a:schemeClr val="tx1"/>
                </a:solidFill>
                <a:effectLst/>
                <a:latin typeface="+mn-lt"/>
                <a:ea typeface="+mn-ea"/>
                <a:cs typeface="+mn-cs"/>
              </a:rPr>
              <a:t>She assumes Jesus, is doing what He is supposed to do wrong</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that’s the next challenge of faith we all face:</a:t>
            </a:r>
            <a:br>
              <a:rPr lang="en-US" sz="1400" kern="1200" dirty="0">
                <a:solidFill>
                  <a:schemeClr val="tx1"/>
                </a:solidFill>
                <a:effectLst/>
                <a:latin typeface="+mn-lt"/>
                <a:ea typeface="+mn-ea"/>
                <a:cs typeface="+mn-cs"/>
              </a:rPr>
            </a:br>
            <a:endParaRPr lang="en-US" sz="1400" dirty="0"/>
          </a:p>
        </p:txBody>
      </p:sp>
      <p:sp>
        <p:nvSpPr>
          <p:cNvPr id="4" name="Slide Number Placeholder 3"/>
          <p:cNvSpPr>
            <a:spLocks noGrp="1"/>
          </p:cNvSpPr>
          <p:nvPr>
            <p:ph type="sldNum" sz="quarter" idx="10"/>
          </p:nvPr>
        </p:nvSpPr>
        <p:spPr/>
        <p:txBody>
          <a:bodyPr/>
          <a:lstStyle/>
          <a:p>
            <a:fld id="{3405CB8A-CA04-417D-A9CA-A61594513B13}" type="slidenum">
              <a:rPr lang="en-US" smtClean="0"/>
              <a:t>20</a:t>
            </a:fld>
            <a:endParaRPr lang="en-US"/>
          </a:p>
        </p:txBody>
      </p:sp>
    </p:spTree>
    <p:extLst>
      <p:ext uri="{BB962C8B-B14F-4D97-AF65-F5344CB8AC3E}">
        <p14:creationId xmlns:p14="http://schemas.microsoft.com/office/powerpoint/2010/main" val="353573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The challenge of incorrect expectations</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 struggle with this one all the time.</a:t>
            </a:r>
          </a:p>
          <a:p>
            <a:r>
              <a:rPr lang="en-US" sz="1400" kern="1200" dirty="0">
                <a:solidFill>
                  <a:schemeClr val="tx1"/>
                </a:solidFill>
                <a:effectLst/>
                <a:latin typeface="+mn-lt"/>
                <a:ea typeface="+mn-ea"/>
                <a:cs typeface="+mn-cs"/>
              </a:rPr>
              <a:t>Like Mary, I’ve walked by faith for over 40 years.</a:t>
            </a:r>
          </a:p>
          <a:p>
            <a:r>
              <a:rPr lang="en-US" sz="1400" kern="1200" dirty="0">
                <a:solidFill>
                  <a:schemeClr val="tx1"/>
                </a:solidFill>
                <a:effectLst/>
                <a:latin typeface="+mn-lt"/>
                <a:ea typeface="+mn-ea"/>
                <a:cs typeface="+mn-cs"/>
              </a:rPr>
              <a:t>I’ve been through a lot</a:t>
            </a:r>
          </a:p>
          <a:p>
            <a:r>
              <a:rPr lang="en-US" sz="1400" kern="1200" dirty="0">
                <a:solidFill>
                  <a:schemeClr val="tx1"/>
                </a:solidFill>
                <a:effectLst/>
                <a:latin typeface="+mn-lt"/>
                <a:ea typeface="+mn-ea"/>
                <a:cs typeface="+mn-cs"/>
              </a:rPr>
              <a:t>By now I pretty much know how things go</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I’ve followed God – why hasn’t God healed me yet?</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Why have I had to see hardship in my family?</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Why did my loved one die?</a:t>
            </a:r>
          </a:p>
          <a:p>
            <a:r>
              <a:rPr lang="en-US" sz="1400" kern="1200" dirty="0">
                <a:solidFill>
                  <a:schemeClr val="tx1"/>
                </a:solidFill>
                <a:effectLst/>
                <a:latin typeface="+mn-lt"/>
                <a:ea typeface="+mn-ea"/>
                <a:cs typeface="+mn-cs"/>
              </a:rPr>
              <a:t>Why aren’t I more successful?</a:t>
            </a:r>
          </a:p>
          <a:p>
            <a:r>
              <a:rPr lang="en-US" sz="1400" kern="1200" dirty="0">
                <a:solidFill>
                  <a:schemeClr val="tx1"/>
                </a:solidFill>
                <a:effectLst/>
                <a:latin typeface="+mn-lt"/>
                <a:ea typeface="+mn-ea"/>
                <a:cs typeface="+mn-cs"/>
              </a:rPr>
              <a:t>God I expected your blessing to look a certain way</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that’s when Jesus tells me what He eventually tells Mary in v35</a:t>
            </a:r>
          </a:p>
          <a:p>
            <a:r>
              <a:rPr lang="en-US" sz="1400" kern="1200" dirty="0">
                <a:solidFill>
                  <a:schemeClr val="tx1"/>
                </a:solidFill>
                <a:effectLst/>
                <a:latin typeface="+mn-lt"/>
                <a:ea typeface="+mn-ea"/>
                <a:cs typeface="+mn-cs"/>
              </a:rPr>
              <a:t>“It’s not about your wants. Its about my will.”</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Jesus is mildly rebuking Mary and his brothers – not out of bitterness – but betterment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Mary, Mom, Spouse, Leader, Friend – its not about what we want (what we expect)</a:t>
            </a:r>
          </a:p>
          <a:p>
            <a:r>
              <a:rPr lang="en-US" sz="1400" kern="1200" dirty="0">
                <a:solidFill>
                  <a:schemeClr val="tx1"/>
                </a:solidFill>
                <a:effectLst/>
                <a:latin typeface="+mn-lt"/>
                <a:ea typeface="+mn-ea"/>
                <a:cs typeface="+mn-cs"/>
              </a:rPr>
              <a:t>It’s about His will.</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our response to this challenge of our immature expectations should be this: grow up</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21</a:t>
            </a:fld>
            <a:endParaRPr lang="en-US"/>
          </a:p>
        </p:txBody>
      </p:sp>
    </p:spTree>
    <p:extLst>
      <p:ext uri="{BB962C8B-B14F-4D97-AF65-F5344CB8AC3E}">
        <p14:creationId xmlns:p14="http://schemas.microsoft.com/office/powerpoint/2010/main" val="1209811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my expectations were formed by this world not by God – I’ve got to grow up</a:t>
            </a:r>
          </a:p>
          <a:p>
            <a:r>
              <a:rPr lang="en-US" sz="1400" kern="1200" dirty="0">
                <a:solidFill>
                  <a:schemeClr val="tx1"/>
                </a:solidFill>
                <a:effectLst/>
                <a:latin typeface="+mn-lt"/>
                <a:ea typeface="+mn-ea"/>
                <a:cs typeface="+mn-cs"/>
              </a:rPr>
              <a:t> </a:t>
            </a:r>
          </a:p>
          <a:p>
            <a:r>
              <a:rPr lang="en-US" sz="1400" u="sng" kern="1200" dirty="0">
                <a:solidFill>
                  <a:schemeClr val="tx1"/>
                </a:solidFill>
                <a:effectLst/>
                <a:latin typeface="+mn-lt"/>
                <a:ea typeface="+mn-ea"/>
                <a:cs typeface="+mn-cs"/>
              </a:rPr>
              <a:t>The Equation of Expectations</a:t>
            </a:r>
            <a:r>
              <a:rPr lang="en-US" sz="1400" kern="1200" dirty="0">
                <a:solidFill>
                  <a:schemeClr val="tx1"/>
                </a:solidFill>
                <a:effectLst/>
                <a:latin typeface="+mn-lt"/>
                <a:ea typeface="+mn-ea"/>
                <a:cs typeface="+mn-cs"/>
              </a:rPr>
              <a:t>:  5-4 = means you need one</a:t>
            </a:r>
          </a:p>
          <a:p>
            <a:r>
              <a:rPr lang="en-US" sz="1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22</a:t>
            </a:fld>
            <a:endParaRPr lang="en-US"/>
          </a:p>
        </p:txBody>
      </p:sp>
    </p:spTree>
    <p:extLst>
      <p:ext uri="{BB962C8B-B14F-4D97-AF65-F5344CB8AC3E}">
        <p14:creationId xmlns:p14="http://schemas.microsoft.com/office/powerpoint/2010/main" val="155303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kern="1200" dirty="0">
                <a:solidFill>
                  <a:schemeClr val="tx1"/>
                </a:solidFill>
                <a:effectLst/>
                <a:latin typeface="+mn-lt"/>
                <a:ea typeface="+mn-ea"/>
                <a:cs typeface="+mn-cs"/>
              </a:rPr>
              <a:t>The Equation of Expectations</a:t>
            </a:r>
            <a:r>
              <a:rPr lang="en-US" sz="1400" kern="1200" dirty="0">
                <a:solidFill>
                  <a:schemeClr val="tx1"/>
                </a:solidFill>
                <a:effectLst/>
                <a:latin typeface="+mn-lt"/>
                <a:ea typeface="+mn-ea"/>
                <a:cs typeface="+mn-cs"/>
              </a:rPr>
              <a:t>:  5-4 = means you need one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29:11 + -55:8 = 3:18</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His good plans + not your thoughts = keep growing!!!</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or I know the plans I have for you,” declares the Lord, “plans to prosper you and not to harm you, plans to give you hope and a future.  (</a:t>
            </a:r>
            <a:r>
              <a:rPr lang="en-US" sz="1400" kern="1200" dirty="0" err="1">
                <a:solidFill>
                  <a:schemeClr val="tx1"/>
                </a:solidFill>
                <a:effectLst/>
                <a:latin typeface="+mn-lt"/>
                <a:ea typeface="+mn-ea"/>
                <a:cs typeface="+mn-cs"/>
              </a:rPr>
              <a:t>Je</a:t>
            </a:r>
            <a:r>
              <a:rPr lang="en-US" sz="1400" kern="1200" dirty="0">
                <a:solidFill>
                  <a:schemeClr val="tx1"/>
                </a:solidFill>
                <a:effectLst/>
                <a:latin typeface="+mn-lt"/>
                <a:ea typeface="+mn-ea"/>
                <a:cs typeface="+mn-cs"/>
              </a:rPr>
              <a:t> 29:11)</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For my thoughts are not your thoughts, neither are your ways my ways,”  declares the Lord. ﻿9﻿ “As the heavens are higher than the earth, so are my ways higher than your ways and my thoughts than your thoughts.   Is 55:8-9</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Keep Growing in the grace and knowledge of our Lord and Savior Jesus Christ” 2 Peter 3:18</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We all have to do this</a:t>
            </a:r>
          </a:p>
          <a:p>
            <a:r>
              <a:rPr lang="en-US" sz="1400" kern="1200" dirty="0">
                <a:solidFill>
                  <a:schemeClr val="tx1"/>
                </a:solidFill>
                <a:effectLst/>
                <a:latin typeface="+mn-lt"/>
                <a:ea typeface="+mn-ea"/>
                <a:cs typeface="+mn-cs"/>
              </a:rPr>
              <a:t>That’s why we are here as a church</a:t>
            </a:r>
          </a:p>
          <a:p>
            <a:r>
              <a:rPr lang="en-US" sz="1400" kern="1200" dirty="0">
                <a:solidFill>
                  <a:schemeClr val="tx1"/>
                </a:solidFill>
                <a:effectLst/>
                <a:latin typeface="+mn-lt"/>
                <a:ea typeface="+mn-ea"/>
                <a:cs typeface="+mn-cs"/>
              </a:rPr>
              <a:t>That’s what you have to keep doing</a:t>
            </a:r>
          </a:p>
          <a:p>
            <a:r>
              <a:rPr lang="en-US" sz="1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23</a:t>
            </a:fld>
            <a:endParaRPr lang="en-US"/>
          </a:p>
        </p:txBody>
      </p:sp>
    </p:spTree>
    <p:extLst>
      <p:ext uri="{BB962C8B-B14F-4D97-AF65-F5344CB8AC3E}">
        <p14:creationId xmlns:p14="http://schemas.microsoft.com/office/powerpoint/2010/main" val="381283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Not missing the Miracle God is working in your life</a:t>
            </a:r>
          </a:p>
          <a:p>
            <a:r>
              <a:rPr lang="en-US" sz="1400" kern="1200" dirty="0">
                <a:solidFill>
                  <a:schemeClr val="tx1"/>
                </a:solidFill>
                <a:effectLst/>
                <a:latin typeface="+mn-lt"/>
                <a:ea typeface="+mn-ea"/>
                <a:cs typeface="+mn-cs"/>
              </a:rPr>
              <a:t>Hear that again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Don’t miss the miracle God is working in your life</a:t>
            </a:r>
          </a:p>
          <a:p>
            <a:r>
              <a:rPr lang="en-US" sz="1400" kern="1200" dirty="0">
                <a:solidFill>
                  <a:schemeClr val="tx1"/>
                </a:solidFill>
                <a:effectLst/>
                <a:latin typeface="+mn-lt"/>
                <a:ea typeface="+mn-ea"/>
                <a:cs typeface="+mn-cs"/>
              </a:rPr>
              <a:t>A world that can hide it</a:t>
            </a:r>
          </a:p>
          <a:p>
            <a:r>
              <a:rPr lang="en-US" sz="1400" kern="1200" dirty="0">
                <a:solidFill>
                  <a:schemeClr val="tx1"/>
                </a:solidFill>
                <a:effectLst/>
                <a:latin typeface="+mn-lt"/>
                <a:ea typeface="+mn-ea"/>
                <a:cs typeface="+mn-cs"/>
              </a:rPr>
              <a:t>Because that’s what the enemy wants in your life</a:t>
            </a:r>
          </a:p>
          <a:p>
            <a:r>
              <a:rPr lang="en-US" sz="1400" kern="1200" dirty="0">
                <a:solidFill>
                  <a:schemeClr val="tx1"/>
                </a:solidFill>
                <a:effectLst/>
                <a:latin typeface="+mn-lt"/>
                <a:ea typeface="+mn-ea"/>
                <a:cs typeface="+mn-cs"/>
              </a:rPr>
              <a:t>Because without faith – that is what we do</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[story of mom and missing]</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We can’t miss out</a:t>
            </a:r>
          </a:p>
          <a:p>
            <a:r>
              <a:rPr lang="en-US" sz="1400" kern="1200" dirty="0">
                <a:solidFill>
                  <a:schemeClr val="tx1"/>
                </a:solidFill>
                <a:effectLst/>
                <a:latin typeface="+mn-lt"/>
                <a:ea typeface="+mn-ea"/>
                <a:cs typeface="+mn-cs"/>
              </a:rPr>
              <a:t>We are called to a life of faith</a:t>
            </a:r>
          </a:p>
          <a:p>
            <a:r>
              <a:rPr lang="en-US" sz="1400" kern="1200" dirty="0">
                <a:solidFill>
                  <a:schemeClr val="tx1"/>
                </a:solidFill>
                <a:effectLst/>
                <a:latin typeface="+mn-lt"/>
                <a:ea typeface="+mn-ea"/>
                <a:cs typeface="+mn-cs"/>
              </a:rPr>
              <a:t>Without faith we will miss the miracles – God has for us</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a:t>
            </a:fld>
            <a:endParaRPr lang="en-US"/>
          </a:p>
        </p:txBody>
      </p:sp>
    </p:spTree>
    <p:extLst>
      <p:ext uri="{BB962C8B-B14F-4D97-AF65-F5344CB8AC3E}">
        <p14:creationId xmlns:p14="http://schemas.microsoft.com/office/powerpoint/2010/main" val="16341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You’ll miss God’s miracle if you don’t stay a student / mission is to maintain</a:t>
            </a:r>
          </a:p>
          <a:p>
            <a:r>
              <a:rPr lang="en-US" sz="1400" kern="1200" dirty="0">
                <a:solidFill>
                  <a:schemeClr val="tx1"/>
                </a:solidFill>
                <a:effectLst/>
                <a:latin typeface="+mn-lt"/>
                <a:ea typeface="+mn-ea"/>
                <a:cs typeface="+mn-cs"/>
              </a:rPr>
              <a:t>(trust God’s lifelong process)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That’s faith – Mary at 45 has to do – I have to do it too.</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But will all of those challenges to faith</a:t>
            </a:r>
          </a:p>
          <a:p>
            <a:r>
              <a:rPr lang="en-US" sz="1400" kern="1200" dirty="0">
                <a:solidFill>
                  <a:schemeClr val="tx1"/>
                </a:solidFill>
                <a:effectLst/>
                <a:latin typeface="+mn-lt"/>
                <a:ea typeface="+mn-ea"/>
                <a:cs typeface="+mn-cs"/>
              </a:rPr>
              <a:t>Mary’s ending is even better than her beginning</a:t>
            </a:r>
          </a:p>
          <a:p>
            <a:r>
              <a:rPr lang="en-US" sz="1400" kern="1200" dirty="0">
                <a:solidFill>
                  <a:schemeClr val="tx1"/>
                </a:solidFill>
                <a:effectLst/>
                <a:latin typeface="+mn-lt"/>
                <a:ea typeface="+mn-ea"/>
                <a:cs typeface="+mn-cs"/>
              </a:rPr>
              <a:t>And I want you to see how</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24</a:t>
            </a:fld>
            <a:endParaRPr lang="en-US"/>
          </a:p>
        </p:txBody>
      </p:sp>
    </p:spTree>
    <p:extLst>
      <p:ext uri="{BB962C8B-B14F-4D97-AF65-F5344CB8AC3E}">
        <p14:creationId xmlns:p14="http://schemas.microsoft.com/office/powerpoint/2010/main" val="2014585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It’s probably a year and half later.</a:t>
            </a:r>
          </a:p>
          <a:p>
            <a:r>
              <a:rPr lang="en-US" sz="1400" kern="1200" dirty="0">
                <a:solidFill>
                  <a:schemeClr val="tx1"/>
                </a:solidFill>
                <a:effectLst/>
                <a:latin typeface="+mn-lt"/>
                <a:ea typeface="+mn-ea"/>
                <a:cs typeface="+mn-cs"/>
              </a:rPr>
              <a:t>Let’s estimate that Mary is about 48 or so.</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She’s seen the highs and lows of Jesus ministry.</a:t>
            </a:r>
          </a:p>
          <a:p>
            <a:r>
              <a:rPr lang="en-US" sz="1400" kern="1200" dirty="0">
                <a:solidFill>
                  <a:schemeClr val="tx1"/>
                </a:solidFill>
                <a:effectLst/>
                <a:latin typeface="+mn-lt"/>
                <a:ea typeface="+mn-ea"/>
                <a:cs typeface="+mn-cs"/>
              </a:rPr>
              <a:t>For the past year Jesus has stopped focusing on the crowds</a:t>
            </a:r>
          </a:p>
          <a:p>
            <a:r>
              <a:rPr lang="en-US" sz="1400" kern="1200" dirty="0">
                <a:solidFill>
                  <a:schemeClr val="tx1"/>
                </a:solidFill>
                <a:effectLst/>
                <a:latin typeface="+mn-lt"/>
                <a:ea typeface="+mn-ea"/>
                <a:cs typeface="+mn-cs"/>
              </a:rPr>
              <a:t>The opposition has gotten great</a:t>
            </a:r>
          </a:p>
          <a:p>
            <a:r>
              <a:rPr lang="en-US" sz="1400" kern="1200" dirty="0">
                <a:solidFill>
                  <a:schemeClr val="tx1"/>
                </a:solidFill>
                <a:effectLst/>
                <a:latin typeface="+mn-lt"/>
                <a:ea typeface="+mn-ea"/>
                <a:cs typeface="+mn-cs"/>
              </a:rPr>
              <a:t>But then as Passover comes – Jesus swells with popularity.</a:t>
            </a:r>
          </a:p>
          <a:p>
            <a:r>
              <a:rPr lang="en-US" sz="1400" kern="1200" dirty="0">
                <a:solidFill>
                  <a:schemeClr val="tx1"/>
                </a:solidFill>
                <a:effectLst/>
                <a:latin typeface="+mn-lt"/>
                <a:ea typeface="+mn-ea"/>
                <a:cs typeface="+mn-cs"/>
              </a:rPr>
              <a:t>For the past 30 years Mary always goes to Jerusalem for Passover</a:t>
            </a:r>
          </a:p>
          <a:p>
            <a:r>
              <a:rPr lang="en-US" sz="1400" kern="1200" dirty="0">
                <a:solidFill>
                  <a:schemeClr val="tx1"/>
                </a:solidFill>
                <a:effectLst/>
                <a:latin typeface="+mn-lt"/>
                <a:ea typeface="+mn-ea"/>
                <a:cs typeface="+mn-cs"/>
              </a:rPr>
              <a:t>We don’t know how often she did it with Jesus and the disciples</a:t>
            </a:r>
          </a:p>
          <a:p>
            <a:r>
              <a:rPr lang="en-US" sz="1400" kern="1200" dirty="0">
                <a:solidFill>
                  <a:schemeClr val="tx1"/>
                </a:solidFill>
                <a:effectLst/>
                <a:latin typeface="+mn-lt"/>
                <a:ea typeface="+mn-ea"/>
                <a:cs typeface="+mn-cs"/>
              </a:rPr>
              <a:t>At least one time she didn’t because her brothers still were against Jesus</a:t>
            </a:r>
          </a:p>
          <a:p>
            <a:r>
              <a:rPr lang="en-US" sz="1400" kern="1200" dirty="0">
                <a:solidFill>
                  <a:schemeClr val="tx1"/>
                </a:solidFill>
                <a:effectLst/>
                <a:latin typeface="+mn-lt"/>
                <a:ea typeface="+mn-ea"/>
                <a:cs typeface="+mn-cs"/>
              </a:rPr>
              <a:t>But this time, when </a:t>
            </a:r>
            <a:r>
              <a:rPr lang="en-US" sz="1400" kern="1200" dirty="0" err="1">
                <a:solidFill>
                  <a:schemeClr val="tx1"/>
                </a:solidFill>
                <a:effectLst/>
                <a:latin typeface="+mn-lt"/>
                <a:ea typeface="+mn-ea"/>
                <a:cs typeface="+mn-cs"/>
              </a:rPr>
              <a:t>jesus</a:t>
            </a:r>
            <a:r>
              <a:rPr lang="en-US" sz="1400" kern="1200" dirty="0">
                <a:solidFill>
                  <a:schemeClr val="tx1"/>
                </a:solidFill>
                <a:effectLst/>
                <a:latin typeface="+mn-lt"/>
                <a:ea typeface="+mn-ea"/>
                <a:cs typeface="+mn-cs"/>
              </a:rPr>
              <a:t> is 33 years old – she is with him</a:t>
            </a:r>
          </a:p>
          <a:p>
            <a:r>
              <a:rPr lang="en-US" sz="1400" kern="1200" dirty="0">
                <a:solidFill>
                  <a:schemeClr val="tx1"/>
                </a:solidFill>
                <a:effectLst/>
                <a:latin typeface="+mn-lt"/>
                <a:ea typeface="+mn-ea"/>
                <a:cs typeface="+mn-cs"/>
              </a:rPr>
              <a:t>She sees the triumphal entry</a:t>
            </a:r>
          </a:p>
          <a:p>
            <a:r>
              <a:rPr lang="en-US" sz="1400" kern="1200" dirty="0">
                <a:solidFill>
                  <a:schemeClr val="tx1"/>
                </a:solidFill>
                <a:effectLst/>
                <a:latin typeface="+mn-lt"/>
                <a:ea typeface="+mn-ea"/>
                <a:cs typeface="+mn-cs"/>
              </a:rPr>
              <a:t>She sees the confrontations in the temple</a:t>
            </a:r>
          </a:p>
          <a:p>
            <a:r>
              <a:rPr lang="en-US" sz="1400" kern="1200" dirty="0">
                <a:solidFill>
                  <a:schemeClr val="tx1"/>
                </a:solidFill>
                <a:effectLst/>
                <a:latin typeface="+mn-lt"/>
                <a:ea typeface="+mn-ea"/>
                <a:cs typeface="+mn-cs"/>
              </a:rPr>
              <a:t>And then she sees her worst nightmare</a:t>
            </a:r>
          </a:p>
          <a:p>
            <a:r>
              <a:rPr lang="en-US" sz="1400" kern="1200" dirty="0">
                <a:solidFill>
                  <a:schemeClr val="tx1"/>
                </a:solidFill>
                <a:effectLst/>
                <a:latin typeface="+mn-lt"/>
                <a:ea typeface="+mn-ea"/>
                <a:cs typeface="+mn-cs"/>
              </a:rPr>
              <a:t>A nightmare the Prophet Anna told her 31 years ago would happen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sees her own son crucified!</a:t>
            </a:r>
          </a:p>
          <a:p>
            <a:r>
              <a:rPr lang="en-US" sz="1400" kern="1200" dirty="0">
                <a:solidFill>
                  <a:schemeClr val="tx1"/>
                </a:solidFill>
                <a:effectLst/>
                <a:latin typeface="+mn-lt"/>
                <a:ea typeface="+mn-ea"/>
                <a:cs typeface="+mn-cs"/>
              </a:rPr>
              <a:t>Does she understand what is going on?</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We don’t know</a:t>
            </a:r>
          </a:p>
          <a:p>
            <a:r>
              <a:rPr lang="en-US" sz="1400" kern="1200" dirty="0">
                <a:solidFill>
                  <a:schemeClr val="tx1"/>
                </a:solidFill>
                <a:effectLst/>
                <a:latin typeface="+mn-lt"/>
                <a:ea typeface="+mn-ea"/>
                <a:cs typeface="+mn-cs"/>
              </a:rPr>
              <a:t>It doesn’t change what she is feeling</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son she nursed and played with</a:t>
            </a:r>
          </a:p>
          <a:p>
            <a:r>
              <a:rPr lang="en-US" sz="1400" kern="1200" dirty="0">
                <a:solidFill>
                  <a:schemeClr val="tx1"/>
                </a:solidFill>
                <a:effectLst/>
                <a:latin typeface="+mn-lt"/>
                <a:ea typeface="+mn-ea"/>
                <a:cs typeface="+mn-cs"/>
              </a:rPr>
              <a:t>The son she taught, the hands she held</a:t>
            </a:r>
          </a:p>
          <a:p>
            <a:r>
              <a:rPr lang="en-US" sz="1400" kern="1200" dirty="0">
                <a:solidFill>
                  <a:schemeClr val="tx1"/>
                </a:solidFill>
                <a:effectLst/>
                <a:latin typeface="+mn-lt"/>
                <a:ea typeface="+mn-ea"/>
                <a:cs typeface="+mn-cs"/>
              </a:rPr>
              <a:t>They are now </a:t>
            </a:r>
            <a:r>
              <a:rPr lang="en-US" sz="1400" kern="1200" dirty="0" err="1">
                <a:solidFill>
                  <a:schemeClr val="tx1"/>
                </a:solidFill>
                <a:effectLst/>
                <a:latin typeface="+mn-lt"/>
                <a:ea typeface="+mn-ea"/>
                <a:cs typeface="+mn-cs"/>
              </a:rPr>
              <a:t>cruficied</a:t>
            </a:r>
            <a:r>
              <a:rPr lang="en-US" sz="1400" kern="1200" dirty="0">
                <a:solidFill>
                  <a:schemeClr val="tx1"/>
                </a:solidFill>
                <a:effectLst/>
                <a:latin typeface="+mn-lt"/>
                <a:ea typeface="+mn-ea"/>
                <a:cs typeface="+mn-cs"/>
              </a:rPr>
              <a:t> on a cross</a:t>
            </a:r>
          </a:p>
          <a:p>
            <a:r>
              <a:rPr lang="en-US" sz="1400" kern="1200" dirty="0">
                <a:solidFill>
                  <a:schemeClr val="tx1"/>
                </a:solidFill>
                <a:effectLst/>
                <a:latin typeface="+mn-lt"/>
                <a:ea typeface="+mn-ea"/>
                <a:cs typeface="+mn-cs"/>
              </a:rPr>
              <a:t>And she is there – right there</a:t>
            </a:r>
          </a:p>
          <a:p>
            <a:r>
              <a:rPr lang="en-US" sz="1400" kern="1200" dirty="0">
                <a:solidFill>
                  <a:schemeClr val="tx1"/>
                </a:solidFill>
                <a:effectLst/>
                <a:latin typeface="+mn-lt"/>
                <a:ea typeface="+mn-ea"/>
                <a:cs typeface="+mn-cs"/>
              </a:rPr>
              <a:t>She isn’t far away. She is right there – seeing every painful breathe</a:t>
            </a:r>
          </a:p>
          <a:p>
            <a:r>
              <a:rPr lang="en-US" sz="1400" kern="1200" dirty="0">
                <a:solidFill>
                  <a:schemeClr val="tx1"/>
                </a:solidFill>
                <a:effectLst/>
                <a:latin typeface="+mn-lt"/>
                <a:ea typeface="+mn-ea"/>
                <a:cs typeface="+mn-cs"/>
              </a:rPr>
              <a:t>And she can’t do anything for Him</a:t>
            </a:r>
          </a:p>
          <a:p>
            <a:r>
              <a:rPr lang="en-US" sz="1400" kern="1200" dirty="0">
                <a:solidFill>
                  <a:schemeClr val="tx1"/>
                </a:solidFill>
                <a:effectLst/>
                <a:latin typeface="+mn-lt"/>
                <a:ea typeface="+mn-ea"/>
                <a:cs typeface="+mn-cs"/>
              </a:rPr>
              <a:t>The soldiers are laughing and torturing her son</a:t>
            </a:r>
          </a:p>
          <a:p>
            <a:r>
              <a:rPr lang="en-US" sz="1400" kern="1200" dirty="0">
                <a:solidFill>
                  <a:schemeClr val="tx1"/>
                </a:solidFill>
                <a:effectLst/>
                <a:latin typeface="+mn-lt"/>
                <a:ea typeface="+mn-ea"/>
                <a:cs typeface="+mn-cs"/>
              </a:rPr>
              <a:t>And there she is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may have heard Jesus explain his sacrifice</a:t>
            </a:r>
          </a:p>
          <a:p>
            <a:r>
              <a:rPr lang="en-US" sz="1400" kern="1200" dirty="0">
                <a:solidFill>
                  <a:schemeClr val="tx1"/>
                </a:solidFill>
                <a:effectLst/>
                <a:latin typeface="+mn-lt"/>
                <a:ea typeface="+mn-ea"/>
                <a:cs typeface="+mn-cs"/>
              </a:rPr>
              <a:t>It doesn’t change the pain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 wonder how bad she feels about her immature expectations</a:t>
            </a:r>
          </a:p>
          <a:p>
            <a:r>
              <a:rPr lang="en-US" sz="1400" kern="1200" dirty="0">
                <a:solidFill>
                  <a:schemeClr val="tx1"/>
                </a:solidFill>
                <a:effectLst/>
                <a:latin typeface="+mn-lt"/>
                <a:ea typeface="+mn-ea"/>
                <a:cs typeface="+mn-cs"/>
              </a:rPr>
              <a:t>The time her son knew that she thought he was out of his mind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 wonder how much she regrets when she failed</a:t>
            </a:r>
          </a:p>
          <a:p>
            <a:r>
              <a:rPr lang="en-US" sz="1400" kern="1200" dirty="0">
                <a:solidFill>
                  <a:schemeClr val="tx1"/>
                </a:solidFill>
                <a:effectLst/>
                <a:latin typeface="+mn-lt"/>
                <a:ea typeface="+mn-ea"/>
                <a:cs typeface="+mn-cs"/>
              </a:rPr>
              <a:t>I wonder how much she wished she was an even better mother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 wonder if she wonders – does her son still love her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then her faith finds not a challenge but a change that she will never forget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cross, we read:</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25</a:t>
            </a:fld>
            <a:endParaRPr lang="en-US"/>
          </a:p>
        </p:txBody>
      </p:sp>
    </p:spTree>
    <p:extLst>
      <p:ext uri="{BB962C8B-B14F-4D97-AF65-F5344CB8AC3E}">
        <p14:creationId xmlns:p14="http://schemas.microsoft.com/office/powerpoint/2010/main" val="303515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When she was a teenager – she believed in an invisible promise</a:t>
            </a:r>
          </a:p>
          <a:p>
            <a:r>
              <a:rPr lang="en-US" sz="1400" kern="1200" dirty="0">
                <a:solidFill>
                  <a:schemeClr val="tx1"/>
                </a:solidFill>
                <a:effectLst/>
                <a:latin typeface="+mn-lt"/>
                <a:ea typeface="+mn-ea"/>
                <a:cs typeface="+mn-cs"/>
              </a:rPr>
              <a:t>When she was a young mom – she believed in a miracle with insignificant progress</a:t>
            </a:r>
          </a:p>
          <a:p>
            <a:r>
              <a:rPr lang="en-US" sz="1400" kern="1200" dirty="0">
                <a:solidFill>
                  <a:schemeClr val="tx1"/>
                </a:solidFill>
                <a:effectLst/>
                <a:latin typeface="+mn-lt"/>
                <a:ea typeface="+mn-ea"/>
                <a:cs typeface="+mn-cs"/>
              </a:rPr>
              <a:t>When she was set in her ways – she dealt with her incorrect expectations</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26</a:t>
            </a:fld>
            <a:endParaRPr lang="en-US"/>
          </a:p>
        </p:txBody>
      </p:sp>
    </p:spTree>
    <p:extLst>
      <p:ext uri="{BB962C8B-B14F-4D97-AF65-F5344CB8AC3E}">
        <p14:creationId xmlns:p14="http://schemas.microsoft.com/office/powerpoint/2010/main" val="13063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She sees: </a:t>
            </a:r>
            <a:r>
              <a:rPr lang="en-US" sz="1400" b="1" kern="1200" dirty="0" err="1">
                <a:solidFill>
                  <a:schemeClr val="tx1"/>
                </a:solidFill>
                <a:effectLst/>
                <a:latin typeface="+mn-lt"/>
                <a:ea typeface="+mn-ea"/>
                <a:cs typeface="+mn-cs"/>
              </a:rPr>
              <a:t>inconcevieable</a:t>
            </a:r>
            <a:r>
              <a:rPr lang="en-US" sz="1400" b="1" kern="1200" dirty="0">
                <a:solidFill>
                  <a:schemeClr val="tx1"/>
                </a:solidFill>
                <a:effectLst/>
                <a:latin typeface="+mn-lt"/>
                <a:ea typeface="+mn-ea"/>
                <a:cs typeface="+mn-cs"/>
              </a:rPr>
              <a:t> grace!</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Her son, hasn’t only forgiven her past mistakes</a:t>
            </a:r>
          </a:p>
          <a:p>
            <a:r>
              <a:rPr lang="en-US" sz="1400" kern="1200" dirty="0">
                <a:solidFill>
                  <a:schemeClr val="tx1"/>
                </a:solidFill>
                <a:effectLst/>
                <a:latin typeface="+mn-lt"/>
                <a:ea typeface="+mn-ea"/>
                <a:cs typeface="+mn-cs"/>
              </a:rPr>
              <a:t>Her savior isn’t only forgiving her for eternity</a:t>
            </a:r>
          </a:p>
          <a:p>
            <a:r>
              <a:rPr lang="en-US" sz="1400" kern="1200" dirty="0">
                <a:solidFill>
                  <a:schemeClr val="tx1"/>
                </a:solidFill>
                <a:effectLst/>
                <a:latin typeface="+mn-lt"/>
                <a:ea typeface="+mn-ea"/>
                <a:cs typeface="+mn-cs"/>
              </a:rPr>
              <a:t>Her lord, is taking care of her immediate future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cross – He is providing for her</a:t>
            </a:r>
          </a:p>
          <a:p>
            <a:r>
              <a:rPr lang="en-US" sz="1400" kern="1200" dirty="0">
                <a:solidFill>
                  <a:schemeClr val="tx1"/>
                </a:solidFill>
                <a:effectLst/>
                <a:latin typeface="+mn-lt"/>
                <a:ea typeface="+mn-ea"/>
                <a:cs typeface="+mn-cs"/>
              </a:rPr>
              <a:t>She doesn’t have to look back and wish she saved more</a:t>
            </a:r>
          </a:p>
          <a:p>
            <a:r>
              <a:rPr lang="en-US" sz="1400" kern="1200" dirty="0">
                <a:solidFill>
                  <a:schemeClr val="tx1"/>
                </a:solidFill>
                <a:effectLst/>
                <a:latin typeface="+mn-lt"/>
                <a:ea typeface="+mn-ea"/>
                <a:cs typeface="+mn-cs"/>
              </a:rPr>
              <a:t>She doesn’t have to look back and wish Joseph was still alive</a:t>
            </a:r>
          </a:p>
          <a:p>
            <a:r>
              <a:rPr lang="en-US" sz="1400" kern="1200" dirty="0">
                <a:solidFill>
                  <a:schemeClr val="tx1"/>
                </a:solidFill>
                <a:effectLst/>
                <a:latin typeface="+mn-lt"/>
                <a:ea typeface="+mn-ea"/>
                <a:cs typeface="+mn-cs"/>
              </a:rPr>
              <a:t>She doesn’t have to look back and wish she lived a different life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Jesus tells her “Behold, your son (behold your future)</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27</a:t>
            </a:fld>
            <a:endParaRPr lang="en-US"/>
          </a:p>
        </p:txBody>
      </p:sp>
    </p:spTree>
    <p:extLst>
      <p:ext uri="{BB962C8B-B14F-4D97-AF65-F5344CB8AC3E}">
        <p14:creationId xmlns:p14="http://schemas.microsoft.com/office/powerpoint/2010/main" val="1382569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That word behold (ide) in the </a:t>
            </a:r>
            <a:r>
              <a:rPr lang="en-US" sz="1400" kern="1200" dirty="0" err="1">
                <a:solidFill>
                  <a:schemeClr val="tx1"/>
                </a:solidFill>
                <a:effectLst/>
                <a:latin typeface="+mn-lt"/>
                <a:ea typeface="+mn-ea"/>
                <a:cs typeface="+mn-cs"/>
              </a:rPr>
              <a:t>greek</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“to have realized, to have experienced, to have known – so you can move forward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cross – Jesus tells </a:t>
            </a:r>
            <a:r>
              <a:rPr lang="en-US" sz="1400" kern="1200" dirty="0" err="1">
                <a:solidFill>
                  <a:schemeClr val="tx1"/>
                </a:solidFill>
                <a:effectLst/>
                <a:latin typeface="+mn-lt"/>
                <a:ea typeface="+mn-ea"/>
                <a:cs typeface="+mn-cs"/>
              </a:rPr>
              <a:t>mary</a:t>
            </a:r>
            <a:r>
              <a:rPr lang="en-US" sz="1400" kern="1200" dirty="0">
                <a:solidFill>
                  <a:schemeClr val="tx1"/>
                </a:solidFill>
                <a:effectLst/>
                <a:latin typeface="+mn-lt"/>
                <a:ea typeface="+mn-ea"/>
                <a:cs typeface="+mn-cs"/>
              </a:rPr>
              <a:t> she </a:t>
            </a:r>
            <a:r>
              <a:rPr lang="en-US" sz="1400" kern="1200" dirty="0" err="1">
                <a:solidFill>
                  <a:schemeClr val="tx1"/>
                </a:solidFill>
                <a:effectLst/>
                <a:latin typeface="+mn-lt"/>
                <a:ea typeface="+mn-ea"/>
                <a:cs typeface="+mn-cs"/>
              </a:rPr>
              <a:t>doesn</a:t>
            </a:r>
            <a:r>
              <a:rPr lang="en-US" sz="1400" kern="1200" dirty="0">
                <a:solidFill>
                  <a:schemeClr val="tx1"/>
                </a:solidFill>
                <a:effectLst/>
                <a:latin typeface="+mn-lt"/>
                <a:ea typeface="+mn-ea"/>
                <a:cs typeface="+mn-cs"/>
              </a:rPr>
              <a:t>’ have to look back</a:t>
            </a:r>
          </a:p>
          <a:p>
            <a:r>
              <a:rPr lang="en-US" sz="1400" kern="1200" dirty="0">
                <a:solidFill>
                  <a:schemeClr val="tx1"/>
                </a:solidFill>
                <a:effectLst/>
                <a:latin typeface="+mn-lt"/>
                <a:ea typeface="+mn-ea"/>
                <a:cs typeface="+mn-cs"/>
              </a:rPr>
              <a:t>On the cross – Jesus shows her, His future answer for her – he wants he to know it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Because the right response is to inconceivable grace is this:</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“Say yes and don’t look back!”</a:t>
            </a:r>
          </a:p>
          <a:p>
            <a:r>
              <a:rPr lang="en-US" sz="1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28</a:t>
            </a:fld>
            <a:endParaRPr lang="en-US"/>
          </a:p>
        </p:txBody>
      </p:sp>
    </p:spTree>
    <p:extLst>
      <p:ext uri="{BB962C8B-B14F-4D97-AF65-F5344CB8AC3E}">
        <p14:creationId xmlns:p14="http://schemas.microsoft.com/office/powerpoint/2010/main" val="2281995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Don’t miss the miracle by looking back!</a:t>
            </a:r>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There is joy after pain</a:t>
            </a:r>
          </a:p>
          <a:p>
            <a:r>
              <a:rPr lang="en-US" sz="1400" kern="1200" dirty="0">
                <a:solidFill>
                  <a:schemeClr val="tx1"/>
                </a:solidFill>
                <a:effectLst/>
                <a:latin typeface="+mn-lt"/>
                <a:ea typeface="+mn-ea"/>
                <a:cs typeface="+mn-cs"/>
              </a:rPr>
              <a:t>There is life after death</a:t>
            </a:r>
          </a:p>
          <a:p>
            <a:r>
              <a:rPr lang="en-US" sz="1400" kern="1200" dirty="0">
                <a:solidFill>
                  <a:schemeClr val="tx1"/>
                </a:solidFill>
                <a:effectLst/>
                <a:latin typeface="+mn-lt"/>
                <a:ea typeface="+mn-ea"/>
                <a:cs typeface="+mn-cs"/>
              </a:rPr>
              <a:t>There is new family after old has died</a:t>
            </a:r>
          </a:p>
          <a:p>
            <a:r>
              <a:rPr lang="en-US" sz="1400" kern="1200" dirty="0">
                <a:solidFill>
                  <a:schemeClr val="tx1"/>
                </a:solidFill>
                <a:effectLst/>
                <a:latin typeface="+mn-lt"/>
                <a:ea typeface="+mn-ea"/>
                <a:cs typeface="+mn-cs"/>
              </a:rPr>
              <a:t>There is grace for your mistakes</a:t>
            </a:r>
          </a:p>
          <a:p>
            <a:r>
              <a:rPr lang="en-US" sz="1400" kern="1200" dirty="0">
                <a:solidFill>
                  <a:schemeClr val="tx1"/>
                </a:solidFill>
                <a:effectLst/>
                <a:latin typeface="+mn-lt"/>
                <a:ea typeface="+mn-ea"/>
                <a:cs typeface="+mn-cs"/>
              </a:rPr>
              <a:t>There is inconceivable grace for years of loss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There is a miracle you are not supposed to miss!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you can’t figure grace out – you just have to accept it</a:t>
            </a:r>
          </a:p>
          <a:p>
            <a:r>
              <a:rPr lang="en-US" sz="1400" kern="1200" dirty="0">
                <a:solidFill>
                  <a:schemeClr val="tx1"/>
                </a:solidFill>
                <a:effectLst/>
                <a:latin typeface="+mn-lt"/>
                <a:ea typeface="+mn-ea"/>
                <a:cs typeface="+mn-cs"/>
              </a:rPr>
              <a:t>You have to persist – not in giving in</a:t>
            </a:r>
          </a:p>
          <a:p>
            <a:r>
              <a:rPr lang="en-US" sz="1400" b="1" kern="1200" dirty="0">
                <a:solidFill>
                  <a:schemeClr val="tx1"/>
                </a:solidFill>
                <a:effectLst/>
                <a:latin typeface="+mn-lt"/>
                <a:ea typeface="+mn-ea"/>
                <a:cs typeface="+mn-cs"/>
              </a:rPr>
              <a:t>But in not giving it away</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Don’t let the enemy, people or this world tell you to give away what Jesus is giving you!!!</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Don’t miss the miracle!!!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as good as that is – its not the end!!!</a:t>
            </a:r>
          </a:p>
          <a:p>
            <a:r>
              <a:rPr lang="en-US" sz="1400" kern="1200" dirty="0">
                <a:solidFill>
                  <a:schemeClr val="tx1"/>
                </a:solidFill>
                <a:effectLst/>
                <a:latin typeface="+mn-lt"/>
                <a:ea typeface="+mn-ea"/>
                <a:cs typeface="+mn-cs"/>
              </a:rPr>
              <a:t>It’s not the end of the miracle – not the best part</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29</a:t>
            </a:fld>
            <a:endParaRPr lang="en-US"/>
          </a:p>
        </p:txBody>
      </p:sp>
    </p:spTree>
    <p:extLst>
      <p:ext uri="{BB962C8B-B14F-4D97-AF65-F5344CB8AC3E}">
        <p14:creationId xmlns:p14="http://schemas.microsoft.com/office/powerpoint/2010/main" val="1700768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Because 50 days later – we read about Mary for the last time</a:t>
            </a:r>
          </a:p>
          <a:p>
            <a:r>
              <a:rPr lang="en-US" sz="1400" kern="1200" dirty="0">
                <a:solidFill>
                  <a:schemeClr val="tx1"/>
                </a:solidFill>
                <a:effectLst/>
                <a:latin typeface="+mn-lt"/>
                <a:ea typeface="+mn-ea"/>
                <a:cs typeface="+mn-cs"/>
              </a:rPr>
              <a:t>Here she is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She’s walked through the </a:t>
            </a:r>
            <a:r>
              <a:rPr lang="en-US" sz="1400" kern="1200" dirty="0" err="1">
                <a:solidFill>
                  <a:schemeClr val="tx1"/>
                </a:solidFill>
                <a:effectLst/>
                <a:latin typeface="+mn-lt"/>
                <a:ea typeface="+mn-ea"/>
                <a:cs typeface="+mn-cs"/>
              </a:rPr>
              <a:t>crufixion</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She has seen her son raised from the dead</a:t>
            </a:r>
          </a:p>
          <a:p>
            <a:r>
              <a:rPr lang="en-US" sz="1400" kern="1200" dirty="0">
                <a:solidFill>
                  <a:schemeClr val="tx1"/>
                </a:solidFill>
                <a:effectLst/>
                <a:latin typeface="+mn-lt"/>
                <a:ea typeface="+mn-ea"/>
                <a:cs typeface="+mn-cs"/>
              </a:rPr>
              <a:t>Does she hug him or bow down to him?</a:t>
            </a:r>
          </a:p>
          <a:p>
            <a:r>
              <a:rPr lang="en-US" sz="1400" kern="1200" dirty="0">
                <a:solidFill>
                  <a:schemeClr val="tx1"/>
                </a:solidFill>
                <a:effectLst/>
                <a:latin typeface="+mn-lt"/>
                <a:ea typeface="+mn-ea"/>
                <a:cs typeface="+mn-cs"/>
              </a:rPr>
              <a:t>He’s not knocking and opening the door when he comes in?</a:t>
            </a:r>
          </a:p>
          <a:p>
            <a:r>
              <a:rPr lang="en-US" sz="1400" kern="1200" dirty="0">
                <a:solidFill>
                  <a:schemeClr val="tx1"/>
                </a:solidFill>
                <a:effectLst/>
                <a:latin typeface="+mn-lt"/>
                <a:ea typeface="+mn-ea"/>
                <a:cs typeface="+mn-cs"/>
              </a:rPr>
              <a:t>He still cooks some tasty fish</a:t>
            </a:r>
          </a:p>
          <a:p>
            <a:r>
              <a:rPr lang="en-US" sz="1400" kern="1200" dirty="0">
                <a:solidFill>
                  <a:schemeClr val="tx1"/>
                </a:solidFill>
                <a:effectLst/>
                <a:latin typeface="+mn-lt"/>
                <a:ea typeface="+mn-ea"/>
                <a:cs typeface="+mn-cs"/>
              </a:rPr>
              <a:t>He has been true to all God promised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34 or so years – what God first asked to believe in  small village</a:t>
            </a:r>
          </a:p>
          <a:p>
            <a:r>
              <a:rPr lang="en-US" sz="1400" kern="1200" dirty="0">
                <a:solidFill>
                  <a:schemeClr val="tx1"/>
                </a:solidFill>
                <a:effectLst/>
                <a:latin typeface="+mn-lt"/>
                <a:ea typeface="+mn-ea"/>
                <a:cs typeface="+mn-cs"/>
              </a:rPr>
              <a:t>She is living out in the capital city</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There was a beginning of invisible promises</a:t>
            </a:r>
          </a:p>
          <a:p>
            <a:r>
              <a:rPr lang="en-US" sz="1400" kern="1200" dirty="0">
                <a:solidFill>
                  <a:schemeClr val="tx1"/>
                </a:solidFill>
                <a:effectLst/>
                <a:latin typeface="+mn-lt"/>
                <a:ea typeface="+mn-ea"/>
                <a:cs typeface="+mn-cs"/>
              </a:rPr>
              <a:t>There were so many years of insignificant progress</a:t>
            </a:r>
          </a:p>
          <a:p>
            <a:r>
              <a:rPr lang="en-US" sz="1400" kern="1200" dirty="0">
                <a:solidFill>
                  <a:schemeClr val="tx1"/>
                </a:solidFill>
                <a:effectLst/>
                <a:latin typeface="+mn-lt"/>
                <a:ea typeface="+mn-ea"/>
                <a:cs typeface="+mn-cs"/>
              </a:rPr>
              <a:t>She almost seemed to ruin it all with immature expectations</a:t>
            </a:r>
          </a:p>
          <a:p>
            <a:r>
              <a:rPr lang="en-US" sz="1400" kern="1200" dirty="0">
                <a:solidFill>
                  <a:schemeClr val="tx1"/>
                </a:solidFill>
                <a:effectLst/>
                <a:latin typeface="+mn-lt"/>
                <a:ea typeface="+mn-ea"/>
                <a:cs typeface="+mn-cs"/>
              </a:rPr>
              <a:t>And everything changed when she received inconceivable grace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that wasn’t the end of her story</a:t>
            </a:r>
          </a:p>
          <a:p>
            <a:r>
              <a:rPr lang="en-US" sz="1400" kern="1200" dirty="0">
                <a:solidFill>
                  <a:schemeClr val="tx1"/>
                </a:solidFill>
                <a:effectLst/>
                <a:latin typeface="+mn-lt"/>
                <a:ea typeface="+mn-ea"/>
                <a:cs typeface="+mn-cs"/>
              </a:rPr>
              <a:t>You see the last time we ever hear Mary’s name in the Bible is Acts 1:14</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30</a:t>
            </a:fld>
            <a:endParaRPr lang="en-US"/>
          </a:p>
        </p:txBody>
      </p:sp>
    </p:spTree>
    <p:extLst>
      <p:ext uri="{BB962C8B-B14F-4D97-AF65-F5344CB8AC3E}">
        <p14:creationId xmlns:p14="http://schemas.microsoft.com/office/powerpoint/2010/main" val="2718743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31</a:t>
            </a:fld>
            <a:endParaRPr lang="en-US"/>
          </a:p>
        </p:txBody>
      </p:sp>
    </p:spTree>
    <p:extLst>
      <p:ext uri="{BB962C8B-B14F-4D97-AF65-F5344CB8AC3E}">
        <p14:creationId xmlns:p14="http://schemas.microsoft.com/office/powerpoint/2010/main" val="3015808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As a teenager – she started with faith for an invisible promise</a:t>
            </a:r>
          </a:p>
          <a:p>
            <a:r>
              <a:rPr lang="en-US" sz="1400" kern="1200" dirty="0">
                <a:solidFill>
                  <a:schemeClr val="tx1"/>
                </a:solidFill>
                <a:effectLst/>
                <a:latin typeface="+mn-lt"/>
                <a:ea typeface="+mn-ea"/>
                <a:cs typeface="+mn-cs"/>
              </a:rPr>
              <a:t>But closing in on 50 – she was living for an increased/enormous faith</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was there on the day of </a:t>
            </a:r>
            <a:r>
              <a:rPr lang="en-US" sz="1400" kern="1200" dirty="0" err="1">
                <a:solidFill>
                  <a:schemeClr val="tx1"/>
                </a:solidFill>
                <a:effectLst/>
                <a:latin typeface="+mn-lt"/>
                <a:ea typeface="+mn-ea"/>
                <a:cs typeface="+mn-cs"/>
              </a:rPr>
              <a:t>pentecost</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She was there when 3,000 was saved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After all she has gone through – you chooses not to miss what is next. What is greater!</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32</a:t>
            </a:fld>
            <a:endParaRPr lang="en-US"/>
          </a:p>
        </p:txBody>
      </p:sp>
    </p:spTree>
    <p:extLst>
      <p:ext uri="{BB962C8B-B14F-4D97-AF65-F5344CB8AC3E}">
        <p14:creationId xmlns:p14="http://schemas.microsoft.com/office/powerpoint/2010/main" val="28340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She starts with great faith for her own </a:t>
            </a:r>
            <a:r>
              <a:rPr lang="en-US" sz="1200" kern="1200" dirty="0" err="1">
                <a:solidFill>
                  <a:schemeClr val="tx1"/>
                </a:solidFill>
                <a:effectLst/>
                <a:latin typeface="+mn-lt"/>
                <a:ea typeface="+mn-ea"/>
                <a:cs typeface="+mn-cs"/>
              </a:rPr>
              <a:t>lfie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She ends up with greater faith for the whole world</a:t>
            </a:r>
          </a:p>
          <a:p>
            <a:r>
              <a:rPr lang="en-US" sz="1200" kern="1200" dirty="0">
                <a:solidFill>
                  <a:schemeClr val="tx1"/>
                </a:solidFill>
                <a:effectLst/>
                <a:latin typeface="+mn-lt"/>
                <a:ea typeface="+mn-ea"/>
                <a:cs typeface="+mn-cs"/>
              </a:rPr>
              <a:t>Not greater comfort, success, control – just greater faith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That’s this life – greatest miracle of all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started with faith for herself</a:t>
            </a:r>
          </a:p>
          <a:p>
            <a:r>
              <a:rPr lang="en-US" sz="1200" kern="1200" dirty="0">
                <a:solidFill>
                  <a:schemeClr val="tx1"/>
                </a:solidFill>
                <a:effectLst/>
                <a:latin typeface="+mn-lt"/>
                <a:ea typeface="+mn-ea"/>
                <a:cs typeface="+mn-cs"/>
              </a:rPr>
              <a:t>She finished with greater faith for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didn’t miss the miracle because she didn’t stay focused on herself</a:t>
            </a:r>
          </a:p>
          <a:p>
            <a:r>
              <a:rPr lang="en-US" sz="1200" kern="1200" dirty="0">
                <a:solidFill>
                  <a:schemeClr val="tx1"/>
                </a:solidFill>
                <a:effectLst/>
                <a:latin typeface="+mn-lt"/>
                <a:ea typeface="+mn-ea"/>
                <a:cs typeface="+mn-cs"/>
              </a:rPr>
              <a:t>That’s the greatest miracle of all – the one God is calling you to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me faith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33</a:t>
            </a:fld>
            <a:endParaRPr lang="en-US"/>
          </a:p>
        </p:txBody>
      </p:sp>
    </p:spTree>
    <p:extLst>
      <p:ext uri="{BB962C8B-B14F-4D97-AF65-F5344CB8AC3E}">
        <p14:creationId xmlns:p14="http://schemas.microsoft.com/office/powerpoint/2010/main" val="237175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And that’s I want to focus us on the story of Mary, the mother of Jesus</a:t>
            </a:r>
          </a:p>
          <a:p>
            <a:r>
              <a:rPr lang="en-US" sz="1400" kern="1200" dirty="0">
                <a:solidFill>
                  <a:schemeClr val="tx1"/>
                </a:solidFill>
                <a:effectLst/>
                <a:latin typeface="+mn-lt"/>
                <a:ea typeface="+mn-ea"/>
                <a:cs typeface="+mn-cs"/>
              </a:rPr>
              <a:t>She is one of the most important models of faith in the Bible</a:t>
            </a:r>
          </a:p>
          <a:p>
            <a:r>
              <a:rPr lang="en-US" sz="1400" kern="1200" dirty="0">
                <a:solidFill>
                  <a:schemeClr val="tx1"/>
                </a:solidFill>
                <a:effectLst/>
                <a:latin typeface="+mn-lt"/>
                <a:ea typeface="+mn-ea"/>
                <a:cs typeface="+mn-cs"/>
              </a:rPr>
              <a:t>And the Most famous (mom) 1.2 Billion Catholics – (former </a:t>
            </a:r>
            <a:r>
              <a:rPr lang="en-US" sz="1400" kern="1200" dirty="0" err="1">
                <a:solidFill>
                  <a:schemeClr val="tx1"/>
                </a:solidFill>
                <a:effectLst/>
                <a:latin typeface="+mn-lt"/>
                <a:ea typeface="+mn-ea"/>
                <a:cs typeface="+mn-cs"/>
              </a:rPr>
              <a:t>catholics</a:t>
            </a:r>
            <a:r>
              <a:rPr lang="en-US" sz="1400" kern="1200" dirty="0">
                <a:solidFill>
                  <a:schemeClr val="tx1"/>
                </a:solidFill>
                <a:effectLst/>
                <a:latin typeface="+mn-lt"/>
                <a:ea typeface="+mn-ea"/>
                <a:cs typeface="+mn-cs"/>
              </a:rPr>
              <a:t> here)</a:t>
            </a:r>
          </a:p>
          <a:p>
            <a:r>
              <a:rPr lang="en-US" sz="1400" kern="1200" dirty="0">
                <a:solidFill>
                  <a:schemeClr val="tx1"/>
                </a:solidFill>
                <a:effectLst/>
                <a:latin typeface="+mn-lt"/>
                <a:ea typeface="+mn-ea"/>
                <a:cs typeface="+mn-cs"/>
              </a:rPr>
              <a:t>They wrongly worship her, but rightly honor her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Out of all the mother’s in the history of history</a:t>
            </a:r>
          </a:p>
          <a:p>
            <a:r>
              <a:rPr lang="en-US" sz="1400" kern="1200" dirty="0">
                <a:solidFill>
                  <a:schemeClr val="tx1"/>
                </a:solidFill>
                <a:effectLst/>
                <a:latin typeface="+mn-lt"/>
                <a:ea typeface="+mn-ea"/>
                <a:cs typeface="+mn-cs"/>
              </a:rPr>
              <a:t>Of all the millions of women in the world – God chose her</a:t>
            </a:r>
          </a:p>
          <a:p>
            <a:r>
              <a:rPr lang="en-US" sz="1400" kern="1200" dirty="0">
                <a:solidFill>
                  <a:schemeClr val="tx1"/>
                </a:solidFill>
                <a:effectLst/>
                <a:latin typeface="+mn-lt"/>
                <a:ea typeface="+mn-ea"/>
                <a:cs typeface="+mn-cs"/>
              </a:rPr>
              <a:t>He created and saw in her a greatness of faith) no one else had</a:t>
            </a:r>
          </a:p>
          <a:p>
            <a:r>
              <a:rPr lang="en-US" sz="1400" kern="1200" dirty="0">
                <a:solidFill>
                  <a:schemeClr val="tx1"/>
                </a:solidFill>
                <a:effectLst/>
                <a:latin typeface="+mn-lt"/>
                <a:ea typeface="+mn-ea"/>
                <a:cs typeface="+mn-cs"/>
              </a:rPr>
              <a:t>Faith to entrust her with raising the salvation of the world!!!!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People think that she lived life like this but in reality she lived like this</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a:t>
            </a:fld>
            <a:endParaRPr lang="en-US"/>
          </a:p>
        </p:txBody>
      </p:sp>
    </p:spTree>
    <p:extLst>
      <p:ext uri="{BB962C8B-B14F-4D97-AF65-F5344CB8AC3E}">
        <p14:creationId xmlns:p14="http://schemas.microsoft.com/office/powerpoint/2010/main" val="3653875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miss God’s miracle in your life by focusing on yourself.</a:t>
            </a:r>
          </a:p>
          <a:p>
            <a:endParaRPr lang="en-US" dirty="0"/>
          </a:p>
          <a:p>
            <a:r>
              <a:rPr lang="en-US" dirty="0"/>
              <a:t>You’ll miss the greatest miracle of all</a:t>
            </a:r>
          </a:p>
          <a:p>
            <a:r>
              <a:rPr lang="en-US" dirty="0"/>
              <a:t>If you choose to focus on yourself.</a:t>
            </a:r>
          </a:p>
        </p:txBody>
      </p:sp>
      <p:sp>
        <p:nvSpPr>
          <p:cNvPr id="4" name="Slide Number Placeholder 3"/>
          <p:cNvSpPr>
            <a:spLocks noGrp="1"/>
          </p:cNvSpPr>
          <p:nvPr>
            <p:ph type="sldNum" sz="quarter" idx="10"/>
          </p:nvPr>
        </p:nvSpPr>
        <p:spPr/>
        <p:txBody>
          <a:bodyPr/>
          <a:lstStyle/>
          <a:p>
            <a:fld id="{3405CB8A-CA04-417D-A9CA-A61594513B13}" type="slidenum">
              <a:rPr lang="en-US" smtClean="0"/>
              <a:t>34</a:t>
            </a:fld>
            <a:endParaRPr lang="en-US"/>
          </a:p>
        </p:txBody>
      </p:sp>
    </p:spTree>
    <p:extLst>
      <p:ext uri="{BB962C8B-B14F-4D97-AF65-F5344CB8AC3E}">
        <p14:creationId xmlns:p14="http://schemas.microsoft.com/office/powerpoint/2010/main" val="1003576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righteous will live by faith from start to finish</a:t>
            </a:r>
          </a:p>
          <a:p>
            <a:endParaRPr lang="en-US" sz="1400" dirty="0"/>
          </a:p>
          <a:p>
            <a:r>
              <a:rPr lang="en-US" sz="1400" dirty="0"/>
              <a:t>Where are you missing the miracle today?</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35</a:t>
            </a:fld>
            <a:endParaRPr lang="en-US"/>
          </a:p>
        </p:txBody>
      </p:sp>
    </p:spTree>
    <p:extLst>
      <p:ext uri="{BB962C8B-B14F-4D97-AF65-F5344CB8AC3E}">
        <p14:creationId xmlns:p14="http://schemas.microsoft.com/office/powerpoint/2010/main" val="187826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And you and I need to learn from her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So let’s look at her life – a life not of religious saint, the life of a woman with faith</a:t>
            </a:r>
          </a:p>
          <a:p>
            <a:r>
              <a:rPr lang="en-US" sz="1400" kern="1200" dirty="0">
                <a:solidFill>
                  <a:schemeClr val="tx1"/>
                </a:solidFill>
                <a:effectLst/>
                <a:latin typeface="+mn-lt"/>
                <a:ea typeface="+mn-ea"/>
                <a:cs typeface="+mn-cs"/>
              </a:rPr>
              <a:t>Who went through the same things as we go through</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Here is her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8</a:t>
            </a:fld>
            <a:endParaRPr lang="en-US"/>
          </a:p>
        </p:txBody>
      </p:sp>
    </p:spTree>
    <p:extLst>
      <p:ext uri="{BB962C8B-B14F-4D97-AF65-F5344CB8AC3E}">
        <p14:creationId xmlns:p14="http://schemas.microsoft.com/office/powerpoint/2010/main" val="183598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 first meet Mary when she is about 14/15 years old</a:t>
            </a:r>
          </a:p>
          <a:p>
            <a:r>
              <a:rPr lang="en-US" sz="1400" b="1" kern="1200" dirty="0">
                <a:solidFill>
                  <a:schemeClr val="tx1"/>
                </a:solidFill>
                <a:effectLst/>
                <a:latin typeface="+mn-lt"/>
                <a:ea typeface="+mn-ea"/>
                <a:cs typeface="+mn-cs"/>
              </a:rPr>
              <a:t>[How many teenagers are in the room right now?]</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She is engaged to </a:t>
            </a:r>
            <a:r>
              <a:rPr lang="en-US" sz="1400" kern="1200" dirty="0" err="1">
                <a:solidFill>
                  <a:schemeClr val="tx1"/>
                </a:solidFill>
                <a:effectLst/>
                <a:latin typeface="+mn-lt"/>
                <a:ea typeface="+mn-ea"/>
                <a:cs typeface="+mn-cs"/>
              </a:rPr>
              <a:t>Jospeph</a:t>
            </a:r>
            <a:r>
              <a:rPr lang="en-US" sz="1400" kern="1200" dirty="0">
                <a:solidFill>
                  <a:schemeClr val="tx1"/>
                </a:solidFill>
                <a:effectLst/>
                <a:latin typeface="+mn-lt"/>
                <a:ea typeface="+mn-ea"/>
                <a:cs typeface="+mn-cs"/>
              </a:rPr>
              <a:t>, which in that day happened for a </a:t>
            </a:r>
            <a:r>
              <a:rPr lang="en-US" sz="1400" kern="1200" dirty="0" err="1">
                <a:solidFill>
                  <a:schemeClr val="tx1"/>
                </a:solidFill>
                <a:effectLst/>
                <a:latin typeface="+mn-lt"/>
                <a:ea typeface="+mn-ea"/>
                <a:cs typeface="+mn-cs"/>
              </a:rPr>
              <a:t>jewish</a:t>
            </a:r>
            <a:r>
              <a:rPr lang="en-US" sz="1400" kern="1200" dirty="0">
                <a:solidFill>
                  <a:schemeClr val="tx1"/>
                </a:solidFill>
                <a:effectLst/>
                <a:latin typeface="+mn-lt"/>
                <a:ea typeface="+mn-ea"/>
                <a:cs typeface="+mn-cs"/>
              </a:rPr>
              <a:t> girl after puberty</a:t>
            </a:r>
          </a:p>
          <a:p>
            <a:r>
              <a:rPr lang="en-US" sz="1400" kern="1200" dirty="0">
                <a:solidFill>
                  <a:schemeClr val="tx1"/>
                </a:solidFill>
                <a:effectLst/>
                <a:latin typeface="+mn-lt"/>
                <a:ea typeface="+mn-ea"/>
                <a:cs typeface="+mn-cs"/>
              </a:rPr>
              <a:t>Tradition says she is daughter of Joachim &amp; Anne of the village of Nazareth</a:t>
            </a:r>
          </a:p>
          <a:p>
            <a:r>
              <a:rPr lang="en-US" sz="1400" kern="1200" dirty="0">
                <a:solidFill>
                  <a:schemeClr val="tx1"/>
                </a:solidFill>
                <a:effectLst/>
                <a:latin typeface="+mn-lt"/>
                <a:ea typeface="+mn-ea"/>
                <a:cs typeface="+mn-cs"/>
              </a:rPr>
              <a:t>History would tell us she is most likely illiterate, though not unintelligent</a:t>
            </a:r>
          </a:p>
          <a:p>
            <a:r>
              <a:rPr lang="en-US" sz="1400" kern="1200" dirty="0">
                <a:solidFill>
                  <a:schemeClr val="tx1"/>
                </a:solidFill>
                <a:effectLst/>
                <a:latin typeface="+mn-lt"/>
                <a:ea typeface="+mn-ea"/>
                <a:cs typeface="+mn-cs"/>
              </a:rPr>
              <a:t>The only education she has is religious education – and she knows her Scriptures</a:t>
            </a:r>
          </a:p>
          <a:p>
            <a:r>
              <a:rPr lang="en-US" sz="1400" kern="1200" dirty="0">
                <a:solidFill>
                  <a:schemeClr val="tx1"/>
                </a:solidFill>
                <a:effectLst/>
                <a:latin typeface="+mn-lt"/>
                <a:ea typeface="+mn-ea"/>
                <a:cs typeface="+mn-cs"/>
              </a:rPr>
              <a:t>She lives in a poor working class village on a hillside of about 400 </a:t>
            </a:r>
          </a:p>
          <a:p>
            <a:r>
              <a:rPr lang="en-US" sz="1400" kern="1200" dirty="0">
                <a:solidFill>
                  <a:schemeClr val="tx1"/>
                </a:solidFill>
                <a:effectLst/>
                <a:latin typeface="+mn-lt"/>
                <a:ea typeface="+mn-ea"/>
                <a:cs typeface="+mn-cs"/>
              </a:rPr>
              <a:t>It is 10 miles south from a major roman city building project in Galilee called </a:t>
            </a:r>
            <a:r>
              <a:rPr lang="en-US" sz="1400" b="1" u="sng" kern="1200" dirty="0" err="1">
                <a:solidFill>
                  <a:schemeClr val="tx1"/>
                </a:solidFill>
                <a:effectLst/>
                <a:latin typeface="+mn-lt"/>
                <a:ea typeface="+mn-ea"/>
                <a:cs typeface="+mn-cs"/>
                <a:hlinkClick r:id="rId3"/>
              </a:rPr>
              <a:t>Sepphoris</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20 miles away from the sea of galilee and the city of </a:t>
            </a:r>
            <a:r>
              <a:rPr lang="en-US" sz="1400" kern="1200" dirty="0" err="1">
                <a:solidFill>
                  <a:schemeClr val="tx1"/>
                </a:solidFill>
                <a:effectLst/>
                <a:latin typeface="+mn-lt"/>
                <a:ea typeface="+mn-ea"/>
                <a:cs typeface="+mn-cs"/>
              </a:rPr>
              <a:t>capernum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Here we see Mary’s first act of faith</a:t>
            </a:r>
          </a:p>
          <a:p>
            <a:r>
              <a:rPr lang="en-US" sz="1400" kern="1200" dirty="0">
                <a:solidFill>
                  <a:schemeClr val="tx1"/>
                </a:solidFill>
                <a:effectLst/>
                <a:latin typeface="+mn-lt"/>
                <a:ea typeface="+mn-ea"/>
                <a:cs typeface="+mn-cs"/>
              </a:rPr>
              <a:t>She encounters an angel who tells her</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9</a:t>
            </a:fld>
            <a:endParaRPr lang="en-US"/>
          </a:p>
        </p:txBody>
      </p:sp>
    </p:spTree>
    <p:extLst>
      <p:ext uri="{BB962C8B-B14F-4D97-AF65-F5344CB8AC3E}">
        <p14:creationId xmlns:p14="http://schemas.microsoft.com/office/powerpoint/2010/main" val="29338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after scripture read</a:t>
            </a:r>
          </a:p>
        </p:txBody>
      </p:sp>
      <p:sp>
        <p:nvSpPr>
          <p:cNvPr id="4" name="Slide Number Placeholder 3"/>
          <p:cNvSpPr>
            <a:spLocks noGrp="1"/>
          </p:cNvSpPr>
          <p:nvPr>
            <p:ph type="sldNum" sz="quarter" idx="10"/>
          </p:nvPr>
        </p:nvSpPr>
        <p:spPr/>
        <p:txBody>
          <a:bodyPr/>
          <a:lstStyle/>
          <a:p>
            <a:fld id="{3405CB8A-CA04-417D-A9CA-A61594513B13}" type="slidenum">
              <a:rPr lang="en-US" smtClean="0"/>
              <a:t>10</a:t>
            </a:fld>
            <a:endParaRPr lang="en-US"/>
          </a:p>
        </p:txBody>
      </p:sp>
    </p:spTree>
    <p:extLst>
      <p:ext uri="{BB962C8B-B14F-4D97-AF65-F5344CB8AC3E}">
        <p14:creationId xmlns:p14="http://schemas.microsoft.com/office/powerpoint/2010/main" val="145703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MARY’S FAITH BEGINS WITH – AN INVISIBLE PROMISE</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 promise that she can’t see and seems impossible</a:t>
            </a:r>
          </a:p>
          <a:p>
            <a:r>
              <a:rPr lang="en-US" sz="1400" kern="1200" dirty="0">
                <a:solidFill>
                  <a:schemeClr val="tx1"/>
                </a:solidFill>
                <a:effectLst/>
                <a:latin typeface="+mn-lt"/>
                <a:ea typeface="+mn-ea"/>
                <a:cs typeface="+mn-cs"/>
              </a:rPr>
              <a:t>Nothing in her circumstances, her feelings, or her world says God can do this in her</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is just like you and I – she doesn’t have some heavenly eyesight or way of knowing</a:t>
            </a:r>
          </a:p>
          <a:p>
            <a:r>
              <a:rPr lang="en-US" sz="1400" kern="1200" dirty="0">
                <a:solidFill>
                  <a:schemeClr val="tx1"/>
                </a:solidFill>
                <a:effectLst/>
                <a:latin typeface="+mn-lt"/>
                <a:ea typeface="+mn-ea"/>
                <a:cs typeface="+mn-cs"/>
              </a:rPr>
              <a:t>She has to choose to have faith in a promise that she can’t see</a:t>
            </a:r>
          </a:p>
          <a:p>
            <a:r>
              <a:rPr lang="en-US" sz="1400" kern="1200" dirty="0">
                <a:solidFill>
                  <a:schemeClr val="tx1"/>
                </a:solidFill>
                <a:effectLst/>
                <a:latin typeface="+mn-lt"/>
                <a:ea typeface="+mn-ea"/>
                <a:cs typeface="+mn-cs"/>
              </a:rPr>
              <a:t>She has to trust when nothing she sees says its going to be okay! </a:t>
            </a:r>
            <a:r>
              <a:rPr lang="en-US" sz="1400" b="1" kern="1200" dirty="0">
                <a:solidFill>
                  <a:schemeClr val="tx1"/>
                </a:solidFill>
                <a:effectLst/>
                <a:latin typeface="+mn-lt"/>
                <a:ea typeface="+mn-ea"/>
                <a:cs typeface="+mn-cs"/>
              </a:rPr>
              <a:t>[EVER BEEN THERE? NOW?}</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But because she knows and loves God’s word notice her answer</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11</a:t>
            </a:fld>
            <a:endParaRPr lang="en-US"/>
          </a:p>
        </p:txBody>
      </p:sp>
    </p:spTree>
    <p:extLst>
      <p:ext uri="{BB962C8B-B14F-4D97-AF65-F5344CB8AC3E}">
        <p14:creationId xmlns:p14="http://schemas.microsoft.com/office/powerpoint/2010/main" val="199133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Response: Mary surrenders to God’s word and God’s will</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surrenders the plans of her life.</a:t>
            </a:r>
          </a:p>
          <a:p>
            <a:r>
              <a:rPr lang="en-US" sz="1400" kern="1200" dirty="0">
                <a:solidFill>
                  <a:schemeClr val="tx1"/>
                </a:solidFill>
                <a:effectLst/>
                <a:latin typeface="+mn-lt"/>
                <a:ea typeface="+mn-ea"/>
                <a:cs typeface="+mn-cs"/>
              </a:rPr>
              <a:t>She surrenders what people will think of her.</a:t>
            </a:r>
          </a:p>
          <a:p>
            <a:r>
              <a:rPr lang="en-US" sz="1400" kern="1200" dirty="0">
                <a:solidFill>
                  <a:schemeClr val="tx1"/>
                </a:solidFill>
                <a:effectLst/>
                <a:latin typeface="+mn-lt"/>
                <a:ea typeface="+mn-ea"/>
                <a:cs typeface="+mn-cs"/>
              </a:rPr>
              <a:t>She surrenders her fears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doesn’t just believe – she surrenders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This is how faith starts and always continues</a:t>
            </a:r>
          </a:p>
          <a:p>
            <a:r>
              <a:rPr lang="en-US" sz="1400" kern="1200" dirty="0">
                <a:solidFill>
                  <a:schemeClr val="tx1"/>
                </a:solidFill>
                <a:effectLst/>
                <a:latin typeface="+mn-lt"/>
                <a:ea typeface="+mn-ea"/>
                <a:cs typeface="+mn-cs"/>
              </a:rPr>
              <a:t>God calls us to believe in His good news we can’t see yet</a:t>
            </a: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
            </a:r>
            <a:r>
              <a:rPr lang="en-US" sz="1400" kern="1200" dirty="0" err="1">
                <a:solidFill>
                  <a:schemeClr val="tx1"/>
                </a:solidFill>
                <a:effectLst/>
                <a:latin typeface="+mn-lt"/>
                <a:ea typeface="+mn-ea"/>
                <a:cs typeface="+mn-cs"/>
              </a:rPr>
              <a:t>Heb</a:t>
            </a:r>
            <a:r>
              <a:rPr lang="en-US" sz="1400" kern="1200" dirty="0">
                <a:solidFill>
                  <a:schemeClr val="tx1"/>
                </a:solidFill>
                <a:effectLst/>
                <a:latin typeface="+mn-lt"/>
                <a:ea typeface="+mn-ea"/>
                <a:cs typeface="+mn-cs"/>
              </a:rPr>
              <a:t> 11:1] Now faith is being sure of what we hope for and certain of what we do not see.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Mary lives out this faith – even though she can’t see it in herself or in her world</a:t>
            </a:r>
          </a:p>
          <a:p>
            <a:r>
              <a:rPr lang="en-US" sz="1400" kern="1200" dirty="0">
                <a:solidFill>
                  <a:schemeClr val="tx1"/>
                </a:solidFill>
                <a:effectLst/>
                <a:latin typeface="+mn-lt"/>
                <a:ea typeface="+mn-ea"/>
                <a:cs typeface="+mn-cs"/>
              </a:rPr>
              <a:t> It’s invisible but not blind faith – because she is trusting God’s word</a:t>
            </a:r>
          </a:p>
          <a:p>
            <a:endParaRPr lang="en-US" sz="1400" dirty="0"/>
          </a:p>
          <a:p>
            <a:r>
              <a:rPr lang="en-US" sz="1400" kern="1200" dirty="0">
                <a:solidFill>
                  <a:schemeClr val="tx1"/>
                </a:solidFill>
                <a:effectLst/>
                <a:latin typeface="+mn-lt"/>
                <a:ea typeface="+mn-ea"/>
                <a:cs typeface="+mn-cs"/>
              </a:rPr>
              <a:t>Mary doesn’t wait for her senses or her circumstances </a:t>
            </a:r>
          </a:p>
          <a:p>
            <a:r>
              <a:rPr lang="en-US" sz="1400" kern="1200" dirty="0">
                <a:solidFill>
                  <a:schemeClr val="tx1"/>
                </a:solidFill>
                <a:effectLst/>
                <a:latin typeface="+mn-lt"/>
                <a:ea typeface="+mn-ea"/>
                <a:cs typeface="+mn-cs"/>
              </a:rPr>
              <a:t>She grabs hold of the miracle God is working in her life even though its invisible</a:t>
            </a:r>
          </a:p>
          <a:p>
            <a:r>
              <a:rPr lang="en-US" sz="1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12</a:t>
            </a:fld>
            <a:endParaRPr lang="en-US"/>
          </a:p>
        </p:txBody>
      </p:sp>
    </p:spTree>
    <p:extLst>
      <p:ext uri="{BB962C8B-B14F-4D97-AF65-F5344CB8AC3E}">
        <p14:creationId xmlns:p14="http://schemas.microsoft.com/office/powerpoint/2010/main" val="63921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Mary knows the miracle of God</a:t>
            </a:r>
          </a:p>
          <a:p>
            <a:r>
              <a:rPr lang="en-US" sz="1400" kern="1200" dirty="0">
                <a:solidFill>
                  <a:schemeClr val="tx1"/>
                </a:solidFill>
                <a:effectLst/>
                <a:latin typeface="+mn-lt"/>
                <a:ea typeface="+mn-ea"/>
                <a:cs typeface="+mn-cs"/>
              </a:rPr>
              <a:t>The God who is unseen works miracles that start unseen</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You and I: </a:t>
            </a:r>
            <a:r>
              <a:rPr lang="en-US" sz="1400" b="1" kern="1200" dirty="0">
                <a:solidFill>
                  <a:schemeClr val="tx1"/>
                </a:solidFill>
                <a:effectLst/>
                <a:latin typeface="+mn-lt"/>
                <a:ea typeface="+mn-ea"/>
                <a:cs typeface="+mn-cs"/>
              </a:rPr>
              <a:t>WE MISS THE MIRACLE WHEN WE WAIT TO SEE IT</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(you build the ark before the flood, stand up to Goliath before the victory,</a:t>
            </a:r>
          </a:p>
          <a:p>
            <a:r>
              <a:rPr lang="en-US" sz="1400" kern="1200" dirty="0">
                <a:solidFill>
                  <a:schemeClr val="tx1"/>
                </a:solidFill>
                <a:effectLst/>
                <a:latin typeface="+mn-lt"/>
                <a:ea typeface="+mn-ea"/>
                <a:cs typeface="+mn-cs"/>
              </a:rPr>
              <a:t>Say a prayer of salvation before you are filled with Him)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Faith </a:t>
            </a:r>
            <a:r>
              <a:rPr lang="en-US" sz="1400" b="1" kern="1200" dirty="0">
                <a:solidFill>
                  <a:schemeClr val="tx1"/>
                </a:solidFill>
                <a:effectLst/>
                <a:latin typeface="+mn-lt"/>
                <a:ea typeface="+mn-ea"/>
                <a:cs typeface="+mn-cs"/>
              </a:rPr>
              <a:t>says yes before it sees yes</a:t>
            </a:r>
            <a:r>
              <a:rPr lang="en-US" sz="1400" kern="1200" dirty="0">
                <a:solidFill>
                  <a:schemeClr val="tx1"/>
                </a:solidFill>
                <a:effectLst/>
                <a:latin typeface="+mn-lt"/>
                <a:ea typeface="+mn-ea"/>
                <a:cs typeface="+mn-cs"/>
              </a:rPr>
              <a:t>!  Surrenders before it sees certainty</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She begins to live it out in relationships and with her time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Today – God has spoken promises over you too</a:t>
            </a:r>
          </a:p>
          <a:p>
            <a:r>
              <a:rPr lang="en-US" sz="1400" kern="1200" dirty="0">
                <a:solidFill>
                  <a:schemeClr val="tx1"/>
                </a:solidFill>
                <a:effectLst/>
                <a:latin typeface="+mn-lt"/>
                <a:ea typeface="+mn-ea"/>
                <a:cs typeface="+mn-cs"/>
              </a:rPr>
              <a:t>The Devil wants you to miss them – believe before you receive (not opposite)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Study god’s word this week – and surrender to it</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But that’s not all faith looks like or feels like</a:t>
            </a:r>
          </a:p>
          <a:p>
            <a:endParaRPr lang="en-US" dirty="0"/>
          </a:p>
        </p:txBody>
      </p:sp>
      <p:sp>
        <p:nvSpPr>
          <p:cNvPr id="4" name="Slide Number Placeholder 3"/>
          <p:cNvSpPr>
            <a:spLocks noGrp="1"/>
          </p:cNvSpPr>
          <p:nvPr>
            <p:ph type="sldNum" sz="quarter" idx="10"/>
          </p:nvPr>
        </p:nvSpPr>
        <p:spPr/>
        <p:txBody>
          <a:bodyPr/>
          <a:lstStyle/>
          <a:p>
            <a:fld id="{3405CB8A-CA04-417D-A9CA-A61594513B13}" type="slidenum">
              <a:rPr lang="en-US" smtClean="0"/>
              <a:t>13</a:t>
            </a:fld>
            <a:endParaRPr lang="en-US"/>
          </a:p>
        </p:txBody>
      </p:sp>
    </p:spTree>
    <p:extLst>
      <p:ext uri="{BB962C8B-B14F-4D97-AF65-F5344CB8AC3E}">
        <p14:creationId xmlns:p14="http://schemas.microsoft.com/office/powerpoint/2010/main" val="2371685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5400000">
            <a:off x="1767282" y="2478095"/>
            <a:ext cx="2871672" cy="246005"/>
          </a:xfrm>
        </p:spPr>
        <p:txBody>
          <a:bodyPr>
            <a:normAutofit/>
          </a:bodyPr>
          <a:lstStyle>
            <a:lvl1pPr>
              <a:defRPr sz="1600">
                <a:solidFill>
                  <a:srgbClr val="2D4E53"/>
                </a:solidFill>
              </a:defRPr>
            </a:lvl1pPr>
          </a:lstStyle>
          <a:p>
            <a:pPr lvl="0"/>
            <a:r>
              <a:rPr lang="en-US" dirty="0"/>
              <a:t>Add Your Subtitle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456" y="1156322"/>
            <a:ext cx="2682514" cy="2895731"/>
          </a:xfrm>
        </p:spPr>
        <p:txBody>
          <a:bodyPr/>
          <a:lstStyle>
            <a:lvl1pPr>
              <a:defRPr>
                <a:solidFill>
                  <a:schemeClr val="tx1"/>
                </a:solidFill>
              </a:defRPr>
            </a:lvl1pPr>
          </a:lstStyle>
          <a:p>
            <a:r>
              <a:rPr lang="en-US" dirty="0"/>
              <a:t>Add Your Title</a:t>
            </a:r>
          </a:p>
        </p:txBody>
      </p:sp>
      <p:sp>
        <p:nvSpPr>
          <p:cNvPr id="4" name="Text Placeholder 3"/>
          <p:cNvSpPr>
            <a:spLocks noGrp="1"/>
          </p:cNvSpPr>
          <p:nvPr>
            <p:ph type="body" sz="quarter" idx="11" hasCustomPrompt="1"/>
          </p:nvPr>
        </p:nvSpPr>
        <p:spPr>
          <a:xfrm rot="5400000">
            <a:off x="1767282" y="2478095"/>
            <a:ext cx="2871672" cy="246005"/>
          </a:xfrm>
        </p:spPr>
        <p:txBody>
          <a:bodyPr>
            <a:normAutofit/>
          </a:bodyPr>
          <a:lstStyle>
            <a:lvl1pPr>
              <a:defRPr sz="1600">
                <a:solidFill>
                  <a:srgbClr val="2D4E53"/>
                </a:solidFill>
              </a:defRPr>
            </a:lvl1pPr>
          </a:lstStyle>
          <a:p>
            <a:pPr lvl="0"/>
            <a:r>
              <a:rPr lang="en-US" dirty="0"/>
              <a:t>Add Your Subtitle</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799" y="3623010"/>
            <a:ext cx="1073431" cy="1236378"/>
          </a:xfrm>
        </p:spPr>
        <p:txBody>
          <a:bodyPr>
            <a:normAutofit/>
          </a:bodyPr>
          <a:lstStyle>
            <a:lvl1pPr>
              <a:defRPr sz="1600">
                <a:solidFill>
                  <a:schemeClr val="tx1"/>
                </a:solidFill>
              </a:defRPr>
            </a:lvl1pPr>
          </a:lstStyle>
          <a:p>
            <a:r>
              <a:rPr lang="en-US" dirty="0"/>
              <a:t>Add Your Title</a:t>
            </a:r>
          </a:p>
        </p:txBody>
      </p:sp>
      <p:sp>
        <p:nvSpPr>
          <p:cNvPr id="5"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solidFill>
                  <a:srgbClr val="2D4E53"/>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solidFill>
                  <a:srgbClr val="2D4E53"/>
                </a:solidFill>
              </a:defRPr>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D4E53"/>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339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66255"/>
            <a:ext cx="8296102" cy="3374967"/>
          </a:xfrm>
        </p:spPr>
        <p:txBody>
          <a:bodyPr>
            <a:noAutofit/>
          </a:bodyPr>
          <a:lstStyle/>
          <a:p>
            <a:r>
              <a:rPr lang="en-US" sz="3500" i="1" dirty="0"/>
              <a:t>the angel said, “Do not be afraid, Mary, for you have found favor with God. And behold, you will conceive in your womb and bear a son, and you shall call his name Jesus... Mary said to the angel, “How will this be?   [Luke 1:30-31,34] </a:t>
            </a:r>
          </a:p>
        </p:txBody>
      </p:sp>
    </p:spTree>
    <p:extLst>
      <p:ext uri="{BB962C8B-B14F-4D97-AF65-F5344CB8AC3E}">
        <p14:creationId xmlns:p14="http://schemas.microsoft.com/office/powerpoint/2010/main" val="162723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66255"/>
            <a:ext cx="8296102" cy="3374967"/>
          </a:xfrm>
        </p:spPr>
        <p:txBody>
          <a:bodyPr>
            <a:noAutofit/>
          </a:bodyPr>
          <a:lstStyle/>
          <a:p>
            <a:r>
              <a:rPr lang="en-US" sz="3500" i="1" dirty="0"/>
              <a:t>the angel said, “Do not be afraid, Mary, for you have found favor with God. And behold, you will conceive in your womb and bear a son, and you shall call his name Jesus... Mary said to the angel, “How will this be?   [Luke 1:30-31,34] </a:t>
            </a:r>
          </a:p>
        </p:txBody>
      </p:sp>
      <p:sp>
        <p:nvSpPr>
          <p:cNvPr id="5" name="Text Placeholder 6"/>
          <p:cNvSpPr txBox="1">
            <a:spLocks/>
          </p:cNvSpPr>
          <p:nvPr/>
        </p:nvSpPr>
        <p:spPr>
          <a:xfrm>
            <a:off x="8313" y="399935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Faith Challenge: Invisible Promise</a:t>
            </a:r>
          </a:p>
        </p:txBody>
      </p:sp>
    </p:spTree>
    <p:extLst>
      <p:ext uri="{BB962C8B-B14F-4D97-AF65-F5344CB8AC3E}">
        <p14:creationId xmlns:p14="http://schemas.microsoft.com/office/powerpoint/2010/main" val="407369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246910"/>
            <a:ext cx="8296102" cy="1596043"/>
          </a:xfrm>
        </p:spPr>
        <p:txBody>
          <a:bodyPr>
            <a:noAutofit/>
          </a:bodyPr>
          <a:lstStyle/>
          <a:p>
            <a:r>
              <a:rPr lang="en-US" sz="3500" i="1" dirty="0"/>
              <a:t>And Mary said, “Behold, I am the servant of the Lord; </a:t>
            </a:r>
            <a:r>
              <a:rPr lang="en-US" sz="3500" b="1" i="1" dirty="0"/>
              <a:t>let it be </a:t>
            </a:r>
            <a:r>
              <a:rPr lang="en-US" sz="3500" i="1" dirty="0"/>
              <a:t>to me </a:t>
            </a:r>
            <a:r>
              <a:rPr lang="en-US" sz="3500" b="1" i="1" dirty="0"/>
              <a:t>according to your word</a:t>
            </a:r>
            <a:r>
              <a:rPr lang="en-US" sz="3500" i="1" dirty="0"/>
              <a:t>.” (v38)</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responds with SURRENDER</a:t>
            </a:r>
          </a:p>
        </p:txBody>
      </p:sp>
    </p:spTree>
    <p:extLst>
      <p:ext uri="{BB962C8B-B14F-4D97-AF65-F5344CB8AC3E}">
        <p14:creationId xmlns:p14="http://schemas.microsoft.com/office/powerpoint/2010/main" val="52955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246910"/>
            <a:ext cx="8296102" cy="1596043"/>
          </a:xfrm>
        </p:spPr>
        <p:txBody>
          <a:bodyPr>
            <a:noAutofit/>
          </a:bodyPr>
          <a:lstStyle/>
          <a:p>
            <a:r>
              <a:rPr lang="en-US" sz="3500" i="1" dirty="0"/>
              <a:t>And Mary said, “Behold, I am the servant of the Lord; let it be to me according to your word.” (v38)</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responds with SURRENDER</a:t>
            </a:r>
          </a:p>
        </p:txBody>
      </p:sp>
      <p:sp>
        <p:nvSpPr>
          <p:cNvPr id="6" name="Text Placeholder 6"/>
          <p:cNvSpPr txBox="1">
            <a:spLocks/>
          </p:cNvSpPr>
          <p:nvPr/>
        </p:nvSpPr>
        <p:spPr>
          <a:xfrm>
            <a:off x="0" y="3233699"/>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We miss God’s miracle</a:t>
            </a:r>
          </a:p>
          <a:p>
            <a:r>
              <a:rPr lang="en-US" sz="4000" b="1" dirty="0">
                <a:solidFill>
                  <a:srgbClr val="CC6600"/>
                </a:solidFill>
              </a:rPr>
              <a:t>when we wait to see it!</a:t>
            </a:r>
          </a:p>
        </p:txBody>
      </p:sp>
    </p:spTree>
    <p:extLst>
      <p:ext uri="{BB962C8B-B14F-4D97-AF65-F5344CB8AC3E}">
        <p14:creationId xmlns:p14="http://schemas.microsoft.com/office/powerpoint/2010/main" val="286868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64583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66255"/>
            <a:ext cx="8296102" cy="3374967"/>
          </a:xfrm>
        </p:spPr>
        <p:txBody>
          <a:bodyPr>
            <a:noAutofit/>
          </a:bodyPr>
          <a:lstStyle/>
          <a:p>
            <a:r>
              <a:rPr lang="en-US" sz="3500" i="1" dirty="0"/>
              <a:t>And Jesus [12 years old] said to them, “Why were you looking for me? Did you not know that I must be in my Father’s house?” 50 And they did not understand the saying that he spoke to them.   [Luke 2:49-50] </a:t>
            </a:r>
          </a:p>
        </p:txBody>
      </p:sp>
    </p:spTree>
    <p:extLst>
      <p:ext uri="{BB962C8B-B14F-4D97-AF65-F5344CB8AC3E}">
        <p14:creationId xmlns:p14="http://schemas.microsoft.com/office/powerpoint/2010/main" val="413087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166255"/>
            <a:ext cx="8296102" cy="3374967"/>
          </a:xfrm>
        </p:spPr>
        <p:txBody>
          <a:bodyPr>
            <a:noAutofit/>
          </a:bodyPr>
          <a:lstStyle/>
          <a:p>
            <a:r>
              <a:rPr lang="en-US" sz="3500" i="1" dirty="0"/>
              <a:t>And Jesus [12 years old] said to them, “Why were you looking for me? Did you not know that I must be in my Father’s house?” 50 And they did not understand the saying that he spoke to them.   [Luke 2:49-50] </a:t>
            </a:r>
          </a:p>
        </p:txBody>
      </p:sp>
      <p:sp>
        <p:nvSpPr>
          <p:cNvPr id="5" name="Text Placeholder 6"/>
          <p:cNvSpPr txBox="1">
            <a:spLocks/>
          </p:cNvSpPr>
          <p:nvPr/>
        </p:nvSpPr>
        <p:spPr>
          <a:xfrm>
            <a:off x="8313" y="3999357"/>
            <a:ext cx="9144000" cy="957654"/>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Challenge: Insignificant Progress</a:t>
            </a:r>
          </a:p>
        </p:txBody>
      </p:sp>
    </p:spTree>
    <p:extLst>
      <p:ext uri="{BB962C8B-B14F-4D97-AF65-F5344CB8AC3E}">
        <p14:creationId xmlns:p14="http://schemas.microsoft.com/office/powerpoint/2010/main" val="34557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246910"/>
            <a:ext cx="9144000" cy="1596043"/>
          </a:xfrm>
        </p:spPr>
        <p:txBody>
          <a:bodyPr>
            <a:noAutofit/>
          </a:bodyPr>
          <a:lstStyle/>
          <a:p>
            <a:r>
              <a:rPr lang="en-US" sz="3300" i="1" dirty="0"/>
              <a:t>Jesus went down with them ...and was submissive to them. And his mother </a:t>
            </a:r>
            <a:r>
              <a:rPr lang="en-US" sz="3300" b="1" i="1" dirty="0"/>
              <a:t>treasured</a:t>
            </a:r>
            <a:r>
              <a:rPr lang="en-US" sz="3300" i="1" dirty="0"/>
              <a:t> up all these things in her heart (v51) </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responds with PERSISTANCE</a:t>
            </a:r>
          </a:p>
        </p:txBody>
      </p:sp>
    </p:spTree>
    <p:extLst>
      <p:ext uri="{BB962C8B-B14F-4D97-AF65-F5344CB8AC3E}">
        <p14:creationId xmlns:p14="http://schemas.microsoft.com/office/powerpoint/2010/main" val="266809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246910"/>
            <a:ext cx="9144000" cy="1596043"/>
          </a:xfrm>
        </p:spPr>
        <p:txBody>
          <a:bodyPr>
            <a:noAutofit/>
          </a:bodyPr>
          <a:lstStyle/>
          <a:p>
            <a:r>
              <a:rPr lang="en-US" sz="3300" i="1" dirty="0"/>
              <a:t>Jesus went down with them ...and was submissive to them. And his mother </a:t>
            </a:r>
            <a:r>
              <a:rPr lang="en-US" sz="3300" b="1" i="1" dirty="0"/>
              <a:t>treasured</a:t>
            </a:r>
            <a:r>
              <a:rPr lang="en-US" sz="3300" i="1" dirty="0"/>
              <a:t> up all these things in her heart (v51) </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responds with PERSISTANCE</a:t>
            </a:r>
          </a:p>
        </p:txBody>
      </p:sp>
      <p:sp>
        <p:nvSpPr>
          <p:cNvPr id="6" name="Text Placeholder 6"/>
          <p:cNvSpPr txBox="1">
            <a:spLocks/>
          </p:cNvSpPr>
          <p:nvPr/>
        </p:nvSpPr>
        <p:spPr>
          <a:xfrm>
            <a:off x="0" y="3233699"/>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We miss God’s miracle</a:t>
            </a:r>
          </a:p>
          <a:p>
            <a:r>
              <a:rPr lang="en-US" sz="4000" b="1" dirty="0">
                <a:solidFill>
                  <a:srgbClr val="CC6600"/>
                </a:solidFill>
              </a:rPr>
              <a:t>when we keep measuring it</a:t>
            </a:r>
          </a:p>
        </p:txBody>
      </p:sp>
    </p:spTree>
    <p:extLst>
      <p:ext uri="{BB962C8B-B14F-4D97-AF65-F5344CB8AC3E}">
        <p14:creationId xmlns:p14="http://schemas.microsoft.com/office/powerpoint/2010/main" val="72951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773"/>
            <a:ext cx="9144000" cy="6869431"/>
          </a:xfrm>
          <a:prstGeom prst="rect">
            <a:avLst/>
          </a:prstGeom>
        </p:spPr>
      </p:pic>
    </p:spTree>
    <p:extLst>
      <p:ext uri="{BB962C8B-B14F-4D97-AF65-F5344CB8AC3E}">
        <p14:creationId xmlns:p14="http://schemas.microsoft.com/office/powerpoint/2010/main" val="249281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69810"/>
            <a:ext cx="9144000" cy="2895731"/>
          </a:xfrm>
        </p:spPr>
        <p:txBody>
          <a:bodyPr>
            <a:noAutofit/>
          </a:bodyPr>
          <a:lstStyle/>
          <a:p>
            <a:r>
              <a:rPr lang="en-US" sz="5000" b="1" dirty="0">
                <a:solidFill>
                  <a:srgbClr val="2D4E53"/>
                </a:solidFill>
                <a:effectLst>
                  <a:outerShdw blurRad="38100" dist="38100" dir="2700000" algn="tl">
                    <a:srgbClr val="000000">
                      <a:alpha val="43137"/>
                    </a:srgbClr>
                  </a:outerShdw>
                </a:effectLst>
              </a:rPr>
              <a:t>Don’t miss the </a:t>
            </a:r>
            <a:r>
              <a:rPr lang="en-US" sz="5000" b="1" u="sng" dirty="0">
                <a:solidFill>
                  <a:srgbClr val="2D4E53"/>
                </a:solidFill>
                <a:effectLst>
                  <a:outerShdw blurRad="38100" dist="38100" dir="2700000" algn="tl">
                    <a:srgbClr val="000000">
                      <a:alpha val="43137"/>
                    </a:srgbClr>
                  </a:outerShdw>
                </a:effectLst>
              </a:rPr>
              <a:t>miracle</a:t>
            </a:r>
            <a:br>
              <a:rPr lang="en-US" sz="6000" b="1" dirty="0">
                <a:solidFill>
                  <a:srgbClr val="2D4E53"/>
                </a:solidFill>
                <a:effectLst>
                  <a:outerShdw blurRad="38100" dist="38100" dir="2700000" algn="tl">
                    <a:srgbClr val="000000">
                      <a:alpha val="43137"/>
                    </a:srgbClr>
                  </a:outerShdw>
                </a:effectLst>
              </a:rPr>
            </a:br>
            <a:r>
              <a:rPr lang="en-US" sz="4500" dirty="0">
                <a:solidFill>
                  <a:srgbClr val="2D4E53"/>
                </a:solidFill>
                <a:effectLst>
                  <a:outerShdw blurRad="38100" dist="38100" dir="2700000" algn="tl">
                    <a:srgbClr val="000000">
                      <a:alpha val="43137"/>
                    </a:srgbClr>
                  </a:outerShdw>
                </a:effectLst>
              </a:rPr>
              <a:t>God is working in your life!</a:t>
            </a:r>
          </a:p>
        </p:txBody>
      </p:sp>
      <p:sp>
        <p:nvSpPr>
          <p:cNvPr id="7" name="Text Placeholder 6"/>
          <p:cNvSpPr>
            <a:spLocks noGrp="1"/>
          </p:cNvSpPr>
          <p:nvPr>
            <p:ph type="body" sz="quarter" idx="11"/>
          </p:nvPr>
        </p:nvSpPr>
        <p:spPr>
          <a:xfrm>
            <a:off x="0" y="741750"/>
            <a:ext cx="9144000" cy="430298"/>
          </a:xfrm>
        </p:spPr>
        <p:txBody>
          <a:bodyPr>
            <a:noAutofit/>
          </a:bodyPr>
          <a:lstStyle/>
          <a:p>
            <a:r>
              <a:rPr lang="en-US" sz="3500" dirty="0">
                <a:solidFill>
                  <a:srgbClr val="CC6600"/>
                </a:solidFill>
                <a:effectLst>
                  <a:outerShdw blurRad="38100" dist="38100" dir="2700000" algn="tl">
                    <a:srgbClr val="000000">
                      <a:alpha val="43137"/>
                    </a:srgbClr>
                  </a:outerShdw>
                </a:effectLst>
              </a:rPr>
              <a:t>God’s Word For Us Today</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Then Jesus went home, and the crowd gathered again, so that they could not even eat. And when his family heard it, they went out to seize him, for they were saying, “He is out of his mind.” [Mark 3:20-21] </a:t>
            </a:r>
          </a:p>
        </p:txBody>
      </p:sp>
    </p:spTree>
    <p:extLst>
      <p:ext uri="{BB962C8B-B14F-4D97-AF65-F5344CB8AC3E}">
        <p14:creationId xmlns:p14="http://schemas.microsoft.com/office/powerpoint/2010/main" val="83091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Then Jesus went home, and the crowd gathered again, so that they could not even eat. And when his family heard it, they went out to seize him, for they were saying, “He is out of his mind.” [Mark 3:20-21] </a:t>
            </a:r>
          </a:p>
        </p:txBody>
      </p:sp>
      <p:sp>
        <p:nvSpPr>
          <p:cNvPr id="5" name="Text Placeholder 6"/>
          <p:cNvSpPr txBox="1">
            <a:spLocks/>
          </p:cNvSpPr>
          <p:nvPr/>
        </p:nvSpPr>
        <p:spPr>
          <a:xfrm>
            <a:off x="8313" y="399935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Challenge: Incorrect Expectations</a:t>
            </a:r>
          </a:p>
        </p:txBody>
      </p:sp>
    </p:spTree>
    <p:extLst>
      <p:ext uri="{BB962C8B-B14F-4D97-AF65-F5344CB8AC3E}">
        <p14:creationId xmlns:p14="http://schemas.microsoft.com/office/powerpoint/2010/main" val="51328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637656"/>
            <a:ext cx="9144000" cy="1596043"/>
          </a:xfrm>
        </p:spPr>
        <p:txBody>
          <a:bodyPr>
            <a:noAutofit/>
          </a:bodyPr>
          <a:lstStyle/>
          <a:p>
            <a:r>
              <a:rPr lang="en-US" dirty="0"/>
              <a:t>“But Keep Growing in the grace and knowledge of our Lord and Savior Jesus Christ” 2 Peter 3:18</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responded by choosing to</a:t>
            </a:r>
          </a:p>
          <a:p>
            <a:r>
              <a:rPr lang="en-US" sz="4000" b="1" dirty="0">
                <a:solidFill>
                  <a:srgbClr val="CC6600"/>
                </a:solidFill>
              </a:rPr>
              <a:t>KEEP GROWING</a:t>
            </a:r>
          </a:p>
        </p:txBody>
      </p:sp>
    </p:spTree>
    <p:extLst>
      <p:ext uri="{BB962C8B-B14F-4D97-AF65-F5344CB8AC3E}">
        <p14:creationId xmlns:p14="http://schemas.microsoft.com/office/powerpoint/2010/main" val="145506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637656"/>
            <a:ext cx="9144000" cy="1596043"/>
          </a:xfrm>
        </p:spPr>
        <p:txBody>
          <a:bodyPr>
            <a:noAutofit/>
          </a:bodyPr>
          <a:lstStyle/>
          <a:p>
            <a:r>
              <a:rPr lang="en-US" dirty="0"/>
              <a:t>“But Keep Growing in the grace and knowledge of our Lord and Savior Jesus Christ” 2 Peter 3:18</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responded by choosing to</a:t>
            </a:r>
          </a:p>
          <a:p>
            <a:r>
              <a:rPr lang="en-US" sz="4000" b="1" dirty="0">
                <a:solidFill>
                  <a:srgbClr val="CC6600"/>
                </a:solidFill>
              </a:rPr>
              <a:t>KEEP GROWING</a:t>
            </a:r>
          </a:p>
        </p:txBody>
      </p:sp>
      <p:sp>
        <p:nvSpPr>
          <p:cNvPr id="6" name="Text Placeholder 6"/>
          <p:cNvSpPr txBox="1">
            <a:spLocks/>
          </p:cNvSpPr>
          <p:nvPr/>
        </p:nvSpPr>
        <p:spPr>
          <a:xfrm>
            <a:off x="8313" y="399935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29:11-55:8=3:18</a:t>
            </a:r>
          </a:p>
        </p:txBody>
      </p:sp>
    </p:spTree>
    <p:extLst>
      <p:ext uri="{BB962C8B-B14F-4D97-AF65-F5344CB8AC3E}">
        <p14:creationId xmlns:p14="http://schemas.microsoft.com/office/powerpoint/2010/main" val="3165340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637656"/>
            <a:ext cx="9144000" cy="1596043"/>
          </a:xfrm>
        </p:spPr>
        <p:txBody>
          <a:bodyPr>
            <a:noAutofit/>
          </a:bodyPr>
          <a:lstStyle/>
          <a:p>
            <a:r>
              <a:rPr lang="en-US" dirty="0"/>
              <a:t>“But Keep Growing in the grace and knowledge of our Lord and Savior Jesus Christ” 2 Peter 3:18</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responded by choosing to</a:t>
            </a:r>
          </a:p>
          <a:p>
            <a:r>
              <a:rPr lang="en-US" sz="4000" b="1" dirty="0">
                <a:solidFill>
                  <a:srgbClr val="CC6600"/>
                </a:solidFill>
              </a:rPr>
              <a:t>KEEP GROWING</a:t>
            </a:r>
          </a:p>
        </p:txBody>
      </p:sp>
      <p:sp>
        <p:nvSpPr>
          <p:cNvPr id="6" name="Text Placeholder 6"/>
          <p:cNvSpPr txBox="1">
            <a:spLocks/>
          </p:cNvSpPr>
          <p:nvPr/>
        </p:nvSpPr>
        <p:spPr>
          <a:xfrm>
            <a:off x="0" y="3233699"/>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We miss God’s miracle</a:t>
            </a:r>
          </a:p>
          <a:p>
            <a:r>
              <a:rPr lang="en-US" sz="4000" b="1" dirty="0">
                <a:solidFill>
                  <a:srgbClr val="CC6600"/>
                </a:solidFill>
              </a:rPr>
              <a:t>When we don’t stay a student</a:t>
            </a:r>
          </a:p>
        </p:txBody>
      </p:sp>
    </p:spTree>
    <p:extLst>
      <p:ext uri="{BB962C8B-B14F-4D97-AF65-F5344CB8AC3E}">
        <p14:creationId xmlns:p14="http://schemas.microsoft.com/office/powerpoint/2010/main" val="275892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26" y="-311131"/>
            <a:ext cx="9192126" cy="5942053"/>
          </a:xfrm>
          <a:prstGeom prst="rect">
            <a:avLst/>
          </a:prstGeom>
        </p:spPr>
      </p:pic>
    </p:spTree>
    <p:extLst>
      <p:ext uri="{BB962C8B-B14F-4D97-AF65-F5344CB8AC3E}">
        <p14:creationId xmlns:p14="http://schemas.microsoft.com/office/powerpoint/2010/main" val="189522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When Jesus saw his mother and the disciple whom he loved standing nearby, he said to his mother, “Woman, behold, your son!” ... And from that hour the disciple took her to his own home. [John 19:25-27] </a:t>
            </a:r>
          </a:p>
        </p:txBody>
      </p:sp>
    </p:spTree>
    <p:extLst>
      <p:ext uri="{BB962C8B-B14F-4D97-AF65-F5344CB8AC3E}">
        <p14:creationId xmlns:p14="http://schemas.microsoft.com/office/powerpoint/2010/main" val="3802933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When Jesus saw his mother and the disciple whom he loved standing nearby, he said to his mother, “Woman, behold, your son!” ... And from that hour the disciple took her to his own home. [John 19:25-27] </a:t>
            </a:r>
          </a:p>
        </p:txBody>
      </p:sp>
      <p:sp>
        <p:nvSpPr>
          <p:cNvPr id="5" name="Text Placeholder 6"/>
          <p:cNvSpPr txBox="1">
            <a:spLocks/>
          </p:cNvSpPr>
          <p:nvPr/>
        </p:nvSpPr>
        <p:spPr>
          <a:xfrm>
            <a:off x="8313" y="399935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INCONCEIVABLE GRACE!</a:t>
            </a:r>
          </a:p>
        </p:txBody>
      </p:sp>
    </p:spTree>
    <p:extLst>
      <p:ext uri="{BB962C8B-B14F-4D97-AF65-F5344CB8AC3E}">
        <p14:creationId xmlns:p14="http://schemas.microsoft.com/office/powerpoint/2010/main" val="368341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637656"/>
            <a:ext cx="9144000" cy="1596043"/>
          </a:xfrm>
        </p:spPr>
        <p:txBody>
          <a:bodyPr>
            <a:noAutofit/>
          </a:bodyPr>
          <a:lstStyle/>
          <a:p>
            <a:r>
              <a:rPr lang="en-US" dirty="0"/>
              <a:t>“Behold [to realize, experience, to know]”</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chooses to </a:t>
            </a:r>
          </a:p>
          <a:p>
            <a:r>
              <a:rPr lang="en-US" sz="4000" b="1" dirty="0">
                <a:solidFill>
                  <a:srgbClr val="CC6600"/>
                </a:solidFill>
              </a:rPr>
              <a:t>“Say yes &amp; not look back!”</a:t>
            </a:r>
          </a:p>
        </p:txBody>
      </p:sp>
    </p:spTree>
    <p:extLst>
      <p:ext uri="{BB962C8B-B14F-4D97-AF65-F5344CB8AC3E}">
        <p14:creationId xmlns:p14="http://schemas.microsoft.com/office/powerpoint/2010/main" val="125295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1637656"/>
            <a:ext cx="9144000" cy="1596043"/>
          </a:xfrm>
        </p:spPr>
        <p:txBody>
          <a:bodyPr>
            <a:noAutofit/>
          </a:bodyPr>
          <a:lstStyle/>
          <a:p>
            <a:r>
              <a:rPr lang="en-US" dirty="0"/>
              <a:t>“Behold [to realize, experience, to know]”</a:t>
            </a:r>
          </a:p>
        </p:txBody>
      </p:sp>
      <p:sp>
        <p:nvSpPr>
          <p:cNvPr id="5" name="Text Placeholder 6"/>
          <p:cNvSpPr txBox="1">
            <a:spLocks/>
          </p:cNvSpPr>
          <p:nvPr/>
        </p:nvSpPr>
        <p:spPr>
          <a:xfrm>
            <a:off x="-116378" y="21071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She chooses to </a:t>
            </a:r>
          </a:p>
          <a:p>
            <a:r>
              <a:rPr lang="en-US" sz="4000" b="1" dirty="0">
                <a:solidFill>
                  <a:srgbClr val="CC6600"/>
                </a:solidFill>
              </a:rPr>
              <a:t>“Say yes &amp; not look back!”</a:t>
            </a:r>
          </a:p>
        </p:txBody>
      </p:sp>
      <p:sp>
        <p:nvSpPr>
          <p:cNvPr id="6" name="Text Placeholder 6"/>
          <p:cNvSpPr txBox="1">
            <a:spLocks/>
          </p:cNvSpPr>
          <p:nvPr/>
        </p:nvSpPr>
        <p:spPr>
          <a:xfrm>
            <a:off x="0" y="3233699"/>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We miss God’s miracle</a:t>
            </a:r>
          </a:p>
          <a:p>
            <a:r>
              <a:rPr lang="en-US" sz="4000" b="1" dirty="0">
                <a:solidFill>
                  <a:srgbClr val="CC6600"/>
                </a:solidFill>
              </a:rPr>
              <a:t>by looking back!</a:t>
            </a:r>
          </a:p>
        </p:txBody>
      </p:sp>
    </p:spTree>
    <p:extLst>
      <p:ext uri="{BB962C8B-B14F-4D97-AF65-F5344CB8AC3E}">
        <p14:creationId xmlns:p14="http://schemas.microsoft.com/office/powerpoint/2010/main" val="2210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normAutofit fontScale="77500" lnSpcReduction="20000"/>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553368" cy="51435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16169" y="29347"/>
            <a:ext cx="3429000" cy="51435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6236" y="0"/>
            <a:ext cx="3053552" cy="5143500"/>
          </a:xfrm>
          <a:prstGeom prst="rect">
            <a:avLst/>
          </a:prstGeom>
        </p:spPr>
      </p:pic>
    </p:spTree>
    <p:extLst>
      <p:ext uri="{BB962C8B-B14F-4D97-AF65-F5344CB8AC3E}">
        <p14:creationId xmlns:p14="http://schemas.microsoft.com/office/powerpoint/2010/main" val="220830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381001"/>
            <a:ext cx="9209204" cy="5947611"/>
          </a:xfrm>
          <a:prstGeom prst="rect">
            <a:avLst/>
          </a:prstGeom>
        </p:spPr>
      </p:pic>
    </p:spTree>
    <p:extLst>
      <p:ext uri="{BB962C8B-B14F-4D97-AF65-F5344CB8AC3E}">
        <p14:creationId xmlns:p14="http://schemas.microsoft.com/office/powerpoint/2010/main" val="48641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All these [disciples] with one accord were devoting themselves to prayer, together with the women and Mary the mother of Jesus, and his brothers. </a:t>
            </a:r>
          </a:p>
          <a:p>
            <a:r>
              <a:rPr lang="en-US" sz="3500" i="1" dirty="0"/>
              <a:t>[Acts 1:14] </a:t>
            </a:r>
          </a:p>
        </p:txBody>
      </p:sp>
    </p:spTree>
    <p:extLst>
      <p:ext uri="{BB962C8B-B14F-4D97-AF65-F5344CB8AC3E}">
        <p14:creationId xmlns:p14="http://schemas.microsoft.com/office/powerpoint/2010/main" val="312867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2262" y="5834"/>
            <a:ext cx="8296102" cy="3833102"/>
          </a:xfrm>
        </p:spPr>
        <p:txBody>
          <a:bodyPr>
            <a:noAutofit/>
          </a:bodyPr>
          <a:lstStyle/>
          <a:p>
            <a:r>
              <a:rPr lang="en-US" sz="3500" i="1" dirty="0"/>
              <a:t>All these [disciples] with one accord were devoting themselves to prayer, together with the women and Mary the mother of Jesus, and his brothers. </a:t>
            </a:r>
          </a:p>
          <a:p>
            <a:r>
              <a:rPr lang="en-US" sz="3500" i="1" dirty="0"/>
              <a:t>[Acts 1:14] </a:t>
            </a:r>
          </a:p>
        </p:txBody>
      </p:sp>
      <p:sp>
        <p:nvSpPr>
          <p:cNvPr id="5" name="Text Placeholder 6"/>
          <p:cNvSpPr txBox="1">
            <a:spLocks/>
          </p:cNvSpPr>
          <p:nvPr/>
        </p:nvSpPr>
        <p:spPr>
          <a:xfrm>
            <a:off x="8313" y="3999357"/>
            <a:ext cx="9144000" cy="430298"/>
          </a:xfrm>
          <a:prstGeom prst="rect">
            <a:avLst/>
          </a:prstGeom>
        </p:spPr>
        <p:txBody>
          <a:bodyPr>
            <a:noAutofit/>
          </a:bodyPr>
          <a:lst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a:solidFill>
                  <a:srgbClr val="CC6600"/>
                </a:solidFill>
              </a:rPr>
              <a:t>INCREASED/INCREDIBLE FAITH!!!</a:t>
            </a:r>
          </a:p>
        </p:txBody>
      </p:sp>
    </p:spTree>
    <p:extLst>
      <p:ext uri="{BB962C8B-B14F-4D97-AF65-F5344CB8AC3E}">
        <p14:creationId xmlns:p14="http://schemas.microsoft.com/office/powerpoint/2010/main" val="27762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6884" y="709755"/>
            <a:ext cx="8486274" cy="2895731"/>
          </a:xfrm>
        </p:spPr>
        <p:txBody>
          <a:bodyPr>
            <a:noAutofit/>
          </a:bodyPr>
          <a:lstStyle/>
          <a:p>
            <a:pPr algn="l"/>
            <a:r>
              <a:rPr lang="en-US" sz="5000" b="1" dirty="0">
                <a:solidFill>
                  <a:srgbClr val="2D4E53"/>
                </a:solidFill>
                <a:effectLst>
                  <a:outerShdw blurRad="38100" dist="38100" dir="2700000" algn="tl">
                    <a:srgbClr val="000000">
                      <a:alpha val="43137"/>
                    </a:srgbClr>
                  </a:outerShdw>
                </a:effectLst>
              </a:rPr>
              <a:t>The Miracle</a:t>
            </a:r>
            <a:br>
              <a:rPr lang="en-US" sz="6500" b="1"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Mary started out with great faith for herself. </a:t>
            </a:r>
          </a:p>
        </p:txBody>
      </p:sp>
    </p:spTree>
    <p:extLst>
      <p:ext uri="{BB962C8B-B14F-4D97-AF65-F5344CB8AC3E}">
        <p14:creationId xmlns:p14="http://schemas.microsoft.com/office/powerpoint/2010/main" val="234477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8758" y="709755"/>
            <a:ext cx="8438147" cy="2895731"/>
          </a:xfrm>
        </p:spPr>
        <p:txBody>
          <a:bodyPr>
            <a:noAutofit/>
          </a:bodyPr>
          <a:lstStyle/>
          <a:p>
            <a:pPr algn="l"/>
            <a:r>
              <a:rPr lang="en-US" sz="5000" b="1" dirty="0">
                <a:solidFill>
                  <a:srgbClr val="2D4E53"/>
                </a:solidFill>
                <a:effectLst>
                  <a:outerShdw blurRad="38100" dist="38100" dir="2700000" algn="tl">
                    <a:srgbClr val="000000">
                      <a:alpha val="43137"/>
                    </a:srgbClr>
                  </a:outerShdw>
                </a:effectLst>
              </a:rPr>
              <a:t>The Miracle</a:t>
            </a:r>
            <a:br>
              <a:rPr lang="en-US" sz="6500" b="1"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Mary started out with great faith for herself. She finished with even greater faith for the world!</a:t>
            </a:r>
          </a:p>
        </p:txBody>
      </p:sp>
    </p:spTree>
    <p:extLst>
      <p:ext uri="{BB962C8B-B14F-4D97-AF65-F5344CB8AC3E}">
        <p14:creationId xmlns:p14="http://schemas.microsoft.com/office/powerpoint/2010/main" val="3923503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6884" y="998513"/>
            <a:ext cx="8486274" cy="2895731"/>
          </a:xfrm>
        </p:spPr>
        <p:txBody>
          <a:bodyPr>
            <a:noAutofit/>
          </a:bodyPr>
          <a:lstStyle/>
          <a:p>
            <a:pPr algn="l"/>
            <a:r>
              <a:rPr lang="en-US" sz="4000" u="sng" dirty="0">
                <a:solidFill>
                  <a:srgbClr val="2D4E53"/>
                </a:solidFill>
                <a:effectLst>
                  <a:outerShdw blurRad="38100" dist="38100" dir="2700000" algn="tl">
                    <a:srgbClr val="000000">
                      <a:alpha val="43137"/>
                    </a:srgbClr>
                  </a:outerShdw>
                </a:effectLst>
              </a:rPr>
              <a:t>Don’t miss the miracle!</a:t>
            </a:r>
            <a:br>
              <a:rPr lang="en-US" sz="4000" u="sng"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Invisible promises</a:t>
            </a:r>
            <a:br>
              <a:rPr lang="en-US" sz="4000"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Insignificant progress</a:t>
            </a:r>
            <a:br>
              <a:rPr lang="en-US" sz="4000"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Incorrect expectations</a:t>
            </a:r>
            <a:br>
              <a:rPr lang="en-US" sz="4000"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Inconceivable grace</a:t>
            </a:r>
            <a:br>
              <a:rPr lang="en-US" sz="4000" dirty="0">
                <a:solidFill>
                  <a:srgbClr val="2D4E53"/>
                </a:solidFill>
                <a:effectLst>
                  <a:outerShdw blurRad="38100" dist="38100" dir="2700000" algn="tl">
                    <a:srgbClr val="000000">
                      <a:alpha val="43137"/>
                    </a:srgbClr>
                  </a:outerShdw>
                </a:effectLst>
              </a:rPr>
            </a:br>
            <a:r>
              <a:rPr lang="en-US" sz="4000" dirty="0">
                <a:solidFill>
                  <a:srgbClr val="2D4E53"/>
                </a:solidFill>
                <a:effectLst>
                  <a:outerShdw blurRad="38100" dist="38100" dir="2700000" algn="tl">
                    <a:srgbClr val="000000">
                      <a:alpha val="43137"/>
                    </a:srgbClr>
                  </a:outerShdw>
                </a:effectLst>
              </a:rPr>
              <a:t>Increased faith for others </a:t>
            </a:r>
          </a:p>
        </p:txBody>
      </p:sp>
    </p:spTree>
    <p:extLst>
      <p:ext uri="{BB962C8B-B14F-4D97-AF65-F5344CB8AC3E}">
        <p14:creationId xmlns:p14="http://schemas.microsoft.com/office/powerpoint/2010/main" val="313171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normAutofit fontScale="77500" lnSpcReduction="20000"/>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68631"/>
            <a:ext cx="9147920" cy="6083367"/>
          </a:xfrm>
          <a:prstGeom prst="rect">
            <a:avLst/>
          </a:prstGeom>
        </p:spPr>
      </p:pic>
    </p:spTree>
    <p:extLst>
      <p:ext uri="{BB962C8B-B14F-4D97-AF65-F5344CB8AC3E}">
        <p14:creationId xmlns:p14="http://schemas.microsoft.com/office/powerpoint/2010/main" val="149482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normAutofit fontScale="77500" lnSpcReduction="20000"/>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91721"/>
            <a:ext cx="9201870" cy="6366775"/>
          </a:xfrm>
          <a:prstGeom prst="rect">
            <a:avLst/>
          </a:prstGeom>
        </p:spPr>
      </p:pic>
    </p:spTree>
    <p:extLst>
      <p:ext uri="{BB962C8B-B14F-4D97-AF65-F5344CB8AC3E}">
        <p14:creationId xmlns:p14="http://schemas.microsoft.com/office/powerpoint/2010/main" val="320985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normAutofit fontScale="77500" lnSpcReduction="20000"/>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950976"/>
            <a:ext cx="9144000" cy="6094476"/>
          </a:xfrm>
          <a:prstGeom prst="rect">
            <a:avLst/>
          </a:prstGeom>
        </p:spPr>
      </p:pic>
    </p:spTree>
    <p:extLst>
      <p:ext uri="{BB962C8B-B14F-4D97-AF65-F5344CB8AC3E}">
        <p14:creationId xmlns:p14="http://schemas.microsoft.com/office/powerpoint/2010/main" val="330197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normAutofit fontScale="77500" lnSpcReduction="20000"/>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93734"/>
            <a:ext cx="9144000" cy="7530968"/>
          </a:xfrm>
          <a:prstGeom prst="rect">
            <a:avLst/>
          </a:prstGeom>
        </p:spPr>
      </p:pic>
    </p:spTree>
    <p:extLst>
      <p:ext uri="{BB962C8B-B14F-4D97-AF65-F5344CB8AC3E}">
        <p14:creationId xmlns:p14="http://schemas.microsoft.com/office/powerpoint/2010/main" val="401517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09755"/>
            <a:ext cx="9144000" cy="2895731"/>
          </a:xfrm>
        </p:spPr>
        <p:txBody>
          <a:bodyPr>
            <a:noAutofit/>
          </a:bodyPr>
          <a:lstStyle/>
          <a:p>
            <a:r>
              <a:rPr lang="en-US" sz="4600" b="1" dirty="0">
                <a:solidFill>
                  <a:srgbClr val="2D4E53"/>
                </a:solidFill>
                <a:effectLst>
                  <a:outerShdw blurRad="38100" dist="38100" dir="2700000" algn="tl">
                    <a:srgbClr val="000000">
                      <a:alpha val="43137"/>
                    </a:srgbClr>
                  </a:outerShdw>
                </a:effectLst>
              </a:rPr>
              <a:t>The Story of Mary’s Life</a:t>
            </a:r>
            <a:br>
              <a:rPr lang="en-US" sz="4600" dirty="0">
                <a:solidFill>
                  <a:srgbClr val="2D4E53"/>
                </a:solidFill>
                <a:effectLst>
                  <a:outerShdw blurRad="38100" dist="38100" dir="2700000" algn="tl">
                    <a:srgbClr val="000000">
                      <a:alpha val="43137"/>
                    </a:srgbClr>
                  </a:outerShdw>
                </a:effectLst>
              </a:rPr>
            </a:br>
            <a:r>
              <a:rPr lang="en-US" sz="4600" dirty="0">
                <a:solidFill>
                  <a:srgbClr val="2D4E53"/>
                </a:solidFill>
                <a:effectLst>
                  <a:outerShdw blurRad="38100" dist="38100" dir="2700000" algn="tl">
                    <a:srgbClr val="000000">
                      <a:alpha val="43137"/>
                    </a:srgbClr>
                  </a:outerShdw>
                </a:effectLst>
              </a:rPr>
              <a:t>- </a:t>
            </a:r>
            <a:r>
              <a:rPr lang="en-US" sz="3800" dirty="0">
                <a:solidFill>
                  <a:srgbClr val="2D4E53"/>
                </a:solidFill>
                <a:effectLst>
                  <a:outerShdw blurRad="38100" dist="38100" dir="2700000" algn="tl">
                    <a:srgbClr val="000000">
                      <a:alpha val="43137"/>
                    </a:srgbClr>
                  </a:outerShdw>
                </a:effectLst>
              </a:rPr>
              <a:t>a model of faith for all of us</a:t>
            </a:r>
            <a:br>
              <a:rPr lang="en-US" sz="3800" dirty="0">
                <a:solidFill>
                  <a:srgbClr val="2D4E53"/>
                </a:solidFill>
                <a:effectLst>
                  <a:outerShdw blurRad="38100" dist="38100" dir="2700000" algn="tl">
                    <a:srgbClr val="000000">
                      <a:alpha val="43137"/>
                    </a:srgbClr>
                  </a:outerShdw>
                </a:effectLst>
              </a:rPr>
            </a:br>
            <a:r>
              <a:rPr lang="en-US" sz="3800" dirty="0">
                <a:solidFill>
                  <a:srgbClr val="2D4E53"/>
                </a:solidFill>
                <a:effectLst>
                  <a:outerShdw blurRad="38100" dist="38100" dir="2700000" algn="tl">
                    <a:srgbClr val="000000">
                      <a:alpha val="43137"/>
                    </a:srgbClr>
                  </a:outerShdw>
                </a:effectLst>
              </a:rPr>
              <a:t>- a picture of faith in different seasons</a:t>
            </a:r>
            <a:br>
              <a:rPr lang="en-US" sz="3800" dirty="0">
                <a:solidFill>
                  <a:srgbClr val="2D4E53"/>
                </a:solidFill>
                <a:effectLst>
                  <a:outerShdw blurRad="38100" dist="38100" dir="2700000" algn="tl">
                    <a:srgbClr val="000000">
                      <a:alpha val="43137"/>
                    </a:srgbClr>
                  </a:outerShdw>
                </a:effectLst>
              </a:rPr>
            </a:br>
            <a:r>
              <a:rPr lang="en-US" sz="3800" dirty="0">
                <a:solidFill>
                  <a:srgbClr val="2D4E53"/>
                </a:solidFill>
                <a:effectLst>
                  <a:outerShdw blurRad="38100" dist="38100" dir="2700000" algn="tl">
                    <a:srgbClr val="000000">
                      <a:alpha val="43137"/>
                    </a:srgbClr>
                  </a:outerShdw>
                </a:effectLst>
              </a:rPr>
              <a:t>- a person who didn’t miss God’s miracle</a:t>
            </a:r>
          </a:p>
        </p:txBody>
      </p:sp>
    </p:spTree>
    <p:extLst>
      <p:ext uri="{BB962C8B-B14F-4D97-AF65-F5344CB8AC3E}">
        <p14:creationId xmlns:p14="http://schemas.microsoft.com/office/powerpoint/2010/main" val="106579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396538"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1149" y="0"/>
            <a:ext cx="8262851" cy="6197138"/>
          </a:xfrm>
          <a:prstGeom prst="rect">
            <a:avLst/>
          </a:prstGeom>
        </p:spPr>
      </p:pic>
    </p:spTree>
    <p:extLst>
      <p:ext uri="{BB962C8B-B14F-4D97-AF65-F5344CB8AC3E}">
        <p14:creationId xmlns:p14="http://schemas.microsoft.com/office/powerpoint/2010/main" val="231566446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3341</TotalTime>
  <Words>1896</Words>
  <Application>Microsoft Office PowerPoint</Application>
  <PresentationFormat>On-screen Show (16:9)</PresentationFormat>
  <Paragraphs>488</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Adelle-Regular</vt:lpstr>
      <vt:lpstr>Apple Chancery</vt:lpstr>
      <vt:lpstr>Arial</vt:lpstr>
      <vt:lpstr>Calibri</vt:lpstr>
      <vt:lpstr>Trebuchet MS</vt:lpstr>
      <vt:lpstr>Default</vt:lpstr>
      <vt:lpstr>PowerPoint Presentation</vt:lpstr>
      <vt:lpstr>Don’t miss the miracle God is working in your life!</vt:lpstr>
      <vt:lpstr>PowerPoint Presentation</vt:lpstr>
      <vt:lpstr>PowerPoint Presentation</vt:lpstr>
      <vt:lpstr>PowerPoint Presentation</vt:lpstr>
      <vt:lpstr>PowerPoint Presentation</vt:lpstr>
      <vt:lpstr>PowerPoint Presentation</vt:lpstr>
      <vt:lpstr>The Story of Mary’s Life - a model of faith for all of us - a picture of faith in different seasons - a person who didn’t miss God’s miracle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Miracle Mary started out with great faith for herself. </vt:lpstr>
      <vt:lpstr>The Miracle Mary started out with great faith for herself. She finished with even greater faith for the world!</vt:lpstr>
      <vt:lpstr>Don’t miss the miracle! Invisible promises Insignificant progress Incorrect expectations Inconceivable grace Increased faith for others </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Shawn Franco</cp:lastModifiedBy>
  <cp:revision>77</cp:revision>
  <dcterms:created xsi:type="dcterms:W3CDTF">2014-03-26T14:03:34Z</dcterms:created>
  <dcterms:modified xsi:type="dcterms:W3CDTF">2017-05-13T15:44:39Z</dcterms:modified>
</cp:coreProperties>
</file>