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98" r:id="rId2"/>
    <p:sldId id="296" r:id="rId3"/>
    <p:sldId id="256" r:id="rId4"/>
    <p:sldId id="260" r:id="rId5"/>
    <p:sldId id="320" r:id="rId6"/>
    <p:sldId id="278" r:id="rId7"/>
    <p:sldId id="290" r:id="rId8"/>
    <p:sldId id="292" r:id="rId9"/>
    <p:sldId id="282" r:id="rId10"/>
    <p:sldId id="299" r:id="rId11"/>
    <p:sldId id="300" r:id="rId12"/>
    <p:sldId id="301" r:id="rId13"/>
    <p:sldId id="302" r:id="rId14"/>
    <p:sldId id="303" r:id="rId15"/>
    <p:sldId id="304" r:id="rId16"/>
    <p:sldId id="308" r:id="rId17"/>
    <p:sldId id="310" r:id="rId18"/>
    <p:sldId id="313" r:id="rId19"/>
    <p:sldId id="312" r:id="rId20"/>
    <p:sldId id="315" r:id="rId21"/>
    <p:sldId id="319" r:id="rId22"/>
    <p:sldId id="321"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75461" autoAdjust="0"/>
  </p:normalViewPr>
  <p:slideViewPr>
    <p:cSldViewPr snapToGrid="0" snapToObjects="1">
      <p:cViewPr>
        <p:scale>
          <a:sx n="40" d="100"/>
          <a:sy n="40" d="100"/>
        </p:scale>
        <p:origin x="-1884"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CF49FA42-7D18-47F4-B194-0815AAF26CE5}" type="datetimeFigureOut">
              <a:rPr lang="en-US" smtClean="0"/>
              <a:t>1/22/2017</a:t>
            </a:fld>
            <a:endParaRPr lang="en-US"/>
          </a:p>
        </p:txBody>
      </p:sp>
      <p:sp>
        <p:nvSpPr>
          <p:cNvPr id="4" name="Footer Placeholder 3"/>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A3C3E6F6-995D-4756-8150-BC0A4A051570}" type="slidenum">
              <a:rPr lang="en-US" smtClean="0"/>
              <a:t>‹#›</a:t>
            </a:fld>
            <a:endParaRPr lang="en-US"/>
          </a:p>
        </p:txBody>
      </p:sp>
    </p:spTree>
    <p:extLst>
      <p:ext uri="{BB962C8B-B14F-4D97-AF65-F5344CB8AC3E}">
        <p14:creationId xmlns:p14="http://schemas.microsoft.com/office/powerpoint/2010/main" val="3962810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14B723CE-6FC1-F344-AF3E-8329AFF5A5B6}" type="datetimeFigureOut">
              <a:rPr lang="en-US" smtClean="0"/>
              <a:t>1/22/2017</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E66E2491-363B-364C-91E5-8CCC793F5121}" type="slidenum">
              <a:rPr lang="en-US" smtClean="0"/>
              <a:t>‹#›</a:t>
            </a:fld>
            <a:endParaRPr lang="en-US"/>
          </a:p>
        </p:txBody>
      </p:sp>
    </p:spTree>
    <p:extLst>
      <p:ext uri="{BB962C8B-B14F-4D97-AF65-F5344CB8AC3E}">
        <p14:creationId xmlns:p14="http://schemas.microsoft.com/office/powerpoint/2010/main" val="47989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You and I are in a battle that can’t be seen with our eyes</a:t>
            </a:r>
          </a:p>
          <a:p>
            <a:endParaRPr lang="en-US" sz="12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Sincere / trying to obey</a:t>
            </a:r>
          </a:p>
          <a:p>
            <a:r>
              <a:rPr lang="en-US" sz="12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Satan has some strongholds in him he can’t overcome himself</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a:t>
            </a:fld>
            <a:endParaRPr lang="en-US"/>
          </a:p>
        </p:txBody>
      </p:sp>
    </p:spTree>
    <p:extLst>
      <p:ext uri="{BB962C8B-B14F-4D97-AF65-F5344CB8AC3E}">
        <p14:creationId xmlns:p14="http://schemas.microsoft.com/office/powerpoint/2010/main" val="61503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foothold – a beginning point – first choice and then leave - </a:t>
            </a:r>
            <a:r>
              <a:rPr lang="en-US" dirty="0" err="1"/>
              <a:t>disobience</a:t>
            </a:r>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12</a:t>
            </a:fld>
            <a:endParaRPr lang="en-US"/>
          </a:p>
        </p:txBody>
      </p:sp>
    </p:spTree>
    <p:extLst>
      <p:ext uri="{BB962C8B-B14F-4D97-AF65-F5344CB8AC3E}">
        <p14:creationId xmlns:p14="http://schemas.microsoft.com/office/powerpoint/2010/main" val="259503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Stronghold – over time you’ve not just let </a:t>
            </a:r>
            <a:r>
              <a:rPr lang="en-US" dirty="0" err="1"/>
              <a:t>satan</a:t>
            </a:r>
            <a:r>
              <a:rPr lang="en-US" dirty="0"/>
              <a:t> be there but rule that relationship, finances, addiction (habit that you don’t how to live without)</a:t>
            </a:r>
          </a:p>
          <a:p>
            <a:endParaRPr lang="en-US" dirty="0"/>
          </a:p>
          <a:p>
            <a:r>
              <a:rPr lang="en-US" dirty="0"/>
              <a:t>Fasting so good – can I live without – can I be happy – can I handle life</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13</a:t>
            </a:fld>
            <a:endParaRPr lang="en-US"/>
          </a:p>
        </p:txBody>
      </p:sp>
    </p:spTree>
    <p:extLst>
      <p:ext uri="{BB962C8B-B14F-4D97-AF65-F5344CB8AC3E}">
        <p14:creationId xmlns:p14="http://schemas.microsoft.com/office/powerpoint/2010/main" val="24083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Stronghold – over time you’ve not just let </a:t>
            </a:r>
            <a:r>
              <a:rPr lang="en-US" dirty="0" err="1"/>
              <a:t>satan</a:t>
            </a:r>
            <a:r>
              <a:rPr lang="en-US" dirty="0"/>
              <a:t> be there but rule that relationship, finances, addiction (habit that you don’t how to live without)</a:t>
            </a:r>
          </a:p>
          <a:p>
            <a:endParaRPr lang="en-US" dirty="0"/>
          </a:p>
          <a:p>
            <a:r>
              <a:rPr lang="en-US" dirty="0"/>
              <a:t>Fasting so good – can I live without – can I be happy – can I handle life</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14</a:t>
            </a:fld>
            <a:endParaRPr lang="en-US"/>
          </a:p>
        </p:txBody>
      </p:sp>
    </p:spTree>
    <p:extLst>
      <p:ext uri="{BB962C8B-B14F-4D97-AF65-F5344CB8AC3E}">
        <p14:creationId xmlns:p14="http://schemas.microsoft.com/office/powerpoint/2010/main" val="278732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did you get that thought? </a:t>
            </a:r>
          </a:p>
          <a:p>
            <a:r>
              <a:rPr lang="en-US" dirty="0"/>
              <a:t>That expectation?</a:t>
            </a:r>
          </a:p>
          <a:p>
            <a:r>
              <a:rPr lang="en-US" dirty="0"/>
              <a:t>That attitude?</a:t>
            </a:r>
          </a:p>
          <a:p>
            <a:endParaRPr lang="en-US" dirty="0"/>
          </a:p>
          <a:p>
            <a:r>
              <a:rPr lang="en-US" dirty="0"/>
              <a:t>Amazing race – what’s the instruction</a:t>
            </a:r>
          </a:p>
          <a:p>
            <a:r>
              <a:rPr lang="en-US" dirty="0"/>
              <a:t>We are in a foreign place – don’t speak the language</a:t>
            </a:r>
          </a:p>
          <a:p>
            <a:r>
              <a:rPr lang="en-US" dirty="0"/>
              <a:t>Don’t know what it takes to win</a:t>
            </a:r>
          </a:p>
          <a:p>
            <a:endParaRPr lang="en-US" dirty="0"/>
          </a:p>
          <a:p>
            <a:r>
              <a:rPr lang="en-US" dirty="0"/>
              <a:t>EPHESIANS</a:t>
            </a:r>
          </a:p>
        </p:txBody>
      </p:sp>
      <p:sp>
        <p:nvSpPr>
          <p:cNvPr id="4" name="Slide Number Placeholder 3"/>
          <p:cNvSpPr>
            <a:spLocks noGrp="1"/>
          </p:cNvSpPr>
          <p:nvPr>
            <p:ph type="sldNum" sz="quarter" idx="10"/>
          </p:nvPr>
        </p:nvSpPr>
        <p:spPr/>
        <p:txBody>
          <a:bodyPr/>
          <a:lstStyle/>
          <a:p>
            <a:fld id="{E66E2491-363B-364C-91E5-8CCC793F5121}" type="slidenum">
              <a:rPr lang="en-US" smtClean="0"/>
              <a:t>15</a:t>
            </a:fld>
            <a:endParaRPr lang="en-US"/>
          </a:p>
        </p:txBody>
      </p:sp>
    </p:spTree>
    <p:extLst>
      <p:ext uri="{BB962C8B-B14F-4D97-AF65-F5344CB8AC3E}">
        <p14:creationId xmlns:p14="http://schemas.microsoft.com/office/powerpoint/2010/main" val="332102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living on good intentions – it’s a scheme</a:t>
            </a:r>
          </a:p>
          <a:p>
            <a:r>
              <a:rPr lang="en-US" dirty="0"/>
              <a:t>You’re sowing sin and worship of this world – believing one day you will</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16</a:t>
            </a:fld>
            <a:endParaRPr lang="en-US"/>
          </a:p>
        </p:txBody>
      </p:sp>
    </p:spTree>
    <p:extLst>
      <p:ext uri="{BB962C8B-B14F-4D97-AF65-F5344CB8AC3E}">
        <p14:creationId xmlns:p14="http://schemas.microsoft.com/office/powerpoint/2010/main" val="150967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not winning a spiritual war with human efforts</a:t>
            </a:r>
          </a:p>
          <a:p>
            <a:endParaRPr lang="en-US" dirty="0"/>
          </a:p>
          <a:p>
            <a:r>
              <a:rPr lang="en-US" dirty="0"/>
              <a:t>Reactions – made mistakes</a:t>
            </a:r>
          </a:p>
          <a:p>
            <a:r>
              <a:rPr lang="en-US" dirty="0"/>
              <a:t>Satan’s been roaring at you – </a:t>
            </a:r>
          </a:p>
          <a:p>
            <a:endParaRPr lang="en-US" dirty="0"/>
          </a:p>
          <a:p>
            <a:r>
              <a:rPr lang="en-US" dirty="0"/>
              <a:t>Focus on what God can do – not what you have done</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17</a:t>
            </a:fld>
            <a:endParaRPr lang="en-US"/>
          </a:p>
        </p:txBody>
      </p:sp>
    </p:spTree>
    <p:extLst>
      <p:ext uri="{BB962C8B-B14F-4D97-AF65-F5344CB8AC3E}">
        <p14:creationId xmlns:p14="http://schemas.microsoft.com/office/powerpoint/2010/main" val="300841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“Though one may be overpowered, two can defend themselves.”</a:t>
            </a:r>
          </a:p>
          <a:p>
            <a:pPr marL="0" indent="0">
              <a:buNone/>
            </a:pPr>
            <a:r>
              <a:rPr lang="en-US" i="1" dirty="0"/>
              <a:t>Eccles. 4:12] </a:t>
            </a:r>
          </a:p>
          <a:p>
            <a:pPr marL="0" indent="0">
              <a:buNone/>
            </a:pPr>
            <a:endParaRPr lang="en-US" sz="800" i="1" dirty="0"/>
          </a:p>
          <a:p>
            <a:pPr marL="0" indent="0">
              <a:buNone/>
            </a:pPr>
            <a:r>
              <a:rPr lang="en-US" sz="800" i="1" dirty="0"/>
              <a:t>Deception will decrease with the right frenemies</a:t>
            </a:r>
          </a:p>
          <a:p>
            <a:pPr marL="0" indent="0">
              <a:buNone/>
            </a:pPr>
            <a:endParaRPr lang="en-US" sz="800" i="1" dirty="0"/>
          </a:p>
          <a:p>
            <a:pPr marL="0" indent="0">
              <a:buNone/>
            </a:pPr>
            <a:r>
              <a:rPr lang="en-US" sz="800" i="1" dirty="0"/>
              <a:t>PRAYFIRST – PRAYTOGETHER – next month</a:t>
            </a:r>
          </a:p>
        </p:txBody>
      </p:sp>
      <p:sp>
        <p:nvSpPr>
          <p:cNvPr id="4" name="Slide Number Placeholder 3"/>
          <p:cNvSpPr>
            <a:spLocks noGrp="1"/>
          </p:cNvSpPr>
          <p:nvPr>
            <p:ph type="sldNum" sz="quarter" idx="10"/>
          </p:nvPr>
        </p:nvSpPr>
        <p:spPr/>
        <p:txBody>
          <a:bodyPr/>
          <a:lstStyle/>
          <a:p>
            <a:fld id="{E66E2491-363B-364C-91E5-8CCC793F5121}" type="slidenum">
              <a:rPr lang="en-US" smtClean="0"/>
              <a:t>18</a:t>
            </a:fld>
            <a:endParaRPr lang="en-US"/>
          </a:p>
        </p:txBody>
      </p:sp>
    </p:spTree>
    <p:extLst>
      <p:ext uri="{BB962C8B-B14F-4D97-AF65-F5344CB8AC3E}">
        <p14:creationId xmlns:p14="http://schemas.microsoft.com/office/powerpoint/2010/main" val="2832865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19</a:t>
            </a:fld>
            <a:endParaRPr lang="en-US"/>
          </a:p>
        </p:txBody>
      </p:sp>
    </p:spTree>
    <p:extLst>
      <p:ext uri="{BB962C8B-B14F-4D97-AF65-F5344CB8AC3E}">
        <p14:creationId xmlns:p14="http://schemas.microsoft.com/office/powerpoint/2010/main" val="340213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here you cannot free yourself.</a:t>
            </a:r>
          </a:p>
          <a:p>
            <a:endParaRPr lang="en-US" dirty="0"/>
          </a:p>
          <a:p>
            <a:r>
              <a:rPr lang="en-US" dirty="0"/>
              <a:t>You and I are not above every name</a:t>
            </a:r>
          </a:p>
          <a:p>
            <a:endParaRPr lang="en-US" dirty="0"/>
          </a:p>
          <a:p>
            <a:r>
              <a:rPr lang="en-US" dirty="0"/>
              <a:t>Read the prayer!</a:t>
            </a:r>
          </a:p>
        </p:txBody>
      </p:sp>
      <p:sp>
        <p:nvSpPr>
          <p:cNvPr id="4" name="Slide Number Placeholder 3"/>
          <p:cNvSpPr>
            <a:spLocks noGrp="1"/>
          </p:cNvSpPr>
          <p:nvPr>
            <p:ph type="sldNum" sz="quarter" idx="10"/>
          </p:nvPr>
        </p:nvSpPr>
        <p:spPr/>
        <p:txBody>
          <a:bodyPr/>
          <a:lstStyle/>
          <a:p>
            <a:fld id="{E66E2491-363B-364C-91E5-8CCC793F5121}" type="slidenum">
              <a:rPr lang="en-US" smtClean="0"/>
              <a:t>20</a:t>
            </a:fld>
            <a:endParaRPr lang="en-US"/>
          </a:p>
        </p:txBody>
      </p:sp>
    </p:spTree>
    <p:extLst>
      <p:ext uri="{BB962C8B-B14F-4D97-AF65-F5344CB8AC3E}">
        <p14:creationId xmlns:p14="http://schemas.microsoft.com/office/powerpoint/2010/main" val="18469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Slave – Die to that life / begin a new one</a:t>
            </a:r>
          </a:p>
          <a:p>
            <a:r>
              <a:rPr lang="en-US" dirty="0"/>
              <a:t>Stop fixing it – die to it</a:t>
            </a:r>
          </a:p>
          <a:p>
            <a:endParaRPr lang="en-US" dirty="0"/>
          </a:p>
          <a:p>
            <a:r>
              <a:rPr lang="en-US" dirty="0"/>
              <a:t>You gave yourself away – give yourself back to God</a:t>
            </a:r>
          </a:p>
          <a:p>
            <a:r>
              <a:rPr lang="en-US" dirty="0"/>
              <a:t>“I want to go back”</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21</a:t>
            </a:fld>
            <a:endParaRPr lang="en-US"/>
          </a:p>
        </p:txBody>
      </p:sp>
    </p:spTree>
    <p:extLst>
      <p:ext uri="{BB962C8B-B14F-4D97-AF65-F5344CB8AC3E}">
        <p14:creationId xmlns:p14="http://schemas.microsoft.com/office/powerpoint/2010/main" val="132321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a:t>
            </a:r>
          </a:p>
          <a:p>
            <a:r>
              <a:rPr lang="en-US" dirty="0"/>
              <a:t>In Jesus name, by the victory of the cross</a:t>
            </a:r>
          </a:p>
        </p:txBody>
      </p:sp>
      <p:sp>
        <p:nvSpPr>
          <p:cNvPr id="4" name="Slide Number Placeholder 3"/>
          <p:cNvSpPr>
            <a:spLocks noGrp="1"/>
          </p:cNvSpPr>
          <p:nvPr>
            <p:ph type="sldNum" sz="quarter" idx="10"/>
          </p:nvPr>
        </p:nvSpPr>
        <p:spPr/>
        <p:txBody>
          <a:bodyPr/>
          <a:lstStyle/>
          <a:p>
            <a:fld id="{E66E2491-363B-364C-91E5-8CCC793F5121}" type="slidenum">
              <a:rPr lang="en-US" smtClean="0"/>
              <a:t>3</a:t>
            </a:fld>
            <a:endParaRPr lang="en-US"/>
          </a:p>
        </p:txBody>
      </p:sp>
    </p:spTree>
    <p:extLst>
      <p:ext uri="{BB962C8B-B14F-4D97-AF65-F5344CB8AC3E}">
        <p14:creationId xmlns:p14="http://schemas.microsoft.com/office/powerpoint/2010/main" val="4143596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convinced – worship to grab one</a:t>
            </a:r>
          </a:p>
        </p:txBody>
      </p:sp>
      <p:sp>
        <p:nvSpPr>
          <p:cNvPr id="4" name="Slide Number Placeholder 3"/>
          <p:cNvSpPr>
            <a:spLocks noGrp="1"/>
          </p:cNvSpPr>
          <p:nvPr>
            <p:ph type="sldNum" sz="quarter" idx="10"/>
          </p:nvPr>
        </p:nvSpPr>
        <p:spPr/>
        <p:txBody>
          <a:bodyPr/>
          <a:lstStyle/>
          <a:p>
            <a:fld id="{E66E2491-363B-364C-91E5-8CCC793F5121}" type="slidenum">
              <a:rPr lang="en-US" smtClean="0"/>
              <a:t>22</a:t>
            </a:fld>
            <a:endParaRPr lang="en-US"/>
          </a:p>
        </p:txBody>
      </p:sp>
    </p:spTree>
    <p:extLst>
      <p:ext uri="{BB962C8B-B14F-4D97-AF65-F5344CB8AC3E}">
        <p14:creationId xmlns:p14="http://schemas.microsoft.com/office/powerpoint/2010/main" val="325772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believing in him will not make him go away</a:t>
            </a:r>
          </a:p>
          <a:p>
            <a:endParaRPr lang="en-US" dirty="0"/>
          </a:p>
          <a:p>
            <a:r>
              <a:rPr lang="en-US" dirty="0"/>
              <a:t>Come to steal, kill and destroy</a:t>
            </a:r>
          </a:p>
        </p:txBody>
      </p:sp>
      <p:sp>
        <p:nvSpPr>
          <p:cNvPr id="4" name="Slide Number Placeholder 3"/>
          <p:cNvSpPr>
            <a:spLocks noGrp="1"/>
          </p:cNvSpPr>
          <p:nvPr>
            <p:ph type="sldNum" sz="quarter" idx="10"/>
          </p:nvPr>
        </p:nvSpPr>
        <p:spPr/>
        <p:txBody>
          <a:bodyPr/>
          <a:lstStyle/>
          <a:p>
            <a:fld id="{E66E2491-363B-364C-91E5-8CCC793F5121}" type="slidenum">
              <a:rPr lang="en-US" smtClean="0"/>
              <a:t>4</a:t>
            </a:fld>
            <a:endParaRPr lang="en-US"/>
          </a:p>
        </p:txBody>
      </p:sp>
    </p:spTree>
    <p:extLst>
      <p:ext uri="{BB962C8B-B14F-4D97-AF65-F5344CB8AC3E}">
        <p14:creationId xmlns:p14="http://schemas.microsoft.com/office/powerpoint/2010/main" val="228751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stand not win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battle is already won!  We “stand” in what Jesus has already won.  We fight to stand. We don’t have to fight to win!</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5</a:t>
            </a:fld>
            <a:endParaRPr lang="en-US"/>
          </a:p>
        </p:txBody>
      </p:sp>
    </p:spTree>
    <p:extLst>
      <p:ext uri="{BB962C8B-B14F-4D97-AF65-F5344CB8AC3E}">
        <p14:creationId xmlns:p14="http://schemas.microsoft.com/office/powerpoint/2010/main" val="136128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Couch – </a:t>
            </a:r>
          </a:p>
          <a:p>
            <a:endParaRPr lang="en-US" dirty="0"/>
          </a:p>
          <a:p>
            <a:r>
              <a:rPr lang="en-US" dirty="0"/>
              <a:t>Defeat isn’t possible in Christ</a:t>
            </a:r>
          </a:p>
          <a:p>
            <a:r>
              <a:rPr lang="en-US" dirty="0"/>
              <a:t>Only in </a:t>
            </a:r>
            <a:r>
              <a:rPr lang="en-US" dirty="0" err="1"/>
              <a:t>satan</a:t>
            </a: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7</a:t>
            </a:fld>
            <a:endParaRPr lang="en-US"/>
          </a:p>
        </p:txBody>
      </p:sp>
    </p:spTree>
    <p:extLst>
      <p:ext uri="{BB962C8B-B14F-4D97-AF65-F5344CB8AC3E}">
        <p14:creationId xmlns:p14="http://schemas.microsoft.com/office/powerpoint/2010/main" val="21086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these – thinking / deception</a:t>
            </a:r>
          </a:p>
        </p:txBody>
      </p:sp>
      <p:sp>
        <p:nvSpPr>
          <p:cNvPr id="4" name="Slide Number Placeholder 3"/>
          <p:cNvSpPr>
            <a:spLocks noGrp="1"/>
          </p:cNvSpPr>
          <p:nvPr>
            <p:ph type="sldNum" sz="quarter" idx="10"/>
          </p:nvPr>
        </p:nvSpPr>
        <p:spPr/>
        <p:txBody>
          <a:bodyPr/>
          <a:lstStyle/>
          <a:p>
            <a:fld id="{E66E2491-363B-364C-91E5-8CCC793F5121}" type="slidenum">
              <a:rPr lang="en-US" smtClean="0"/>
              <a:t>8</a:t>
            </a:fld>
            <a:endParaRPr lang="en-US"/>
          </a:p>
        </p:txBody>
      </p:sp>
    </p:spTree>
    <p:extLst>
      <p:ext uri="{BB962C8B-B14F-4D97-AF65-F5344CB8AC3E}">
        <p14:creationId xmlns:p14="http://schemas.microsoft.com/office/powerpoint/2010/main" val="408000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 a good life is different than what God created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Preparing you to be disappointed, disillusioned and dissatisfied with god </a:t>
            </a:r>
          </a:p>
          <a:p>
            <a:endParaRPr lang="en-US" dirty="0"/>
          </a:p>
          <a:p>
            <a:r>
              <a:rPr lang="en-US" dirty="0"/>
              <a:t>Doing this through media, pop culture, broken families</a:t>
            </a:r>
          </a:p>
          <a:p>
            <a:endParaRPr lang="en-US" dirty="0"/>
          </a:p>
          <a:p>
            <a:r>
              <a:rPr lang="en-US" dirty="0"/>
              <a:t>Power of false expectations</a:t>
            </a:r>
          </a:p>
          <a:p>
            <a:endParaRPr lang="en-US" dirty="0"/>
          </a:p>
          <a:p>
            <a:r>
              <a:rPr lang="en-US" dirty="0"/>
              <a:t>- Got you watching your favorite show that has a new love interest every show</a:t>
            </a:r>
          </a:p>
          <a:p>
            <a:pPr marL="171450" indent="-171450">
              <a:buFontTx/>
              <a:buChar char="-"/>
            </a:pPr>
            <a:r>
              <a:rPr lang="en-US" dirty="0"/>
              <a:t>Media – pushing social agendas</a:t>
            </a:r>
          </a:p>
          <a:p>
            <a:pPr marL="171450" indent="-171450">
              <a:buFontTx/>
              <a:buChar char="-"/>
            </a:pPr>
            <a:r>
              <a:rPr lang="en-US" dirty="0"/>
              <a:t>Broken homes – telling you sick is healthy</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9</a:t>
            </a:fld>
            <a:endParaRPr lang="en-US"/>
          </a:p>
        </p:txBody>
      </p:sp>
    </p:spTree>
    <p:extLst>
      <p:ext uri="{BB962C8B-B14F-4D97-AF65-F5344CB8AC3E}">
        <p14:creationId xmlns:p14="http://schemas.microsoft.com/office/powerpoint/2010/main" val="295517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your good intentions into actions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“He who does what is sinful is of the devil, because the devil has been sinning from the beginning. The reason the son of God appeared was to destroy the works of the devil” [1 </a:t>
            </a:r>
            <a:r>
              <a:rPr lang="en-US" i="1" dirty="0" err="1"/>
              <a:t>Jn</a:t>
            </a:r>
            <a:r>
              <a:rPr lang="en-US" i="1" dirty="0"/>
              <a:t> 3:8]</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10</a:t>
            </a:fld>
            <a:endParaRPr lang="en-US"/>
          </a:p>
        </p:txBody>
      </p:sp>
    </p:spTree>
    <p:extLst>
      <p:ext uri="{BB962C8B-B14F-4D97-AF65-F5344CB8AC3E}">
        <p14:creationId xmlns:p14="http://schemas.microsoft.com/office/powerpoint/2010/main" val="213936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foothold – a beginning point – first choice and then leave - </a:t>
            </a:r>
            <a:r>
              <a:rPr lang="en-US" dirty="0" err="1"/>
              <a:t>disobience</a:t>
            </a:r>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11</a:t>
            </a:fld>
            <a:endParaRPr lang="en-US"/>
          </a:p>
        </p:txBody>
      </p:sp>
    </p:spTree>
    <p:extLst>
      <p:ext uri="{BB962C8B-B14F-4D97-AF65-F5344CB8AC3E}">
        <p14:creationId xmlns:p14="http://schemas.microsoft.com/office/powerpoint/2010/main" val="275509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3601" y="-1270000"/>
            <a:ext cx="17159111" cy="9652000"/>
          </a:xfrm>
          <a:prstGeom prst="rect">
            <a:avLst/>
          </a:prstGeom>
        </p:spPr>
      </p:pic>
    </p:spTree>
    <p:extLst>
      <p:ext uri="{BB962C8B-B14F-4D97-AF65-F5344CB8AC3E}">
        <p14:creationId xmlns:p14="http://schemas.microsoft.com/office/powerpoint/2010/main" val="22601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lumMod val="50000"/>
                  </a:schemeClr>
                </a:solidFill>
              </a:defRPr>
            </a:lvl1pPr>
          </a:lstStyle>
          <a:p>
            <a:r>
              <a:rPr lang="en-US" dirty="0"/>
              <a:t>Edit Master title style</a:t>
            </a:r>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1/22/2017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99100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lumMod val="50000"/>
                  </a:schemeClr>
                </a:solidFill>
              </a:defRPr>
            </a:lvl1pPr>
          </a:lstStyle>
          <a:p>
            <a:r>
              <a:rPr lang="en-US" dirty="0"/>
              <a:t>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C3F483E-59A3-964F-BF78-E51D8C7F5A70}" type="datetimeFigureOut">
              <a:rPr lang="en-US" smtClean="0"/>
              <a:t>1/22/2017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A43EEB-7072-6740-B72E-72C8EF839042}" type="slidenum">
              <a:rPr lang="en-US" smtClean="0"/>
              <a:t>‹#›</a:t>
            </a:fld>
            <a:endParaRPr lang="en-US"/>
          </a:p>
        </p:txBody>
      </p:sp>
    </p:spTree>
    <p:extLst>
      <p:ext uri="{BB962C8B-B14F-4D97-AF65-F5344CB8AC3E}">
        <p14:creationId xmlns:p14="http://schemas.microsoft.com/office/powerpoint/2010/main" val="188551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916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2073" y="0"/>
            <a:ext cx="14660503" cy="824653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9" r:id="rId4"/>
  </p:sldLayoutIdLst>
  <p:txStyles>
    <p:titleStyle>
      <a:lvl1pPr algn="l" defTabSz="914400" rtl="0" eaLnBrk="1" latinLnBrk="0" hangingPunct="1">
        <a:lnSpc>
          <a:spcPct val="90000"/>
        </a:lnSpc>
        <a:spcBef>
          <a:spcPct val="0"/>
        </a:spcBef>
        <a:buNone/>
        <a:defRPr sz="7200" b="1" i="0" kern="1200">
          <a:solidFill>
            <a:schemeClr val="accent1">
              <a:lumMod val="50000"/>
            </a:schemeClr>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chemeClr val="accent1">
              <a:lumMod val="50000"/>
            </a:schemeClr>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accent1">
              <a:lumMod val="50000"/>
            </a:schemeClr>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accent1">
              <a:lumMod val="50000"/>
            </a:schemeClr>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6823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674" y="317901"/>
            <a:ext cx="9396990" cy="983347"/>
          </a:xfrm>
        </p:spPr>
        <p:txBody>
          <a:bodyPr anchor="t"/>
          <a:lstStyle/>
          <a:p>
            <a:pPr>
              <a:lnSpc>
                <a:spcPct val="150000"/>
              </a:lnSpc>
              <a:spcBef>
                <a:spcPts val="2400"/>
              </a:spcBef>
            </a:pPr>
            <a:r>
              <a:rPr lang="en-US" sz="6000" dirty="0">
                <a:solidFill>
                  <a:schemeClr val="bg1">
                    <a:lumMod val="85000"/>
                  </a:schemeClr>
                </a:solidFill>
                <a:effectLst>
                  <a:outerShdw blurRad="38100" dist="38100" dir="2700000" algn="tl">
                    <a:srgbClr val="000000">
                      <a:alpha val="43137"/>
                    </a:srgbClr>
                  </a:outerShdw>
                </a:effectLst>
                <a:latin typeface="Placard Condensed" panose="020B0606030402050204" pitchFamily="34" charset="0"/>
              </a:rPr>
              <a:t>2. Guard down: Good Intentions</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2586771" y="2422489"/>
            <a:ext cx="6259169" cy="369332"/>
          </a:xfrm>
          <a:prstGeom prst="rect">
            <a:avLst/>
          </a:prstGeom>
        </p:spPr>
        <p:txBody>
          <a:bodyPr wrap="square">
            <a:spAutoFit/>
          </a:bodyPr>
          <a:lstStyle/>
          <a:p>
            <a:r>
              <a:rPr lang="en-US" dirty="0"/>
              <a:t>.</a:t>
            </a:r>
          </a:p>
        </p:txBody>
      </p:sp>
      <p:sp>
        <p:nvSpPr>
          <p:cNvPr id="6" name="Rectangle 5"/>
          <p:cNvSpPr/>
          <p:nvPr/>
        </p:nvSpPr>
        <p:spPr>
          <a:xfrm rot="16200000">
            <a:off x="-2455542" y="2841637"/>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780674" y="1651324"/>
            <a:ext cx="10226842" cy="2189749"/>
          </a:xfrm>
        </p:spPr>
        <p:txBody>
          <a:bodyPr>
            <a:noAutofit/>
          </a:bodyPr>
          <a:lstStyle/>
          <a:p>
            <a:pPr marL="0" indent="0">
              <a:buNone/>
            </a:pPr>
            <a:r>
              <a:rPr lang="en-US" dirty="0"/>
              <a:t>“for Satan himself masquerades as an angel of light.”		</a:t>
            </a:r>
            <a:r>
              <a:rPr lang="en-US" i="1" dirty="0"/>
              <a:t>	</a:t>
            </a:r>
            <a:r>
              <a:rPr lang="en-US" sz="4000" i="1" dirty="0"/>
              <a:t>[2 Co 11:14]</a:t>
            </a:r>
          </a:p>
          <a:p>
            <a:pPr marL="0" indent="0">
              <a:buNone/>
            </a:pPr>
            <a:endParaRPr lang="en-US" sz="2000" i="1" dirty="0"/>
          </a:p>
          <a:p>
            <a:pPr marL="0" indent="0">
              <a:buNone/>
            </a:pPr>
            <a:r>
              <a:rPr lang="en-US" dirty="0"/>
              <a:t>“Do not be deceived: God cannot be mocked. A man reaps what he sows. Whoever sows to please their flesh, from the flesh will reap destruction;”</a:t>
            </a:r>
          </a:p>
          <a:p>
            <a:pPr marL="0" indent="0">
              <a:buNone/>
            </a:pPr>
            <a:r>
              <a:rPr lang="en-US" dirty="0"/>
              <a:t>						 </a:t>
            </a:r>
            <a:r>
              <a:rPr lang="en-US" sz="4000" i="1" dirty="0"/>
              <a:t>[Gal 6:7-8] </a:t>
            </a:r>
          </a:p>
          <a:p>
            <a:pPr marL="0" indent="0">
              <a:buNone/>
            </a:pPr>
            <a:r>
              <a:rPr lang="en-US" sz="2000" i="1" dirty="0"/>
              <a:t> </a:t>
            </a:r>
          </a:p>
        </p:txBody>
      </p:sp>
    </p:spTree>
    <p:extLst>
      <p:ext uri="{BB962C8B-B14F-4D97-AF65-F5344CB8AC3E}">
        <p14:creationId xmlns:p14="http://schemas.microsoft.com/office/powerpoint/2010/main" val="311833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2" y="411742"/>
            <a:ext cx="9649327" cy="983347"/>
          </a:xfrm>
        </p:spPr>
        <p:txBody>
          <a:bodyPr anchor="t"/>
          <a:lstStyle/>
          <a:p>
            <a:pPr>
              <a:lnSpc>
                <a:spcPct val="150000"/>
              </a:lnSpc>
              <a:spcBef>
                <a:spcPts val="2400"/>
              </a:spcBef>
            </a:pPr>
            <a:r>
              <a:rPr lang="en-US" sz="6000" dirty="0">
                <a:solidFill>
                  <a:schemeClr val="bg1">
                    <a:lumMod val="50000"/>
                  </a:schemeClr>
                </a:solidFill>
                <a:effectLst>
                  <a:outerShdw blurRad="38100" dist="38100" dir="2700000" algn="tl">
                    <a:srgbClr val="000000">
                      <a:alpha val="43137"/>
                    </a:srgbClr>
                  </a:outerShdw>
                </a:effectLst>
                <a:latin typeface="Placard Condensed" panose="020B0606030402050204" pitchFamily="34" charset="0"/>
              </a:rPr>
              <a:t>3. Foothold begun: fear &amp; reaction</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rot="16200000">
            <a:off x="-2190847" y="2634101"/>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852862" y="1780672"/>
            <a:ext cx="10339138" cy="2189749"/>
          </a:xfrm>
        </p:spPr>
        <p:txBody>
          <a:bodyPr>
            <a:noAutofit/>
          </a:bodyPr>
          <a:lstStyle/>
          <a:p>
            <a:pPr marL="0" indent="0">
              <a:buNone/>
            </a:pPr>
            <a:r>
              <a:rPr lang="en-US" b="1" dirty="0"/>
              <a:t>“Your enemy the devil</a:t>
            </a:r>
            <a:r>
              <a:rPr lang="en-US" dirty="0"/>
              <a:t> prowls around like a </a:t>
            </a:r>
            <a:r>
              <a:rPr lang="en-US" b="1" dirty="0"/>
              <a:t>roaring lion</a:t>
            </a:r>
            <a:r>
              <a:rPr lang="en-US" dirty="0"/>
              <a:t>”	</a:t>
            </a:r>
            <a:r>
              <a:rPr lang="en-US" i="1" dirty="0"/>
              <a:t>[1 Pet. 5:8]</a:t>
            </a:r>
            <a:endParaRPr lang="en-US" sz="2000" i="1" dirty="0"/>
          </a:p>
          <a:p>
            <a:pPr marL="0" indent="0">
              <a:buNone/>
            </a:pPr>
            <a:endParaRPr lang="en-US" sz="2000" i="1" dirty="0"/>
          </a:p>
          <a:p>
            <a:pPr marL="0" indent="0">
              <a:buNone/>
            </a:pPr>
            <a:r>
              <a:rPr lang="en-US" dirty="0"/>
              <a:t>“In your anger do not sin”: Do not let the sun go down while you are still angry, and do not </a:t>
            </a:r>
            <a:r>
              <a:rPr lang="en-US" b="1" dirty="0"/>
              <a:t>give the devil a foothold</a:t>
            </a:r>
            <a:r>
              <a:rPr lang="en-US" dirty="0"/>
              <a:t>.”</a:t>
            </a:r>
          </a:p>
          <a:p>
            <a:pPr marL="0" indent="0">
              <a:buNone/>
            </a:pPr>
            <a:r>
              <a:rPr lang="en-US" i="1" dirty="0"/>
              <a:t>						 [</a:t>
            </a:r>
            <a:r>
              <a:rPr lang="en-US" i="1" dirty="0" err="1"/>
              <a:t>Eph</a:t>
            </a:r>
            <a:r>
              <a:rPr lang="en-US" i="1" dirty="0"/>
              <a:t> 4:26-27] </a:t>
            </a:r>
          </a:p>
        </p:txBody>
      </p:sp>
    </p:spTree>
    <p:extLst>
      <p:ext uri="{BB962C8B-B14F-4D97-AF65-F5344CB8AC3E}">
        <p14:creationId xmlns:p14="http://schemas.microsoft.com/office/powerpoint/2010/main" val="26792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2" y="447249"/>
            <a:ext cx="9649327" cy="2104588"/>
          </a:xfrm>
        </p:spPr>
        <p:txBody>
          <a:bodyPr anchor="t"/>
          <a:lstStyle/>
          <a:p>
            <a:pPr>
              <a:lnSpc>
                <a:spcPct val="100000"/>
              </a:lnSpc>
              <a:spcBef>
                <a:spcPts val="2400"/>
              </a:spcBef>
            </a:pPr>
            <a:r>
              <a:rPr lang="en-US" sz="5000" dirty="0">
                <a:solidFill>
                  <a:schemeClr val="tx1">
                    <a:lumMod val="65000"/>
                    <a:lumOff val="35000"/>
                  </a:schemeClr>
                </a:solidFill>
                <a:effectLst>
                  <a:outerShdw blurRad="38100" dist="38100" dir="2700000" algn="tl">
                    <a:srgbClr val="000000">
                      <a:alpha val="43137"/>
                    </a:srgbClr>
                  </a:outerShdw>
                </a:effectLst>
                <a:latin typeface="Placard Condensed" panose="020B0606030402050204" pitchFamily="34" charset="0"/>
              </a:rPr>
              <a:t>4. Deception increased: discourage &amp; isolate</a:t>
            </a:r>
            <a:br>
              <a:rPr lang="en-US" sz="5000" dirty="0">
                <a:solidFill>
                  <a:schemeClr val="tx1">
                    <a:lumMod val="65000"/>
                    <a:lumOff val="35000"/>
                  </a:schemeClr>
                </a:solidFill>
                <a:effectLst>
                  <a:outerShdw blurRad="38100" dist="38100" dir="2700000" algn="tl">
                    <a:srgbClr val="000000">
                      <a:alpha val="43137"/>
                    </a:srgbClr>
                  </a:outerShdw>
                </a:effectLst>
                <a:latin typeface="Placard Condensed" panose="020B0606030402050204" pitchFamily="34" charset="0"/>
              </a:rPr>
            </a:br>
            <a:endParaRPr lang="en-US" sz="5000" dirty="0">
              <a:solidFill>
                <a:schemeClr val="tx1">
                  <a:lumMod val="65000"/>
                  <a:lumOff val="35000"/>
                </a:schemeClr>
              </a:solidFill>
              <a:effectLst>
                <a:outerShdw blurRad="38100" dist="38100" dir="2700000" algn="tl">
                  <a:srgbClr val="000000">
                    <a:alpha val="43137"/>
                  </a:srgbClr>
                </a:outerShdw>
              </a:effectLst>
              <a:latin typeface="Placard Condensed" panose="020B0606030402050204" pitchFamily="34" charset="0"/>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rot="16200000">
            <a:off x="-2190847" y="2634101"/>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852862" y="1574560"/>
            <a:ext cx="10339138" cy="2189749"/>
          </a:xfrm>
        </p:spPr>
        <p:txBody>
          <a:bodyPr>
            <a:noAutofit/>
          </a:bodyPr>
          <a:lstStyle/>
          <a:p>
            <a:pPr marL="0" indent="0">
              <a:buNone/>
            </a:pPr>
            <a:r>
              <a:rPr lang="en-US" dirty="0"/>
              <a:t>“Then he showed me the high priest standing before the angel of the </a:t>
            </a:r>
            <a:r>
              <a:rPr lang="en-US" cap="small" dirty="0"/>
              <a:t>Lord</a:t>
            </a:r>
            <a:r>
              <a:rPr lang="en-US" dirty="0"/>
              <a:t>, and Satan</a:t>
            </a:r>
            <a:r>
              <a:rPr lang="en-US" baseline="30000" dirty="0"/>
              <a:t>﻿ </a:t>
            </a:r>
            <a:r>
              <a:rPr lang="en-US" dirty="0"/>
              <a:t>standing at his right side to accuse him.”    		</a:t>
            </a:r>
            <a:r>
              <a:rPr lang="en-US" i="1" dirty="0"/>
              <a:t>[Zechariah 3:1]</a:t>
            </a:r>
            <a:endParaRPr lang="en-US" sz="2000" i="1" dirty="0"/>
          </a:p>
          <a:p>
            <a:pPr marL="0" indent="0">
              <a:buNone/>
            </a:pPr>
            <a:endParaRPr lang="en-US" sz="2000" i="1" dirty="0"/>
          </a:p>
          <a:p>
            <a:pPr marL="0" indent="0">
              <a:buNone/>
            </a:pPr>
            <a:r>
              <a:rPr lang="en-US" dirty="0"/>
              <a:t>“I am the good shepherd . . . the wolf attacks the flock and scatters it.”</a:t>
            </a:r>
          </a:p>
          <a:p>
            <a:pPr marL="0" indent="0">
              <a:buNone/>
            </a:pPr>
            <a:r>
              <a:rPr lang="en-US" i="1" dirty="0"/>
              <a:t>					[John 10:11-12] </a:t>
            </a:r>
          </a:p>
          <a:p>
            <a:pPr marL="0" indent="0">
              <a:buNone/>
            </a:pPr>
            <a:endParaRPr lang="en-US" i="1" dirty="0"/>
          </a:p>
        </p:txBody>
      </p:sp>
    </p:spTree>
    <p:extLst>
      <p:ext uri="{BB962C8B-B14F-4D97-AF65-F5344CB8AC3E}">
        <p14:creationId xmlns:p14="http://schemas.microsoft.com/office/powerpoint/2010/main" val="125341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2" y="239746"/>
            <a:ext cx="9889959" cy="983347"/>
          </a:xfrm>
        </p:spPr>
        <p:txBody>
          <a:bodyPr anchor="t"/>
          <a:lstStyle/>
          <a:p>
            <a:pPr>
              <a:lnSpc>
                <a:spcPct val="150000"/>
              </a:lnSpc>
              <a:spcBef>
                <a:spcPts val="2400"/>
              </a:spcBef>
            </a:pPr>
            <a:r>
              <a:rPr lang="en-US" sz="6000" dirty="0">
                <a:solidFill>
                  <a:schemeClr val="tx1">
                    <a:lumMod val="85000"/>
                    <a:lumOff val="15000"/>
                  </a:schemeClr>
                </a:solidFill>
                <a:effectLst>
                  <a:outerShdw blurRad="38100" dist="38100" dir="2700000" algn="tl">
                    <a:srgbClr val="000000">
                      <a:alpha val="43137"/>
                    </a:srgbClr>
                  </a:outerShdw>
                </a:effectLst>
                <a:latin typeface="Placard Condensed" panose="020B0606030402050204" pitchFamily="34" charset="0"/>
              </a:rPr>
              <a:t>5. Stronghold created: pride &amp; habits</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rot="16200000">
            <a:off x="-2190847" y="2634101"/>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852862" y="1641628"/>
            <a:ext cx="10339138" cy="2189749"/>
          </a:xfrm>
        </p:spPr>
        <p:txBody>
          <a:bodyPr>
            <a:noAutofit/>
          </a:bodyPr>
          <a:lstStyle/>
          <a:p>
            <a:pPr marL="0" indent="0">
              <a:buNone/>
            </a:pPr>
            <a:r>
              <a:rPr lang="en-US" i="1" dirty="0"/>
              <a:t>“For though we live in the world, we do not wage war as the world does.  ﻿The weapons we fight with are not the weapons of the world. On the contrary, they have divine power to demolish [spiritual] strongholds”</a:t>
            </a:r>
          </a:p>
          <a:p>
            <a:pPr marL="0" indent="0">
              <a:buNone/>
            </a:pPr>
            <a:r>
              <a:rPr lang="en-US" i="1" dirty="0"/>
              <a:t>					 [2 Cor 10:3-4] </a:t>
            </a:r>
          </a:p>
        </p:txBody>
      </p:sp>
    </p:spTree>
    <p:extLst>
      <p:ext uri="{BB962C8B-B14F-4D97-AF65-F5344CB8AC3E}">
        <p14:creationId xmlns:p14="http://schemas.microsoft.com/office/powerpoint/2010/main" val="2106352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2" y="447249"/>
            <a:ext cx="9889959" cy="983347"/>
          </a:xfrm>
        </p:spPr>
        <p:txBody>
          <a:bodyPr anchor="t"/>
          <a:lstStyle/>
          <a:p>
            <a:pPr>
              <a:lnSpc>
                <a:spcPct val="150000"/>
              </a:lnSpc>
              <a:spcBef>
                <a:spcPts val="2400"/>
              </a:spcBef>
            </a:pPr>
            <a:r>
              <a:rPr lang="en-US" sz="6000" dirty="0">
                <a:solidFill>
                  <a:schemeClr val="tx1"/>
                </a:solidFill>
                <a:effectLst>
                  <a:outerShdw blurRad="38100" dist="38100" dir="2700000" algn="tl">
                    <a:srgbClr val="000000">
                      <a:alpha val="43137"/>
                    </a:srgbClr>
                  </a:outerShdw>
                </a:effectLst>
                <a:latin typeface="Placard Condensed" panose="020B0606030402050204" pitchFamily="34" charset="0"/>
              </a:rPr>
              <a:t>6. Slavery completed: bitterness &amp; pain</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rot="16200000">
            <a:off x="-2190847" y="2634101"/>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852862" y="1876923"/>
            <a:ext cx="10339138" cy="2189749"/>
          </a:xfrm>
        </p:spPr>
        <p:txBody>
          <a:bodyPr>
            <a:noAutofit/>
          </a:bodyPr>
          <a:lstStyle/>
          <a:p>
            <a:pPr marL="0" indent="0">
              <a:buNone/>
            </a:pPr>
            <a:r>
              <a:rPr lang="en-US" dirty="0"/>
              <a:t>“gently instruct, in the hope that God will grant them repentance leading them to a knowledge of the truth,  ﻿and that they will come to their senses and escape from </a:t>
            </a:r>
            <a:r>
              <a:rPr lang="en-US" b="1" dirty="0"/>
              <a:t>the trap of the devil</a:t>
            </a:r>
            <a:r>
              <a:rPr lang="en-US" dirty="0"/>
              <a:t>, who has </a:t>
            </a:r>
            <a:r>
              <a:rPr lang="en-US" b="1" dirty="0"/>
              <a:t>taken them captive </a:t>
            </a:r>
            <a:r>
              <a:rPr lang="en-US" dirty="0"/>
              <a:t>to do his will.”</a:t>
            </a:r>
          </a:p>
          <a:p>
            <a:pPr marL="0" indent="0">
              <a:buNone/>
            </a:pPr>
            <a:r>
              <a:rPr lang="en-US" i="1" dirty="0"/>
              <a:t>						 [2 </a:t>
            </a:r>
            <a:r>
              <a:rPr lang="en-US" i="1" dirty="0" err="1"/>
              <a:t>Ti</a:t>
            </a:r>
            <a:r>
              <a:rPr lang="en-US" i="1" dirty="0"/>
              <a:t> 2:25-26] </a:t>
            </a:r>
          </a:p>
        </p:txBody>
      </p:sp>
    </p:spTree>
    <p:extLst>
      <p:ext uri="{BB962C8B-B14F-4D97-AF65-F5344CB8AC3E}">
        <p14:creationId xmlns:p14="http://schemas.microsoft.com/office/powerpoint/2010/main" val="215122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745415"/>
            <a:ext cx="10515600" cy="1325563"/>
          </a:xfrm>
        </p:spPr>
        <p:txBody>
          <a:bodyPr/>
          <a:lstStyle/>
          <a:p>
            <a:r>
              <a:rPr lang="en-US" sz="5000" dirty="0">
                <a:solidFill>
                  <a:schemeClr val="bg1"/>
                </a:solidFill>
                <a:effectLst>
                  <a:outerShdw blurRad="38100" dist="38100" dir="2700000" algn="tl">
                    <a:srgbClr val="000000">
                      <a:alpha val="43137"/>
                    </a:srgbClr>
                  </a:outerShdw>
                </a:effectLst>
                <a:latin typeface="Placard Condensed" panose="020B0606030402050204" pitchFamily="34" charset="0"/>
              </a:rPr>
              <a:t>Scheme: False Expectations</a:t>
            </a:r>
            <a:r>
              <a:rPr lang="en-US" sz="7000" dirty="0">
                <a:latin typeface="Placard Condensed" panose="020B0606030402050204" pitchFamily="34" charset="0"/>
              </a:rPr>
              <a:t/>
            </a:r>
            <a:br>
              <a:rPr lang="en-US" sz="7000" dirty="0">
                <a:latin typeface="Placard Condensed" panose="020B0606030402050204" pitchFamily="34" charset="0"/>
              </a:rPr>
            </a:br>
            <a:r>
              <a:rPr lang="en-US" sz="7000" dirty="0">
                <a:latin typeface="Placard Condensed" panose="020B0606030402050204" pitchFamily="34" charset="0"/>
              </a:rPr>
              <a:t>Stand Firm: The Word Of God</a:t>
            </a:r>
          </a:p>
        </p:txBody>
      </p:sp>
      <p:sp>
        <p:nvSpPr>
          <p:cNvPr id="3" name="Content Placeholder 2"/>
          <p:cNvSpPr>
            <a:spLocks noGrp="1"/>
          </p:cNvSpPr>
          <p:nvPr>
            <p:ph sz="half" idx="1"/>
          </p:nvPr>
        </p:nvSpPr>
        <p:spPr>
          <a:xfrm>
            <a:off x="548640" y="2330951"/>
            <a:ext cx="11155680" cy="3203576"/>
          </a:xfrm>
        </p:spPr>
        <p:txBody>
          <a:bodyPr>
            <a:noAutofit/>
          </a:bodyPr>
          <a:lstStyle/>
          <a:p>
            <a:pPr marL="0" indent="0">
              <a:buNone/>
            </a:pPr>
            <a:r>
              <a:rPr lang="en-US" dirty="0"/>
              <a:t>”For the word of God is alive and active. Sharper than any double-edged sword, it </a:t>
            </a:r>
            <a:r>
              <a:rPr lang="en-US" b="1" dirty="0"/>
              <a:t>penetrates</a:t>
            </a:r>
            <a:r>
              <a:rPr lang="en-US" dirty="0"/>
              <a:t> even to dividing soul and spirit, joints and marrow; it judges </a:t>
            </a:r>
            <a:r>
              <a:rPr lang="en-US" b="1" dirty="0"/>
              <a:t>the thoughts </a:t>
            </a:r>
            <a:r>
              <a:rPr lang="en-US" dirty="0"/>
              <a:t>and </a:t>
            </a:r>
            <a:r>
              <a:rPr lang="en-US" b="1" dirty="0"/>
              <a:t>attitudes</a:t>
            </a:r>
            <a:r>
              <a:rPr lang="en-US" dirty="0"/>
              <a:t> of the heart.”</a:t>
            </a:r>
          </a:p>
          <a:p>
            <a:pPr marL="0" indent="0">
              <a:buNone/>
            </a:pPr>
            <a:r>
              <a:rPr lang="en-US" dirty="0"/>
              <a:t>							</a:t>
            </a:r>
            <a:r>
              <a:rPr lang="en-US" b="1" dirty="0"/>
              <a:t> </a:t>
            </a:r>
            <a:r>
              <a:rPr lang="en-US" i="1" dirty="0"/>
              <a:t>[Heb. 4:12]</a:t>
            </a:r>
          </a:p>
        </p:txBody>
      </p:sp>
    </p:spTree>
    <p:extLst>
      <p:ext uri="{BB962C8B-B14F-4D97-AF65-F5344CB8AC3E}">
        <p14:creationId xmlns:p14="http://schemas.microsoft.com/office/powerpoint/2010/main" val="291393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783555"/>
            <a:ext cx="10866120" cy="1325563"/>
          </a:xfrm>
        </p:spPr>
        <p:txBody>
          <a:bodyPr/>
          <a:lstStyle/>
          <a:p>
            <a:r>
              <a:rPr lang="en-US" sz="5000" dirty="0">
                <a:solidFill>
                  <a:schemeClr val="bg1">
                    <a:lumMod val="85000"/>
                  </a:schemeClr>
                </a:solidFill>
                <a:effectLst>
                  <a:outerShdw blurRad="38100" dist="38100" dir="2700000" algn="tl">
                    <a:srgbClr val="000000">
                      <a:alpha val="43137"/>
                    </a:srgbClr>
                  </a:outerShdw>
                </a:effectLst>
                <a:latin typeface="Placard Condensed" panose="020B0606030402050204" pitchFamily="34" charset="0"/>
              </a:rPr>
              <a:t>Scheme: Good Intentions</a:t>
            </a:r>
            <a:r>
              <a:rPr lang="en-US" sz="7000" dirty="0">
                <a:latin typeface="Placard Condensed" panose="020B0606030402050204" pitchFamily="34" charset="0"/>
              </a:rPr>
              <a:t/>
            </a:r>
            <a:br>
              <a:rPr lang="en-US" sz="7000" dirty="0">
                <a:latin typeface="Placard Condensed" panose="020B0606030402050204" pitchFamily="34" charset="0"/>
              </a:rPr>
            </a:br>
            <a:r>
              <a:rPr lang="en-US" sz="7000" dirty="0">
                <a:latin typeface="Placard Condensed" panose="020B0606030402050204" pitchFamily="34" charset="0"/>
              </a:rPr>
              <a:t>Stand Firm: Repentance (Act Now!)</a:t>
            </a:r>
          </a:p>
        </p:txBody>
      </p:sp>
      <p:sp>
        <p:nvSpPr>
          <p:cNvPr id="3" name="Content Placeholder 2"/>
          <p:cNvSpPr>
            <a:spLocks noGrp="1"/>
          </p:cNvSpPr>
          <p:nvPr>
            <p:ph sz="half" idx="1"/>
          </p:nvPr>
        </p:nvSpPr>
        <p:spPr>
          <a:xfrm>
            <a:off x="548640" y="2506662"/>
            <a:ext cx="11155680" cy="4351338"/>
          </a:xfrm>
        </p:spPr>
        <p:txBody>
          <a:bodyPr>
            <a:noAutofit/>
          </a:bodyPr>
          <a:lstStyle/>
          <a:p>
            <a:pPr marL="0" indent="0">
              <a:buNone/>
            </a:pPr>
            <a:r>
              <a:rPr lang="en-US" dirty="0"/>
              <a:t>“</a:t>
            </a:r>
            <a:r>
              <a:rPr lang="en-US" b="1" dirty="0"/>
              <a:t>Submit</a:t>
            </a:r>
            <a:r>
              <a:rPr lang="en-US" dirty="0"/>
              <a:t> yourselves, then, to God. </a:t>
            </a:r>
            <a:r>
              <a:rPr lang="en-US" b="1" dirty="0"/>
              <a:t>Resist the devil</a:t>
            </a:r>
            <a:r>
              <a:rPr lang="en-US" dirty="0"/>
              <a:t>, and he will flee from you. </a:t>
            </a:r>
            <a:r>
              <a:rPr lang="en-US" baseline="30000" dirty="0"/>
              <a:t>﻿</a:t>
            </a:r>
            <a:r>
              <a:rPr lang="en-US" dirty="0"/>
              <a:t>Come near to God and he will come near to you. </a:t>
            </a:r>
            <a:r>
              <a:rPr lang="en-US" b="1" dirty="0"/>
              <a:t>Wash your hands</a:t>
            </a:r>
            <a:r>
              <a:rPr lang="en-US" dirty="0"/>
              <a:t>, you sinners, and purify your hearts, you double-minded.”  </a:t>
            </a:r>
          </a:p>
          <a:p>
            <a:pPr marL="0" indent="0">
              <a:buNone/>
            </a:pPr>
            <a:r>
              <a:rPr lang="en-US" i="1" dirty="0"/>
              <a:t>							[James 4:7-8]</a:t>
            </a:r>
            <a:endParaRPr lang="en-US" i="1" dirty="0">
              <a:effectLst/>
            </a:endParaRPr>
          </a:p>
        </p:txBody>
      </p:sp>
    </p:spTree>
    <p:extLst>
      <p:ext uri="{BB962C8B-B14F-4D97-AF65-F5344CB8AC3E}">
        <p14:creationId xmlns:p14="http://schemas.microsoft.com/office/powerpoint/2010/main" val="105427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27906"/>
            <a:ext cx="11643360" cy="1325563"/>
          </a:xfrm>
        </p:spPr>
        <p:txBody>
          <a:bodyPr/>
          <a:lstStyle/>
          <a:p>
            <a:r>
              <a:rPr lang="en-US" sz="5000" dirty="0">
                <a:solidFill>
                  <a:schemeClr val="bg1">
                    <a:lumMod val="65000"/>
                  </a:schemeClr>
                </a:solidFill>
                <a:effectLst>
                  <a:outerShdw blurRad="38100" dist="38100" dir="2700000" algn="tl">
                    <a:srgbClr val="000000">
                      <a:alpha val="43137"/>
                    </a:srgbClr>
                  </a:outerShdw>
                </a:effectLst>
                <a:latin typeface="Placard Condensed" panose="020B0606030402050204" pitchFamily="34" charset="0"/>
              </a:rPr>
              <a:t>Scheme: Foothold through Fear &amp; Reaction</a:t>
            </a:r>
            <a:r>
              <a:rPr lang="en-US" sz="7000" dirty="0">
                <a:latin typeface="Placard Condensed" panose="020B0606030402050204" pitchFamily="34" charset="0"/>
              </a:rPr>
              <a:t/>
            </a:r>
            <a:br>
              <a:rPr lang="en-US" sz="7000" dirty="0">
                <a:latin typeface="Placard Condensed" panose="020B0606030402050204" pitchFamily="34" charset="0"/>
              </a:rPr>
            </a:br>
            <a:r>
              <a:rPr lang="en-US" sz="7000" dirty="0">
                <a:latin typeface="Placard Condensed" panose="020B0606030402050204" pitchFamily="34" charset="0"/>
              </a:rPr>
              <a:t>Stand Firm: Be filled with grace by the Spirit</a:t>
            </a:r>
          </a:p>
        </p:txBody>
      </p:sp>
      <p:sp>
        <p:nvSpPr>
          <p:cNvPr id="3" name="Content Placeholder 2"/>
          <p:cNvSpPr>
            <a:spLocks noGrp="1"/>
          </p:cNvSpPr>
          <p:nvPr>
            <p:ph sz="half" idx="1"/>
          </p:nvPr>
        </p:nvSpPr>
        <p:spPr>
          <a:xfrm>
            <a:off x="548640" y="2767263"/>
            <a:ext cx="11049802" cy="3409700"/>
          </a:xfrm>
        </p:spPr>
        <p:txBody>
          <a:bodyPr>
            <a:noAutofit/>
          </a:bodyPr>
          <a:lstStyle/>
          <a:p>
            <a:pPr marL="0" indent="0">
              <a:buNone/>
            </a:pPr>
            <a:r>
              <a:rPr lang="en-US" b="1" dirty="0"/>
              <a:t>“</a:t>
            </a:r>
            <a:r>
              <a:rPr lang="en-US" dirty="0"/>
              <a:t>Therefore, there is now no condemnation for those who are in Christ Jesus,﻿﻿ because through Christ Jesus the power of the Spirit of life set me free from the law of sin and death.”				</a:t>
            </a:r>
            <a:r>
              <a:rPr lang="en-US" i="1" dirty="0"/>
              <a:t>   [Romans 8:1-2]</a:t>
            </a:r>
          </a:p>
          <a:p>
            <a:pPr marL="0" indent="0">
              <a:buNone/>
            </a:pPr>
            <a:endParaRPr lang="en-US" dirty="0"/>
          </a:p>
        </p:txBody>
      </p:sp>
    </p:spTree>
    <p:extLst>
      <p:ext uri="{BB962C8B-B14F-4D97-AF65-F5344CB8AC3E}">
        <p14:creationId xmlns:p14="http://schemas.microsoft.com/office/powerpoint/2010/main" val="82209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0" y="888248"/>
            <a:ext cx="11084859" cy="1325563"/>
          </a:xfrm>
        </p:spPr>
        <p:txBody>
          <a:bodyPr/>
          <a:lstStyle/>
          <a:p>
            <a:r>
              <a:rPr lang="en-US" sz="5000" dirty="0">
                <a:solidFill>
                  <a:schemeClr val="tx1">
                    <a:lumMod val="65000"/>
                    <a:lumOff val="35000"/>
                  </a:schemeClr>
                </a:solidFill>
                <a:effectLst>
                  <a:outerShdw blurRad="38100" dist="38100" dir="2700000" algn="tl">
                    <a:srgbClr val="000000">
                      <a:alpha val="43137"/>
                    </a:srgbClr>
                  </a:outerShdw>
                </a:effectLst>
                <a:latin typeface="Placard Condensed" panose="020B0606030402050204" pitchFamily="34" charset="0"/>
              </a:rPr>
              <a:t>Scheme: Deception – Discouragement &amp; Isolation</a:t>
            </a:r>
            <a:r>
              <a:rPr lang="en-US" sz="7000" dirty="0">
                <a:latin typeface="Placard Condensed" panose="020B0606030402050204" pitchFamily="34" charset="0"/>
              </a:rPr>
              <a:t/>
            </a:r>
            <a:br>
              <a:rPr lang="en-US" sz="7000" dirty="0">
                <a:latin typeface="Placard Condensed" panose="020B0606030402050204" pitchFamily="34" charset="0"/>
              </a:rPr>
            </a:br>
            <a:r>
              <a:rPr lang="en-US" sz="7000" dirty="0">
                <a:latin typeface="Placard Condensed" panose="020B0606030402050204" pitchFamily="34" charset="0"/>
              </a:rPr>
              <a:t>Stand Firm: Agreement In Prayer</a:t>
            </a:r>
          </a:p>
        </p:txBody>
      </p:sp>
      <p:sp>
        <p:nvSpPr>
          <p:cNvPr id="3" name="Content Placeholder 2"/>
          <p:cNvSpPr>
            <a:spLocks noGrp="1"/>
          </p:cNvSpPr>
          <p:nvPr>
            <p:ph sz="half" idx="1"/>
          </p:nvPr>
        </p:nvSpPr>
        <p:spPr>
          <a:xfrm>
            <a:off x="548640" y="2454442"/>
            <a:ext cx="11155680" cy="3963152"/>
          </a:xfrm>
        </p:spPr>
        <p:txBody>
          <a:bodyPr>
            <a:noAutofit/>
          </a:bodyPr>
          <a:lstStyle/>
          <a:p>
            <a:pPr marL="0" indent="0">
              <a:buNone/>
            </a:pPr>
            <a:r>
              <a:rPr lang="en-US" dirty="0"/>
              <a:t>“if two of you on earth agree about anything you ask for, it will be done for you by my Father in heaven. </a:t>
            </a:r>
            <a:r>
              <a:rPr lang="en-US" baseline="30000" dirty="0"/>
              <a:t>﻿</a:t>
            </a:r>
            <a:r>
              <a:rPr lang="en-US" dirty="0"/>
              <a:t>For where two or three come together in my name, there am I with them.” 	</a:t>
            </a:r>
          </a:p>
          <a:p>
            <a:pPr marL="0" indent="0">
              <a:buNone/>
            </a:pPr>
            <a:r>
              <a:rPr lang="en-US" i="1" dirty="0"/>
              <a:t>						[Mt 18:19-20]</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3956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0" y="1825625"/>
            <a:ext cx="11155680" cy="4351338"/>
          </a:xfrm>
        </p:spPr>
        <p:txBody>
          <a:bodyPr>
            <a:noAutofit/>
          </a:bodyPr>
          <a:lstStyle/>
          <a:p>
            <a:pPr marL="0" indent="0">
              <a:buNone/>
            </a:pPr>
            <a:r>
              <a:rPr lang="en-US" b="1" dirty="0"/>
              <a:t>[</a:t>
            </a:r>
            <a:r>
              <a:rPr lang="en-US" b="1" dirty="0" err="1"/>
              <a:t>Heb</a:t>
            </a:r>
            <a:r>
              <a:rPr lang="en-US" b="1" dirty="0"/>
              <a:t> 10:25] “</a:t>
            </a:r>
            <a:r>
              <a:rPr lang="en-US" dirty="0"/>
              <a:t>Let us not give up meeting together, as some are in the habit of doing, but let us encourage one another.”</a:t>
            </a:r>
          </a:p>
          <a:p>
            <a:pPr marL="0" indent="0">
              <a:buNone/>
            </a:pPr>
            <a:endParaRPr lang="en-US" dirty="0"/>
          </a:p>
          <a:p>
            <a:pPr marL="0" indent="0">
              <a:buNone/>
            </a:pPr>
            <a:r>
              <a:rPr lang="en-US" b="1" dirty="0">
                <a:effectLst>
                  <a:outerShdw blurRad="38100" dist="38100" dir="2700000" algn="tl">
                    <a:srgbClr val="000000">
                      <a:alpha val="43137"/>
                    </a:srgbClr>
                  </a:outerShdw>
                </a:effectLst>
                <a:sym typeface="Wingdings" panose="05000000000000000000" pitchFamily="2" charset="2"/>
              </a:rPr>
              <a:t> JOIN A SMALL GROUP</a:t>
            </a:r>
            <a:endParaRPr lang="en-US" dirty="0">
              <a:effectLst>
                <a:outerShdw blurRad="38100" dist="38100" dir="2700000" algn="tl">
                  <a:srgbClr val="000000">
                    <a:alpha val="43137"/>
                  </a:srgbClr>
                </a:outerShdw>
              </a:effectLst>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7943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198" y="2183050"/>
            <a:ext cx="10281785" cy="276550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4400" b="0" i="0" kern="1200">
                <a:solidFill>
                  <a:schemeClr val="accent1">
                    <a:lumMod val="50000"/>
                  </a:schemeClr>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accent1">
                    <a:lumMod val="50000"/>
                  </a:schemeClr>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accent1">
                    <a:lumMod val="50000"/>
                  </a:schemeClr>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Arial"/>
              <a:buAutoNum type="arabicPeriod"/>
            </a:pPr>
            <a:r>
              <a:rPr lang="en-US" sz="5000" dirty="0"/>
              <a:t> A loving relationship with Jesus</a:t>
            </a:r>
          </a:p>
          <a:p>
            <a:pPr marL="514350" indent="-514350">
              <a:buFont typeface="Arial"/>
              <a:buAutoNum type="arabicPeriod"/>
            </a:pPr>
            <a:r>
              <a:rPr lang="en-US" sz="5000" dirty="0"/>
              <a:t> Everyday obedience to  God’s Word</a:t>
            </a:r>
          </a:p>
          <a:p>
            <a:pPr marL="514350" indent="-514350">
              <a:buFont typeface="Arial"/>
              <a:buAutoNum type="arabicPeriod"/>
            </a:pPr>
            <a:r>
              <a:rPr lang="en-US" sz="5000" b="1" dirty="0"/>
              <a:t> Consistent spiritual warfare</a:t>
            </a:r>
            <a:endParaRPr lang="en-US" sz="5000" b="1" i="1" dirty="0"/>
          </a:p>
        </p:txBody>
      </p:sp>
      <p:sp>
        <p:nvSpPr>
          <p:cNvPr id="4" name="Title 1"/>
          <p:cNvSpPr txBox="1">
            <a:spLocks/>
          </p:cNvSpPr>
          <p:nvPr/>
        </p:nvSpPr>
        <p:spPr>
          <a:xfrm>
            <a:off x="838198" y="857487"/>
            <a:ext cx="11521440" cy="1325563"/>
          </a:xfrm>
          <a:prstGeom prst="rect">
            <a:avLst/>
          </a:prstGeom>
        </p:spPr>
        <p:txBody>
          <a:bodyPr/>
          <a:lstStyle>
            <a:lvl1pPr algn="l" defTabSz="914400" rtl="0" eaLnBrk="1" latinLnBrk="0" hangingPunct="1">
              <a:lnSpc>
                <a:spcPct val="90000"/>
              </a:lnSpc>
              <a:spcBef>
                <a:spcPct val="0"/>
              </a:spcBef>
              <a:buNone/>
              <a:defRPr sz="7200" b="1" i="0" kern="1200">
                <a:solidFill>
                  <a:schemeClr val="accent1">
                    <a:lumMod val="50000"/>
                  </a:schemeClr>
                </a:solidFill>
                <a:latin typeface="Myriad Pro" charset="0"/>
                <a:ea typeface="Myriad Pro" charset="0"/>
                <a:cs typeface="Myriad Pro" charset="0"/>
              </a:defRPr>
            </a:lvl1pPr>
          </a:lstStyle>
          <a:p>
            <a:r>
              <a:rPr lang="en-US" dirty="0">
                <a:solidFill>
                  <a:schemeClr val="bg1"/>
                </a:solidFill>
                <a:effectLst>
                  <a:outerShdw blurRad="38100" dist="38100" dir="2700000" algn="tl">
                    <a:srgbClr val="000000">
                      <a:alpha val="43137"/>
                    </a:srgbClr>
                  </a:outerShdw>
                </a:effectLst>
                <a:latin typeface="Placard Condensed" panose="020B0606030402050204" pitchFamily="34" charset="0"/>
              </a:rPr>
              <a:t>Living in Christ’s victory requires:</a:t>
            </a:r>
            <a:endParaRPr lang="en-US" dirty="0">
              <a:latin typeface="Placard Condensed" panose="020B0606030402050204" pitchFamily="34" charset="0"/>
            </a:endParaRPr>
          </a:p>
        </p:txBody>
      </p:sp>
    </p:spTree>
    <p:extLst>
      <p:ext uri="{BB962C8B-B14F-4D97-AF65-F5344CB8AC3E}">
        <p14:creationId xmlns:p14="http://schemas.microsoft.com/office/powerpoint/2010/main" val="291173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740693"/>
            <a:ext cx="11084859" cy="1325563"/>
          </a:xfrm>
        </p:spPr>
        <p:txBody>
          <a:bodyPr/>
          <a:lstStyle/>
          <a:p>
            <a:r>
              <a:rPr lang="en-US" sz="5000" dirty="0">
                <a:solidFill>
                  <a:schemeClr val="tx1">
                    <a:lumMod val="85000"/>
                    <a:lumOff val="15000"/>
                  </a:schemeClr>
                </a:solidFill>
                <a:effectLst>
                  <a:outerShdw blurRad="38100" dist="38100" dir="2700000" algn="tl">
                    <a:srgbClr val="000000">
                      <a:alpha val="43137"/>
                    </a:srgbClr>
                  </a:outerShdw>
                </a:effectLst>
                <a:latin typeface="Placard Condensed" panose="020B0606030402050204" pitchFamily="34" charset="0"/>
              </a:rPr>
              <a:t>Scheme: Stronghold / Pride &amp; Habits</a:t>
            </a:r>
            <a:r>
              <a:rPr lang="en-US" sz="7000" dirty="0">
                <a:latin typeface="Placard Condensed" panose="020B0606030402050204" pitchFamily="34" charset="0"/>
              </a:rPr>
              <a:t/>
            </a:r>
            <a:br>
              <a:rPr lang="en-US" sz="7000" dirty="0">
                <a:latin typeface="Placard Condensed" panose="020B0606030402050204" pitchFamily="34" charset="0"/>
              </a:rPr>
            </a:br>
            <a:r>
              <a:rPr lang="en-US" sz="7000" dirty="0">
                <a:latin typeface="Placard Condensed" panose="020B0606030402050204" pitchFamily="34" charset="0"/>
              </a:rPr>
              <a:t>Stand Firm: The Name of Jesus</a:t>
            </a:r>
          </a:p>
        </p:txBody>
      </p:sp>
      <p:sp>
        <p:nvSpPr>
          <p:cNvPr id="6" name="Content Placeholder 2"/>
          <p:cNvSpPr>
            <a:spLocks noGrp="1"/>
          </p:cNvSpPr>
          <p:nvPr>
            <p:ph sz="half" idx="1"/>
          </p:nvPr>
        </p:nvSpPr>
        <p:spPr>
          <a:xfrm>
            <a:off x="426720" y="2279650"/>
            <a:ext cx="11277600" cy="4351338"/>
          </a:xfrm>
        </p:spPr>
        <p:txBody>
          <a:bodyPr>
            <a:normAutofit fontScale="92500"/>
          </a:bodyPr>
          <a:lstStyle/>
          <a:p>
            <a:pPr marL="0" indent="0">
              <a:buNone/>
            </a:pPr>
            <a:r>
              <a:rPr lang="en-US" b="1" dirty="0"/>
              <a:t>“</a:t>
            </a:r>
            <a:r>
              <a:rPr lang="en-US" dirty="0"/>
              <a:t>Therefore God exalted Jesus to the highest place and gave him </a:t>
            </a:r>
            <a:r>
              <a:rPr lang="en-US" b="1" dirty="0"/>
              <a:t>the name that is above every name</a:t>
            </a:r>
            <a:r>
              <a:rPr lang="en-US" dirty="0"/>
              <a:t>, that at the name of Jesus every knee should bow, </a:t>
            </a:r>
            <a:r>
              <a:rPr lang="en-US" b="1" dirty="0"/>
              <a:t>in heaven </a:t>
            </a:r>
            <a:r>
              <a:rPr lang="en-US" dirty="0"/>
              <a:t>and </a:t>
            </a:r>
            <a:r>
              <a:rPr lang="en-US" b="1" dirty="0"/>
              <a:t>on earth </a:t>
            </a:r>
            <a:r>
              <a:rPr lang="en-US" dirty="0"/>
              <a:t>and </a:t>
            </a:r>
            <a:r>
              <a:rPr lang="en-US" b="1" dirty="0"/>
              <a:t>under the earth</a:t>
            </a:r>
            <a:r>
              <a:rPr lang="en-US" dirty="0"/>
              <a:t>,  and every tongue acknowledge that Jesus Christ is Lord, to the glory of God the Father.”	</a:t>
            </a:r>
            <a:r>
              <a:rPr lang="en-US" b="1" dirty="0"/>
              <a:t> </a:t>
            </a:r>
            <a:r>
              <a:rPr lang="en-US" i="1" dirty="0"/>
              <a:t>[Phil. 2:9-11] </a:t>
            </a:r>
          </a:p>
          <a:p>
            <a:pPr marL="0" indent="0">
              <a:buNone/>
            </a:pPr>
            <a:endParaRPr lang="en-US" dirty="0"/>
          </a:p>
        </p:txBody>
      </p:sp>
    </p:spTree>
    <p:extLst>
      <p:ext uri="{BB962C8B-B14F-4D97-AF65-F5344CB8AC3E}">
        <p14:creationId xmlns:p14="http://schemas.microsoft.com/office/powerpoint/2010/main" val="53796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2730" y="396240"/>
            <a:ext cx="11295530" cy="5861125"/>
          </a:xfrm>
        </p:spPr>
        <p:txBody>
          <a:bodyPr>
            <a:noAutofit/>
          </a:bodyPr>
          <a:lstStyle/>
          <a:p>
            <a:pPr marL="0" indent="0">
              <a:buNone/>
            </a:pPr>
            <a:r>
              <a:rPr lang="en-US" sz="4800" dirty="0">
                <a:solidFill>
                  <a:schemeClr val="tx1">
                    <a:lumMod val="85000"/>
                    <a:lumOff val="15000"/>
                  </a:schemeClr>
                </a:solidFill>
                <a:effectLst>
                  <a:outerShdw blurRad="38100" dist="38100" dir="2700000" algn="tl">
                    <a:srgbClr val="000000">
                      <a:alpha val="43137"/>
                    </a:srgbClr>
                  </a:outerShdw>
                </a:effectLst>
                <a:latin typeface="Placard Condensed" panose="020B0606030402050204" pitchFamily="34" charset="0"/>
              </a:rPr>
              <a:t>Scheme: Slavery / Bitterness &amp; Pain</a:t>
            </a:r>
            <a:r>
              <a:rPr lang="en-US" sz="6600" dirty="0">
                <a:latin typeface="Placard Condensed" panose="020B0606030402050204" pitchFamily="34" charset="0"/>
              </a:rPr>
              <a:t/>
            </a:r>
            <a:br>
              <a:rPr lang="en-US" sz="6600" dirty="0">
                <a:latin typeface="Placard Condensed" panose="020B0606030402050204" pitchFamily="34" charset="0"/>
              </a:rPr>
            </a:br>
            <a:r>
              <a:rPr lang="en-US" sz="6600" dirty="0">
                <a:latin typeface="Placard Condensed" panose="020B0606030402050204" pitchFamily="34" charset="0"/>
              </a:rPr>
              <a:t>Stand Firm: </a:t>
            </a:r>
            <a:r>
              <a:rPr lang="en-US" sz="6600" dirty="0" smtClean="0">
                <a:latin typeface="Placard Condensed" panose="020B0606030402050204" pitchFamily="34" charset="0"/>
              </a:rPr>
              <a:t>At </a:t>
            </a:r>
            <a:r>
              <a:rPr lang="en-US" sz="6600" smtClean="0">
                <a:latin typeface="Placard Condensed" panose="020B0606030402050204" pitchFamily="34" charset="0"/>
              </a:rPr>
              <a:t>the Cross</a:t>
            </a:r>
            <a:endParaRPr lang="en-US" sz="6600" dirty="0">
              <a:latin typeface="Placard Condensed" panose="020B0606030402050204" pitchFamily="34" charset="0"/>
            </a:endParaRPr>
          </a:p>
          <a:p>
            <a:pPr marL="0" indent="0">
              <a:buNone/>
            </a:pPr>
            <a:r>
              <a:rPr lang="en-US" sz="4500" dirty="0"/>
              <a:t>”He forgave us all our sins, ﻿having canceled the written law that stood against us</a:t>
            </a:r>
            <a:r>
              <a:rPr lang="en-US" sz="4000" dirty="0"/>
              <a:t>; </a:t>
            </a:r>
            <a:r>
              <a:rPr lang="en-US" sz="4500" dirty="0"/>
              <a:t>he took it away, nailing it to the cross.  ﻿And having disarmed the powers and authorities, he made a public spectacle of them, </a:t>
            </a:r>
            <a:r>
              <a:rPr lang="en-US" sz="4500" u="sng" dirty="0"/>
              <a:t>triumphing</a:t>
            </a:r>
            <a:r>
              <a:rPr lang="en-US" sz="4500" dirty="0"/>
              <a:t> over them by the cross.”</a:t>
            </a:r>
          </a:p>
          <a:p>
            <a:pPr marL="0" indent="0">
              <a:buNone/>
            </a:pPr>
            <a:r>
              <a:rPr lang="en-US" sz="4500" dirty="0"/>
              <a:t>						</a:t>
            </a:r>
            <a:r>
              <a:rPr lang="en-US" sz="4500" i="1" dirty="0"/>
              <a:t>	 [Col 2:13-15] </a:t>
            </a:r>
          </a:p>
        </p:txBody>
      </p:sp>
    </p:spTree>
    <p:extLst>
      <p:ext uri="{BB962C8B-B14F-4D97-AF65-F5344CB8AC3E}">
        <p14:creationId xmlns:p14="http://schemas.microsoft.com/office/powerpoint/2010/main" val="376771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2071" y="526215"/>
            <a:ext cx="10929487" cy="4351338"/>
          </a:xfrm>
        </p:spPr>
        <p:txBody>
          <a:bodyPr>
            <a:noAutofit/>
          </a:bodyPr>
          <a:lstStyle/>
          <a:p>
            <a:pPr marL="0" indent="0">
              <a:buNone/>
            </a:pPr>
            <a:r>
              <a:rPr lang="en-US" dirty="0"/>
              <a:t>“No, in all these things we are more than conquerors through him who loved us. </a:t>
            </a:r>
            <a:r>
              <a:rPr lang="en-US" baseline="30000" dirty="0"/>
              <a:t>﻿</a:t>
            </a:r>
            <a:r>
              <a:rPr lang="en-US" dirty="0"/>
              <a:t>For </a:t>
            </a:r>
            <a:r>
              <a:rPr lang="en-US" b="1" dirty="0"/>
              <a:t>I am convinced</a:t>
            </a:r>
            <a:r>
              <a:rPr lang="en-US" dirty="0"/>
              <a:t> that neither death nor life, neither angels nor demons,</a:t>
            </a:r>
            <a:r>
              <a:rPr lang="en-US" baseline="30000" dirty="0">
                <a:hlinkClick r:id="rId3" action="ppaction://hlinkfile"/>
              </a:rPr>
              <a:t>﻿</a:t>
            </a:r>
            <a:r>
              <a:rPr lang="en-US" baseline="30000" dirty="0"/>
              <a:t> </a:t>
            </a:r>
            <a:r>
              <a:rPr lang="en-US" dirty="0"/>
              <a:t>neither the present nor the future, nor any powers, </a:t>
            </a:r>
            <a:r>
              <a:rPr lang="en-US" baseline="30000" dirty="0"/>
              <a:t> </a:t>
            </a:r>
            <a:r>
              <a:rPr lang="en-US" dirty="0"/>
              <a:t>neither height nor depth, nor anything else in all creation, will be able to separate us from the love </a:t>
            </a:r>
            <a:r>
              <a:rPr lang="en-US" b="1" dirty="0"/>
              <a:t>[&amp; victory] of God </a:t>
            </a:r>
            <a:r>
              <a:rPr lang="en-US" dirty="0"/>
              <a:t>that is in Christ Jesus our Lord.”		</a:t>
            </a:r>
            <a:r>
              <a:rPr lang="en-US" i="1" dirty="0"/>
              <a:t>[Romans 8:37-39]</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2257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96240"/>
            <a:ext cx="11521440" cy="7244781"/>
          </a:xfrm>
        </p:spPr>
        <p:txBody>
          <a:bodyPr>
            <a:normAutofit/>
          </a:bodyPr>
          <a:lstStyle/>
          <a:p>
            <a:pPr marL="0" indent="0">
              <a:buNone/>
            </a:pPr>
            <a:r>
              <a:rPr lang="en-US" sz="4500" b="1" dirty="0"/>
              <a:t>“</a:t>
            </a:r>
            <a:r>
              <a:rPr lang="en-US" sz="4500" dirty="0"/>
              <a:t>Finally, </a:t>
            </a:r>
            <a:r>
              <a:rPr lang="en-US" sz="4500" b="1" dirty="0"/>
              <a:t>be strong </a:t>
            </a:r>
            <a:r>
              <a:rPr lang="en-US" sz="4500" dirty="0"/>
              <a:t>in the Lord and in his mighty power. Put on the full armor of God, so that you can take </a:t>
            </a:r>
            <a:r>
              <a:rPr lang="en-US" sz="4500" b="1" dirty="0"/>
              <a:t>your stand </a:t>
            </a:r>
            <a:r>
              <a:rPr lang="en-US" sz="4500" dirty="0"/>
              <a:t>against the </a:t>
            </a:r>
            <a:r>
              <a:rPr lang="en-US" sz="4500" b="1" dirty="0"/>
              <a:t>devil’s schemes</a:t>
            </a:r>
            <a:r>
              <a:rPr lang="en-US" sz="4500" dirty="0"/>
              <a:t>. For our struggle is not against flesh and blood, but against the rulers . . .  against the powers of this dark world and against the spiritual forces of evil in the heavenly realms”</a:t>
            </a:r>
          </a:p>
          <a:p>
            <a:pPr marL="0" indent="0">
              <a:buNone/>
            </a:pPr>
            <a:r>
              <a:rPr lang="en-US" sz="4500" b="1" i="1" dirty="0"/>
              <a:t>							</a:t>
            </a:r>
            <a:r>
              <a:rPr lang="en-US" sz="4500" i="1" dirty="0"/>
              <a:t>[Eph. 6:10-13] </a:t>
            </a:r>
          </a:p>
        </p:txBody>
      </p:sp>
    </p:spTree>
    <p:extLst>
      <p:ext uri="{BB962C8B-B14F-4D97-AF65-F5344CB8AC3E}">
        <p14:creationId xmlns:p14="http://schemas.microsoft.com/office/powerpoint/2010/main" val="193108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32" y="435456"/>
            <a:ext cx="11639427" cy="1325563"/>
          </a:xfrm>
        </p:spPr>
        <p:txBody>
          <a:bodyPr/>
          <a:lstStyle/>
          <a:p>
            <a:r>
              <a:rPr lang="en-US" dirty="0">
                <a:solidFill>
                  <a:schemeClr val="bg1"/>
                </a:solidFill>
                <a:effectLst>
                  <a:outerShdw blurRad="38100" dist="38100" dir="2700000" algn="tl">
                    <a:srgbClr val="000000">
                      <a:alpha val="43137"/>
                    </a:srgbClr>
                  </a:outerShdw>
                </a:effectLst>
                <a:latin typeface="Placard Condensed" panose="020B0606030402050204" pitchFamily="34" charset="0"/>
              </a:rPr>
              <a:t>[1] You have an enemy warring against you</a:t>
            </a:r>
            <a:endParaRPr lang="en-US" dirty="0">
              <a:latin typeface="Placard Condensed" panose="020B0606030402050204" pitchFamily="34" charset="0"/>
            </a:endParaRPr>
          </a:p>
        </p:txBody>
      </p:sp>
      <p:sp>
        <p:nvSpPr>
          <p:cNvPr id="6" name="Rectangle 5"/>
          <p:cNvSpPr/>
          <p:nvPr/>
        </p:nvSpPr>
        <p:spPr>
          <a:xfrm>
            <a:off x="274320" y="1843719"/>
            <a:ext cx="11521440" cy="2923877"/>
          </a:xfrm>
          <a:prstGeom prst="rect">
            <a:avLst/>
          </a:prstGeom>
        </p:spPr>
        <p:txBody>
          <a:bodyPr wrap="square">
            <a:spAutoFit/>
          </a:bodyPr>
          <a:lstStyle/>
          <a:p>
            <a:r>
              <a:rPr lang="en-US" sz="4600"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You have to </a:t>
            </a:r>
            <a:r>
              <a:rPr lang="en-US" sz="4600" b="1"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“be [constantly] strong” </a:t>
            </a:r>
          </a:p>
          <a:p>
            <a:r>
              <a:rPr lang="en-US" sz="4600"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because to be in constant</a:t>
            </a:r>
          </a:p>
          <a:p>
            <a:r>
              <a:rPr lang="en-US" sz="4600" b="1" u="sng"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communion</a:t>
            </a:r>
            <a:r>
              <a:rPr lang="en-US" sz="4600"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 with God is to be</a:t>
            </a:r>
          </a:p>
          <a:p>
            <a:r>
              <a:rPr lang="en-US" sz="4600"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in constant </a:t>
            </a:r>
            <a:r>
              <a:rPr lang="en-US" sz="4600" b="1" u="sng"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conflict</a:t>
            </a:r>
            <a:r>
              <a:rPr lang="en-US" sz="4600" dirty="0">
                <a:solidFill>
                  <a:schemeClr val="accent2">
                    <a:lumMod val="50000"/>
                  </a:schemeClr>
                </a:solidFill>
                <a:effectLst>
                  <a:outerShdw blurRad="38100" dist="38100" dir="2700000" algn="tl">
                    <a:srgbClr val="000000">
                      <a:alpha val="43137"/>
                    </a:srgbClr>
                  </a:outerShdw>
                </a:effectLst>
                <a:latin typeface="Myriad Pro"/>
                <a:ea typeface="Calibri" panose="020F0502020204030204" pitchFamily="34" charset="0"/>
                <a:cs typeface="Times New Roman" panose="02020603050405020304" pitchFamily="18" charset="0"/>
              </a:rPr>
              <a:t> with the devil</a:t>
            </a:r>
          </a:p>
        </p:txBody>
      </p:sp>
    </p:spTree>
    <p:extLst>
      <p:ext uri="{BB962C8B-B14F-4D97-AF65-F5344CB8AC3E}">
        <p14:creationId xmlns:p14="http://schemas.microsoft.com/office/powerpoint/2010/main" val="185815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0560" y="2265804"/>
            <a:ext cx="10449423" cy="382217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4400" b="0" i="0" kern="1200">
                <a:solidFill>
                  <a:schemeClr val="accent1">
                    <a:lumMod val="50000"/>
                  </a:schemeClr>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accent1">
                    <a:lumMod val="50000"/>
                  </a:schemeClr>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accent1">
                    <a:lumMod val="50000"/>
                  </a:schemeClr>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500" b="1" dirty="0"/>
              <a:t>“Your enemy the devil</a:t>
            </a:r>
            <a:r>
              <a:rPr lang="en-US" sz="4500" dirty="0"/>
              <a:t> prowls around like a roaring lion looking for someone to devour.  Resist him, </a:t>
            </a:r>
            <a:r>
              <a:rPr lang="en-US" sz="4500" b="1" dirty="0"/>
              <a:t>standing firm</a:t>
            </a:r>
            <a:r>
              <a:rPr lang="en-US" sz="4500" dirty="0"/>
              <a:t> in the faith.” </a:t>
            </a:r>
          </a:p>
          <a:p>
            <a:pPr marL="0" indent="0">
              <a:buNone/>
            </a:pPr>
            <a:r>
              <a:rPr lang="en-US" dirty="0"/>
              <a:t>						</a:t>
            </a:r>
            <a:r>
              <a:rPr lang="en-US" i="1" dirty="0"/>
              <a:t>[1 Peter 5:8-9]</a:t>
            </a:r>
          </a:p>
          <a:p>
            <a:pPr marL="0" indent="0">
              <a:buNone/>
            </a:pPr>
            <a:endParaRPr lang="en-US" sz="5000" b="1" i="1" dirty="0"/>
          </a:p>
        </p:txBody>
      </p:sp>
      <p:sp>
        <p:nvSpPr>
          <p:cNvPr id="4" name="Title 1"/>
          <p:cNvSpPr txBox="1">
            <a:spLocks/>
          </p:cNvSpPr>
          <p:nvPr/>
        </p:nvSpPr>
        <p:spPr>
          <a:xfrm>
            <a:off x="670560" y="689044"/>
            <a:ext cx="11521440" cy="1325563"/>
          </a:xfrm>
          <a:prstGeom prst="rect">
            <a:avLst/>
          </a:prstGeom>
        </p:spPr>
        <p:txBody>
          <a:bodyPr/>
          <a:lstStyle>
            <a:lvl1pPr algn="l" defTabSz="914400" rtl="0" eaLnBrk="1" latinLnBrk="0" hangingPunct="1">
              <a:lnSpc>
                <a:spcPct val="90000"/>
              </a:lnSpc>
              <a:spcBef>
                <a:spcPct val="0"/>
              </a:spcBef>
              <a:buNone/>
              <a:defRPr sz="7200" b="1" i="0" kern="1200">
                <a:solidFill>
                  <a:schemeClr val="accent1">
                    <a:lumMod val="50000"/>
                  </a:schemeClr>
                </a:solidFill>
                <a:latin typeface="Myriad Pro" charset="0"/>
                <a:ea typeface="Myriad Pro" charset="0"/>
                <a:cs typeface="Myriad Pro" charset="0"/>
              </a:defRPr>
            </a:lvl1pPr>
          </a:lstStyle>
          <a:p>
            <a:r>
              <a:rPr lang="en-US" dirty="0">
                <a:solidFill>
                  <a:schemeClr val="bg1"/>
                </a:solidFill>
                <a:effectLst>
                  <a:outerShdw blurRad="38100" dist="38100" dir="2700000" algn="tl">
                    <a:srgbClr val="000000">
                      <a:alpha val="43137"/>
                    </a:srgbClr>
                  </a:outerShdw>
                </a:effectLst>
                <a:latin typeface="Placard Condensed" panose="020B0606030402050204" pitchFamily="34" charset="0"/>
              </a:rPr>
              <a:t>[2] You have to “stand” not “win”</a:t>
            </a:r>
            <a:endParaRPr lang="en-US" dirty="0">
              <a:latin typeface="Placard Condensed" panose="020B0606030402050204" pitchFamily="34" charset="0"/>
            </a:endParaRPr>
          </a:p>
        </p:txBody>
      </p:sp>
    </p:spTree>
    <p:extLst>
      <p:ext uri="{BB962C8B-B14F-4D97-AF65-F5344CB8AC3E}">
        <p14:creationId xmlns:p14="http://schemas.microsoft.com/office/powerpoint/2010/main" val="2940030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71" y="2183050"/>
            <a:ext cx="11186160" cy="3177643"/>
          </a:xfrm>
        </p:spPr>
        <p:txBody>
          <a:bodyPr>
            <a:noAutofit/>
          </a:bodyPr>
          <a:lstStyle/>
          <a:p>
            <a:r>
              <a:rPr lang="en-US" sz="4600" b="0" dirty="0">
                <a:effectLst>
                  <a:outerShdw blurRad="38100" dist="38100" dir="2700000" algn="tl">
                    <a:srgbClr val="000000">
                      <a:alpha val="43137"/>
                    </a:srgbClr>
                  </a:outerShdw>
                </a:effectLst>
              </a:rPr>
              <a:t>“I have forgiven in the sight of Christ for your sake, ﻿in order that Satan might not outwit us. For we are not </a:t>
            </a:r>
            <a:r>
              <a:rPr lang="en-US" sz="4600" dirty="0">
                <a:effectLst>
                  <a:outerShdw blurRad="38100" dist="38100" dir="2700000" algn="tl">
                    <a:srgbClr val="000000">
                      <a:alpha val="43137"/>
                    </a:srgbClr>
                  </a:outerShdw>
                </a:effectLst>
              </a:rPr>
              <a:t>unaware of his schemes.</a:t>
            </a:r>
            <a:r>
              <a:rPr lang="en-US" sz="4600" b="0" dirty="0">
                <a:effectLst>
                  <a:outerShdw blurRad="38100" dist="38100" dir="2700000" algn="tl">
                    <a:srgbClr val="000000">
                      <a:alpha val="43137"/>
                    </a:srgbClr>
                  </a:outerShdw>
                </a:effectLst>
              </a:rPr>
              <a:t>” </a:t>
            </a:r>
            <a:br>
              <a:rPr lang="en-US" sz="4600" b="0" dirty="0">
                <a:effectLst>
                  <a:outerShdw blurRad="38100" dist="38100" dir="2700000" algn="tl">
                    <a:srgbClr val="000000">
                      <a:alpha val="43137"/>
                    </a:srgbClr>
                  </a:outerShdw>
                </a:effectLst>
              </a:rPr>
            </a:br>
            <a:r>
              <a:rPr lang="en-US" sz="4600" b="0" dirty="0">
                <a:effectLst>
                  <a:outerShdw blurRad="38100" dist="38100" dir="2700000" algn="tl">
                    <a:srgbClr val="000000">
                      <a:alpha val="43137"/>
                    </a:srgbClr>
                  </a:outerShdw>
                </a:effectLst>
              </a:rPr>
              <a:t>							</a:t>
            </a:r>
            <a:r>
              <a:rPr lang="en-US" sz="4000" b="0" i="1" dirty="0">
                <a:effectLst>
                  <a:outerShdw blurRad="38100" dist="38100" dir="2700000" algn="tl">
                    <a:srgbClr val="000000">
                      <a:alpha val="43137"/>
                    </a:srgbClr>
                  </a:outerShdw>
                </a:effectLst>
              </a:rPr>
              <a:t>[2 Cor. 2:10-11] </a:t>
            </a:r>
          </a:p>
        </p:txBody>
      </p:sp>
      <p:sp>
        <p:nvSpPr>
          <p:cNvPr id="3" name="Title 1"/>
          <p:cNvSpPr txBox="1">
            <a:spLocks/>
          </p:cNvSpPr>
          <p:nvPr/>
        </p:nvSpPr>
        <p:spPr>
          <a:xfrm>
            <a:off x="218371" y="857487"/>
            <a:ext cx="11521440" cy="1325563"/>
          </a:xfrm>
          <a:prstGeom prst="rect">
            <a:avLst/>
          </a:prstGeom>
        </p:spPr>
        <p:txBody>
          <a:bodyPr/>
          <a:lstStyle>
            <a:lvl1pPr algn="l" defTabSz="914400" rtl="0" eaLnBrk="1" latinLnBrk="0" hangingPunct="1">
              <a:lnSpc>
                <a:spcPct val="90000"/>
              </a:lnSpc>
              <a:spcBef>
                <a:spcPct val="0"/>
              </a:spcBef>
              <a:buNone/>
              <a:defRPr sz="7200" b="1" i="0" kern="1200">
                <a:solidFill>
                  <a:schemeClr val="accent1">
                    <a:lumMod val="50000"/>
                  </a:schemeClr>
                </a:solidFill>
                <a:latin typeface="Myriad Pro" charset="0"/>
                <a:ea typeface="Myriad Pro" charset="0"/>
                <a:cs typeface="Myriad Pro" charset="0"/>
              </a:defRPr>
            </a:lvl1pPr>
          </a:lstStyle>
          <a:p>
            <a:r>
              <a:rPr lang="en-US" dirty="0">
                <a:solidFill>
                  <a:schemeClr val="bg1"/>
                </a:solidFill>
                <a:effectLst>
                  <a:outerShdw blurRad="38100" dist="38100" dir="2700000" algn="tl">
                    <a:srgbClr val="000000">
                      <a:alpha val="43137"/>
                    </a:srgbClr>
                  </a:outerShdw>
                </a:effectLst>
                <a:latin typeface="Placard Condensed" panose="020B0606030402050204" pitchFamily="34" charset="0"/>
              </a:rPr>
              <a:t>[3] You have to understand his “schemes”</a:t>
            </a:r>
            <a:endParaRPr lang="en-US" dirty="0">
              <a:latin typeface="Placard Condensed" panose="020B0606030402050204" pitchFamily="34" charset="0"/>
            </a:endParaRPr>
          </a:p>
        </p:txBody>
      </p:sp>
    </p:spTree>
    <p:extLst>
      <p:ext uri="{BB962C8B-B14F-4D97-AF65-F5344CB8AC3E}">
        <p14:creationId xmlns:p14="http://schemas.microsoft.com/office/powerpoint/2010/main" val="403827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90954"/>
            <a:ext cx="10374923" cy="5322277"/>
          </a:xfrm>
        </p:spPr>
        <p:txBody>
          <a:bodyPr>
            <a:normAutofit/>
          </a:bodyPr>
          <a:lstStyle/>
          <a:p>
            <a:pPr marL="0" indent="0">
              <a:buNone/>
            </a:pPr>
            <a:r>
              <a:rPr lang="en-US" sz="5000" dirty="0"/>
              <a:t>If your life is surrendered to Jesus,</a:t>
            </a:r>
          </a:p>
          <a:p>
            <a:pPr marL="0" indent="0">
              <a:buNone/>
            </a:pPr>
            <a:r>
              <a:rPr lang="en-US" sz="5000" dirty="0"/>
              <a:t>the only victory &amp; power </a:t>
            </a:r>
          </a:p>
          <a:p>
            <a:pPr marL="0" indent="0">
              <a:buNone/>
            </a:pPr>
            <a:r>
              <a:rPr lang="en-US" sz="5000" dirty="0"/>
              <a:t>Satan has in your life </a:t>
            </a:r>
          </a:p>
          <a:p>
            <a:pPr marL="0" indent="0">
              <a:buNone/>
            </a:pPr>
            <a:r>
              <a:rPr lang="en-US" sz="5000" b="1" dirty="0"/>
              <a:t>is what he deceives </a:t>
            </a:r>
          </a:p>
          <a:p>
            <a:pPr marL="0" indent="0">
              <a:buNone/>
            </a:pPr>
            <a:r>
              <a:rPr lang="en-US" sz="5000" b="1" dirty="0"/>
              <a:t>you into giving him</a:t>
            </a:r>
          </a:p>
          <a:p>
            <a:pPr marL="0" indent="0">
              <a:buNone/>
            </a:pPr>
            <a:r>
              <a:rPr lang="en-US" sz="5000" dirty="0"/>
              <a:t>[by his schemes]</a:t>
            </a:r>
          </a:p>
        </p:txBody>
      </p:sp>
    </p:spTree>
    <p:extLst>
      <p:ext uri="{BB962C8B-B14F-4D97-AF65-F5344CB8AC3E}">
        <p14:creationId xmlns:p14="http://schemas.microsoft.com/office/powerpoint/2010/main" val="427643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1641896"/>
            <a:ext cx="11309685" cy="4831093"/>
          </a:xfrm>
        </p:spPr>
        <p:txBody>
          <a:bodyPr anchor="t"/>
          <a:lstStyle/>
          <a:p>
            <a:pPr>
              <a:lnSpc>
                <a:spcPct val="100000"/>
              </a:lnSpc>
              <a:spcBef>
                <a:spcPts val="0"/>
              </a:spcBef>
              <a:spcAft>
                <a:spcPts val="2400"/>
              </a:spcAft>
            </a:pPr>
            <a:r>
              <a:rPr lang="en-US" sz="4800" dirty="0">
                <a:solidFill>
                  <a:schemeClr val="bg1"/>
                </a:solidFill>
                <a:effectLst>
                  <a:outerShdw blurRad="38100" dist="38100" dir="2700000" algn="tl">
                    <a:srgbClr val="000000">
                      <a:alpha val="43137"/>
                    </a:srgbClr>
                  </a:outerShdw>
                </a:effectLst>
                <a:latin typeface="+mj-lt"/>
              </a:rPr>
              <a:t>1. Set up: false expectations </a:t>
            </a:r>
            <a:r>
              <a:rPr lang="en-US" sz="4800" dirty="0">
                <a:solidFill>
                  <a:schemeClr val="accent2">
                    <a:lumMod val="50000"/>
                  </a:schemeClr>
                </a:solidFill>
                <a:effectLst>
                  <a:outerShdw blurRad="38100" dist="38100" dir="2700000" algn="tl">
                    <a:srgbClr val="000000">
                      <a:alpha val="43137"/>
                    </a:srgbClr>
                  </a:outerShdw>
                </a:effectLst>
                <a:latin typeface="+mj-lt"/>
              </a:rPr>
              <a:t/>
            </a:r>
            <a:br>
              <a:rPr lang="en-US" sz="4800" dirty="0">
                <a:solidFill>
                  <a:schemeClr val="accent2">
                    <a:lumMod val="50000"/>
                  </a:schemeClr>
                </a:solidFill>
                <a:effectLst>
                  <a:outerShdw blurRad="38100" dist="38100" dir="2700000" algn="tl">
                    <a:srgbClr val="000000">
                      <a:alpha val="43137"/>
                    </a:srgbClr>
                  </a:outerShdw>
                </a:effectLst>
                <a:latin typeface="+mj-lt"/>
              </a:rPr>
            </a:br>
            <a:r>
              <a:rPr lang="en-US" sz="4800" dirty="0">
                <a:solidFill>
                  <a:schemeClr val="bg1">
                    <a:lumMod val="85000"/>
                  </a:schemeClr>
                </a:solidFill>
                <a:effectLst>
                  <a:outerShdw blurRad="38100" dist="38100" dir="2700000" algn="tl">
                    <a:srgbClr val="000000">
                      <a:alpha val="43137"/>
                    </a:srgbClr>
                  </a:outerShdw>
                </a:effectLst>
                <a:latin typeface="+mj-lt"/>
              </a:rPr>
              <a:t>2. Guard down: good intentions</a:t>
            </a:r>
            <a:r>
              <a:rPr lang="en-US" sz="4800" dirty="0">
                <a:solidFill>
                  <a:schemeClr val="accent2">
                    <a:lumMod val="50000"/>
                  </a:schemeClr>
                </a:solidFill>
                <a:effectLst>
                  <a:outerShdw blurRad="38100" dist="38100" dir="2700000" algn="tl">
                    <a:srgbClr val="000000">
                      <a:alpha val="43137"/>
                    </a:srgbClr>
                  </a:outerShdw>
                </a:effectLst>
                <a:latin typeface="+mj-lt"/>
              </a:rPr>
              <a:t/>
            </a:r>
            <a:br>
              <a:rPr lang="en-US" sz="4800" dirty="0">
                <a:solidFill>
                  <a:schemeClr val="accent2">
                    <a:lumMod val="50000"/>
                  </a:schemeClr>
                </a:solidFill>
                <a:effectLst>
                  <a:outerShdw blurRad="38100" dist="38100" dir="2700000" algn="tl">
                    <a:srgbClr val="000000">
                      <a:alpha val="43137"/>
                    </a:srgbClr>
                  </a:outerShdw>
                </a:effectLst>
                <a:latin typeface="+mj-lt"/>
              </a:rPr>
            </a:br>
            <a:r>
              <a:rPr lang="en-US" sz="4800" dirty="0">
                <a:solidFill>
                  <a:schemeClr val="bg1">
                    <a:lumMod val="50000"/>
                  </a:schemeClr>
                </a:solidFill>
                <a:effectLst>
                  <a:outerShdw blurRad="38100" dist="38100" dir="2700000" algn="tl">
                    <a:srgbClr val="000000">
                      <a:alpha val="43137"/>
                    </a:srgbClr>
                  </a:outerShdw>
                </a:effectLst>
                <a:latin typeface="+mj-lt"/>
              </a:rPr>
              <a:t>3. Foothold begun: fear &amp; reaction</a:t>
            </a:r>
            <a:r>
              <a:rPr lang="en-US" sz="4800" dirty="0">
                <a:solidFill>
                  <a:schemeClr val="accent2">
                    <a:lumMod val="50000"/>
                  </a:schemeClr>
                </a:solidFill>
                <a:effectLst>
                  <a:outerShdw blurRad="38100" dist="38100" dir="2700000" algn="tl">
                    <a:srgbClr val="000000">
                      <a:alpha val="43137"/>
                    </a:srgbClr>
                  </a:outerShdw>
                </a:effectLst>
                <a:latin typeface="+mj-lt"/>
              </a:rPr>
              <a:t/>
            </a:r>
            <a:br>
              <a:rPr lang="en-US" sz="4800" dirty="0">
                <a:solidFill>
                  <a:schemeClr val="accent2">
                    <a:lumMod val="50000"/>
                  </a:schemeClr>
                </a:solidFill>
                <a:effectLst>
                  <a:outerShdw blurRad="38100" dist="38100" dir="2700000" algn="tl">
                    <a:srgbClr val="000000">
                      <a:alpha val="43137"/>
                    </a:srgbClr>
                  </a:outerShdw>
                </a:effectLst>
                <a:latin typeface="+mj-lt"/>
              </a:rPr>
            </a:br>
            <a:r>
              <a:rPr lang="en-US" sz="4800" dirty="0">
                <a:solidFill>
                  <a:schemeClr val="tx1">
                    <a:lumMod val="65000"/>
                    <a:lumOff val="35000"/>
                  </a:schemeClr>
                </a:solidFill>
                <a:effectLst>
                  <a:outerShdw blurRad="38100" dist="38100" dir="2700000" algn="tl">
                    <a:srgbClr val="000000">
                      <a:alpha val="43137"/>
                    </a:srgbClr>
                  </a:outerShdw>
                </a:effectLst>
                <a:latin typeface="+mj-lt"/>
              </a:rPr>
              <a:t>4. Deception increased: discourage &amp; isolate</a:t>
            </a:r>
            <a:r>
              <a:rPr lang="en-US" sz="4800" dirty="0">
                <a:solidFill>
                  <a:schemeClr val="accent2">
                    <a:lumMod val="50000"/>
                  </a:schemeClr>
                </a:solidFill>
                <a:effectLst>
                  <a:outerShdw blurRad="38100" dist="38100" dir="2700000" algn="tl">
                    <a:srgbClr val="000000">
                      <a:alpha val="43137"/>
                    </a:srgbClr>
                  </a:outerShdw>
                </a:effectLst>
                <a:latin typeface="+mj-lt"/>
              </a:rPr>
              <a:t/>
            </a:r>
            <a:br>
              <a:rPr lang="en-US" sz="4800" dirty="0">
                <a:solidFill>
                  <a:schemeClr val="accent2">
                    <a:lumMod val="50000"/>
                  </a:schemeClr>
                </a:solidFill>
                <a:effectLst>
                  <a:outerShdw blurRad="38100" dist="38100" dir="2700000" algn="tl">
                    <a:srgbClr val="000000">
                      <a:alpha val="43137"/>
                    </a:srgbClr>
                  </a:outerShdw>
                </a:effectLst>
                <a:latin typeface="+mj-lt"/>
              </a:rPr>
            </a:br>
            <a:r>
              <a:rPr lang="en-US" sz="4800" dirty="0">
                <a:solidFill>
                  <a:schemeClr val="tx1">
                    <a:lumMod val="85000"/>
                    <a:lumOff val="15000"/>
                  </a:schemeClr>
                </a:solidFill>
                <a:effectLst>
                  <a:outerShdw blurRad="38100" dist="38100" dir="2700000" algn="tl">
                    <a:srgbClr val="000000">
                      <a:alpha val="43137"/>
                    </a:srgbClr>
                  </a:outerShdw>
                </a:effectLst>
                <a:latin typeface="+mj-lt"/>
              </a:rPr>
              <a:t>5. Stronghold created: pride &amp; habits</a:t>
            </a:r>
            <a:r>
              <a:rPr lang="en-US" sz="4800" dirty="0">
                <a:solidFill>
                  <a:schemeClr val="accent2">
                    <a:lumMod val="50000"/>
                  </a:schemeClr>
                </a:solidFill>
                <a:effectLst>
                  <a:outerShdw blurRad="38100" dist="38100" dir="2700000" algn="tl">
                    <a:srgbClr val="000000">
                      <a:alpha val="43137"/>
                    </a:srgbClr>
                  </a:outerShdw>
                </a:effectLst>
                <a:latin typeface="+mj-lt"/>
              </a:rPr>
              <a:t/>
            </a:r>
            <a:br>
              <a:rPr lang="en-US" sz="4800" dirty="0">
                <a:solidFill>
                  <a:schemeClr val="accent2">
                    <a:lumMod val="50000"/>
                  </a:schemeClr>
                </a:solidFill>
                <a:effectLst>
                  <a:outerShdw blurRad="38100" dist="38100" dir="2700000" algn="tl">
                    <a:srgbClr val="000000">
                      <a:alpha val="43137"/>
                    </a:srgbClr>
                  </a:outerShdw>
                </a:effectLst>
                <a:latin typeface="+mj-lt"/>
              </a:rPr>
            </a:br>
            <a:r>
              <a:rPr lang="en-US" sz="4800" dirty="0">
                <a:solidFill>
                  <a:schemeClr val="tx1"/>
                </a:solidFill>
                <a:effectLst>
                  <a:outerShdw blurRad="38100" dist="38100" dir="2700000" algn="tl">
                    <a:srgbClr val="000000">
                      <a:alpha val="43137"/>
                    </a:srgbClr>
                  </a:outerShdw>
                </a:effectLst>
                <a:latin typeface="+mj-lt"/>
              </a:rPr>
              <a:t>6. Slavery complete: pain &amp; bitterness</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a:off x="360947" y="327984"/>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Tree>
    <p:extLst>
      <p:ext uri="{BB962C8B-B14F-4D97-AF65-F5344CB8AC3E}">
        <p14:creationId xmlns:p14="http://schemas.microsoft.com/office/powerpoint/2010/main" val="269754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2862" y="230481"/>
            <a:ext cx="9152021" cy="983347"/>
          </a:xfrm>
        </p:spPr>
        <p:txBody>
          <a:bodyPr anchor="t"/>
          <a:lstStyle/>
          <a:p>
            <a:pPr>
              <a:lnSpc>
                <a:spcPct val="150000"/>
              </a:lnSpc>
              <a:spcBef>
                <a:spcPts val="2400"/>
              </a:spcBef>
            </a:pPr>
            <a:r>
              <a:rPr lang="en-US" sz="6000" dirty="0">
                <a:solidFill>
                  <a:schemeClr val="bg1"/>
                </a:solidFill>
                <a:effectLst>
                  <a:outerShdw blurRad="38100" dist="38100" dir="2700000" algn="tl">
                    <a:srgbClr val="000000">
                      <a:alpha val="43137"/>
                    </a:srgbClr>
                  </a:outerShdw>
                </a:effectLst>
                <a:latin typeface="Placard Condensed" panose="020B0606030402050204" pitchFamily="34" charset="0"/>
              </a:rPr>
              <a:t>1. Set up: false expectations </a:t>
            </a:r>
            <a:r>
              <a:rPr lang="en-US" sz="5000" dirty="0">
                <a:solidFill>
                  <a:schemeClr val="accent2">
                    <a:lumMod val="50000"/>
                  </a:schemeClr>
                </a:solidFill>
                <a:effectLst>
                  <a:outerShdw blurRad="38100" dist="38100" dir="2700000" algn="tl">
                    <a:srgbClr val="000000">
                      <a:alpha val="43137"/>
                    </a:srgbClr>
                  </a:outerShdw>
                </a:effectLst>
                <a:latin typeface="+mj-lt"/>
              </a:rPr>
              <a:t/>
            </a:r>
            <a:br>
              <a:rPr lang="en-US" sz="5000" dirty="0">
                <a:solidFill>
                  <a:schemeClr val="accent2">
                    <a:lumMod val="50000"/>
                  </a:schemeClr>
                </a:solidFill>
                <a:effectLst>
                  <a:outerShdw blurRad="38100" dist="38100" dir="2700000" algn="tl">
                    <a:srgbClr val="000000">
                      <a:alpha val="43137"/>
                    </a:srgbClr>
                  </a:outerShdw>
                </a:effectLst>
                <a:latin typeface="+mj-lt"/>
              </a:rPr>
            </a:br>
            <a:endParaRPr lang="en-US" sz="5000" dirty="0">
              <a:solidFill>
                <a:schemeClr val="accent2">
                  <a:lumMod val="50000"/>
                </a:schemeClr>
              </a:solidFill>
              <a:effectLst>
                <a:outerShdw blurRad="38100" dist="38100" dir="2700000" algn="tl">
                  <a:srgbClr val="000000">
                    <a:alpha val="43137"/>
                  </a:srgbClr>
                </a:outerShdw>
              </a:effectLst>
              <a:latin typeface="+mj-lt"/>
            </a:endParaRPr>
          </a:p>
        </p:txBody>
      </p:sp>
      <p:sp>
        <p:nvSpPr>
          <p:cNvPr id="4" name="Rectangle 3"/>
          <p:cNvSpPr/>
          <p:nvPr/>
        </p:nvSpPr>
        <p:spPr>
          <a:xfrm>
            <a:off x="3048000" y="2551837"/>
            <a:ext cx="6096000" cy="369332"/>
          </a:xfrm>
          <a:prstGeom prst="rect">
            <a:avLst/>
          </a:prstGeom>
        </p:spPr>
        <p:txBody>
          <a:bodyPr>
            <a:spAutoFit/>
          </a:bodyPr>
          <a:lstStyle/>
          <a:p>
            <a:r>
              <a:rPr lang="en-US" dirty="0"/>
              <a:t>.</a:t>
            </a:r>
          </a:p>
        </p:txBody>
      </p:sp>
      <p:sp>
        <p:nvSpPr>
          <p:cNvPr id="6" name="Rectangle 5"/>
          <p:cNvSpPr/>
          <p:nvPr/>
        </p:nvSpPr>
        <p:spPr>
          <a:xfrm rot="16200000">
            <a:off x="-2455575" y="2706290"/>
            <a:ext cx="6370911"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Placard Condensed" panose="020B0606030402050204" pitchFamily="34" charset="0"/>
              </a:rPr>
              <a:t>The Devil’s Schemes</a:t>
            </a:r>
          </a:p>
        </p:txBody>
      </p:sp>
      <p:sp>
        <p:nvSpPr>
          <p:cNvPr id="7" name="Content Placeholder 2"/>
          <p:cNvSpPr>
            <a:spLocks noGrp="1"/>
          </p:cNvSpPr>
          <p:nvPr>
            <p:ph sz="half" idx="1"/>
          </p:nvPr>
        </p:nvSpPr>
        <p:spPr>
          <a:xfrm>
            <a:off x="1852862" y="1826294"/>
            <a:ext cx="9769643" cy="2189749"/>
          </a:xfrm>
        </p:spPr>
        <p:txBody>
          <a:bodyPr>
            <a:noAutofit/>
          </a:bodyPr>
          <a:lstStyle/>
          <a:p>
            <a:pPr marL="0" indent="0">
              <a:buNone/>
            </a:pPr>
            <a:r>
              <a:rPr lang="en-US" sz="4500" dirty="0"/>
              <a:t>“When the devil lies, he speaks his native language, for he is a liar and the father of lies.” </a:t>
            </a:r>
          </a:p>
          <a:p>
            <a:pPr marL="0" indent="0">
              <a:buNone/>
            </a:pPr>
            <a:r>
              <a:rPr lang="en-US" sz="4500" dirty="0"/>
              <a:t>						</a:t>
            </a:r>
            <a:r>
              <a:rPr lang="en-US" sz="4800" i="1" dirty="0"/>
              <a:t> [John 8:44] </a:t>
            </a:r>
            <a:endParaRPr lang="en-US" sz="4500" dirty="0"/>
          </a:p>
          <a:p>
            <a:pPr marL="0" indent="0">
              <a:buNone/>
            </a:pPr>
            <a:endParaRPr lang="en-US" i="1" dirty="0"/>
          </a:p>
        </p:txBody>
      </p:sp>
    </p:spTree>
    <p:extLst>
      <p:ext uri="{BB962C8B-B14F-4D97-AF65-F5344CB8AC3E}">
        <p14:creationId xmlns:p14="http://schemas.microsoft.com/office/powerpoint/2010/main" val="1606503778"/>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1207</Words>
  <Application>Microsoft Office PowerPoint</Application>
  <PresentationFormat>Custom</PresentationFormat>
  <Paragraphs>181</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[1] You have an enemy warring against you</vt:lpstr>
      <vt:lpstr>PowerPoint Presentation</vt:lpstr>
      <vt:lpstr>“I have forgiven in the sight of Christ for your sake, ﻿in order that Satan might not outwit us. For we are not unaware of his schemes.”         [2 Cor. 2:10-11] </vt:lpstr>
      <vt:lpstr>PowerPoint Presentation</vt:lpstr>
      <vt:lpstr>1. Set up: false expectations  2. Guard down: good intentions 3. Foothold begun: fear &amp; reaction 4. Deception increased: discourage &amp; isolate 5. Stronghold created: pride &amp; habits 6. Slavery complete: pain &amp; bitterness </vt:lpstr>
      <vt:lpstr>1. Set up: false expectations  </vt:lpstr>
      <vt:lpstr>2. Guard down: Good Intentions </vt:lpstr>
      <vt:lpstr>3. Foothold begun: fear &amp; reaction </vt:lpstr>
      <vt:lpstr>4. Deception increased: discourage &amp; isolate </vt:lpstr>
      <vt:lpstr>5. Stronghold created: pride &amp; habits </vt:lpstr>
      <vt:lpstr>6. Slavery completed: bitterness &amp; pain </vt:lpstr>
      <vt:lpstr>Scheme: False Expectations Stand Firm: The Word Of God</vt:lpstr>
      <vt:lpstr>Scheme: Good Intentions Stand Firm: Repentance (Act Now!)</vt:lpstr>
      <vt:lpstr>Scheme: Foothold through Fear &amp; Reaction Stand Firm: Be filled with grace by the Spirit</vt:lpstr>
      <vt:lpstr>Scheme: Deception – Discouragement &amp; Isolation Stand Firm: Agreement In Prayer</vt:lpstr>
      <vt:lpstr>PowerPoint Presentation</vt:lpstr>
      <vt:lpstr>Scheme: Stronghold / Pride &amp; Habits Stand Firm: The Name of Jesus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Windows User</cp:lastModifiedBy>
  <cp:revision>106</cp:revision>
  <cp:lastPrinted>2017-01-19T14:50:06Z</cp:lastPrinted>
  <dcterms:created xsi:type="dcterms:W3CDTF">2016-05-25T19:25:35Z</dcterms:created>
  <dcterms:modified xsi:type="dcterms:W3CDTF">2017-01-22T15:07:48Z</dcterms:modified>
</cp:coreProperties>
</file>