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handoutMasterIdLst>
    <p:handoutMasterId r:id="rId25"/>
  </p:handoutMasterIdLst>
  <p:sldIdLst>
    <p:sldId id="256" r:id="rId2"/>
    <p:sldId id="257" r:id="rId3"/>
    <p:sldId id="260" r:id="rId4"/>
    <p:sldId id="261" r:id="rId5"/>
    <p:sldId id="286" r:id="rId6"/>
    <p:sldId id="287" r:id="rId7"/>
    <p:sldId id="288" r:id="rId8"/>
    <p:sldId id="262" r:id="rId9"/>
    <p:sldId id="289" r:id="rId10"/>
    <p:sldId id="290" r:id="rId11"/>
    <p:sldId id="291" r:id="rId12"/>
    <p:sldId id="292" r:id="rId13"/>
    <p:sldId id="295" r:id="rId14"/>
    <p:sldId id="293" r:id="rId15"/>
    <p:sldId id="294" r:id="rId16"/>
    <p:sldId id="297" r:id="rId17"/>
    <p:sldId id="298" r:id="rId18"/>
    <p:sldId id="301" r:id="rId19"/>
    <p:sldId id="299" r:id="rId20"/>
    <p:sldId id="300" r:id="rId21"/>
    <p:sldId id="296" r:id="rId22"/>
    <p:sldId id="302" r:id="rId23"/>
  </p:sldIdLst>
  <p:sldSz cx="12192000" cy="6858000"/>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663" autoAdjust="0"/>
    <p:restoredTop sz="85777" autoAdjust="0"/>
  </p:normalViewPr>
  <p:slideViewPr>
    <p:cSldViewPr snapToGrid="0" snapToObjects="1">
      <p:cViewPr varScale="1">
        <p:scale>
          <a:sx n="36" d="100"/>
          <a:sy n="36" d="100"/>
        </p:scale>
        <p:origin x="84" y="4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0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40175" y="0"/>
            <a:ext cx="3013075" cy="466725"/>
          </a:xfrm>
          <a:prstGeom prst="rect">
            <a:avLst/>
          </a:prstGeom>
        </p:spPr>
        <p:txBody>
          <a:bodyPr vert="horz" lIns="91440" tIns="45720" rIns="91440" bIns="45720" rtlCol="0"/>
          <a:lstStyle>
            <a:lvl1pPr algn="r">
              <a:defRPr sz="1200"/>
            </a:lvl1pPr>
          </a:lstStyle>
          <a:p>
            <a:fld id="{F08DB9F3-28B6-478C-909B-C7D382AF5FC9}" type="datetimeFigureOut">
              <a:rPr lang="en-US" smtClean="0"/>
              <a:t>11/12/2016</a:t>
            </a:fld>
            <a:endParaRPr lang="en-US"/>
          </a:p>
        </p:txBody>
      </p:sp>
      <p:sp>
        <p:nvSpPr>
          <p:cNvPr id="4" name="Footer Placeholder 3"/>
          <p:cNvSpPr>
            <a:spLocks noGrp="1"/>
          </p:cNvSpPr>
          <p:nvPr>
            <p:ph type="ftr" sz="quarter" idx="2"/>
          </p:nvPr>
        </p:nvSpPr>
        <p:spPr>
          <a:xfrm>
            <a:off x="0" y="8842375"/>
            <a:ext cx="30130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40175" y="8842375"/>
            <a:ext cx="3013075" cy="466725"/>
          </a:xfrm>
          <a:prstGeom prst="rect">
            <a:avLst/>
          </a:prstGeom>
        </p:spPr>
        <p:txBody>
          <a:bodyPr vert="horz" lIns="91440" tIns="45720" rIns="91440" bIns="45720" rtlCol="0" anchor="b"/>
          <a:lstStyle>
            <a:lvl1pPr algn="r">
              <a:defRPr sz="1200"/>
            </a:lvl1pPr>
          </a:lstStyle>
          <a:p>
            <a:fld id="{D521894C-04EF-4D17-B278-A1668D35B5AA}" type="slidenum">
              <a:rPr lang="en-US" smtClean="0"/>
              <a:t>‹#›</a:t>
            </a:fld>
            <a:endParaRPr lang="en-US"/>
          </a:p>
        </p:txBody>
      </p:sp>
    </p:spTree>
    <p:extLst>
      <p:ext uri="{BB962C8B-B14F-4D97-AF65-F5344CB8AC3E}">
        <p14:creationId xmlns:p14="http://schemas.microsoft.com/office/powerpoint/2010/main" val="23654295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7072"/>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3939466" y="0"/>
            <a:ext cx="3013763" cy="467072"/>
          </a:xfrm>
          <a:prstGeom prst="rect">
            <a:avLst/>
          </a:prstGeom>
        </p:spPr>
        <p:txBody>
          <a:bodyPr vert="horz" lIns="92930" tIns="46465" rIns="92930" bIns="46465" rtlCol="0"/>
          <a:lstStyle>
            <a:lvl1pPr algn="r">
              <a:defRPr sz="1200"/>
            </a:lvl1pPr>
          </a:lstStyle>
          <a:p>
            <a:fld id="{112B1762-7C9F-4CBD-AAE1-90A44B350512}" type="datetimeFigureOut">
              <a:rPr lang="en-US" smtClean="0"/>
              <a:t>11/12/2016</a:t>
            </a:fld>
            <a:endParaRPr lang="en-US"/>
          </a:p>
        </p:txBody>
      </p:sp>
      <p:sp>
        <p:nvSpPr>
          <p:cNvPr id="4" name="Slide Image Placeholder 3"/>
          <p:cNvSpPr>
            <a:spLocks noGrp="1" noRot="1" noChangeAspect="1"/>
          </p:cNvSpPr>
          <p:nvPr>
            <p:ph type="sldImg" idx="2"/>
          </p:nvPr>
        </p:nvSpPr>
        <p:spPr>
          <a:xfrm>
            <a:off x="685800" y="1163638"/>
            <a:ext cx="5583238" cy="3141662"/>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695484" y="4480004"/>
            <a:ext cx="5563870" cy="3665458"/>
          </a:xfrm>
          <a:prstGeom prst="rect">
            <a:avLst/>
          </a:prstGeom>
        </p:spPr>
        <p:txBody>
          <a:bodyPr vert="horz" lIns="92930" tIns="46465" rIns="92930" bIns="4646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13763" cy="467071"/>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842030"/>
            <a:ext cx="3013763" cy="467071"/>
          </a:xfrm>
          <a:prstGeom prst="rect">
            <a:avLst/>
          </a:prstGeom>
        </p:spPr>
        <p:txBody>
          <a:bodyPr vert="horz" lIns="92930" tIns="46465" rIns="92930" bIns="46465" rtlCol="0" anchor="b"/>
          <a:lstStyle>
            <a:lvl1pPr algn="r">
              <a:defRPr sz="1200"/>
            </a:lvl1pPr>
          </a:lstStyle>
          <a:p>
            <a:fld id="{EDE33563-0B2D-4BFF-BC83-17840383C735}" type="slidenum">
              <a:rPr lang="en-US" smtClean="0"/>
              <a:t>‹#›</a:t>
            </a:fld>
            <a:endParaRPr lang="en-US"/>
          </a:p>
        </p:txBody>
      </p:sp>
    </p:spTree>
    <p:extLst>
      <p:ext uri="{BB962C8B-B14F-4D97-AF65-F5344CB8AC3E}">
        <p14:creationId xmlns:p14="http://schemas.microsoft.com/office/powerpoint/2010/main" val="3709152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E33563-0B2D-4BFF-BC83-17840383C735}" type="slidenum">
              <a:rPr lang="en-US" smtClean="0"/>
              <a:t>2</a:t>
            </a:fld>
            <a:endParaRPr lang="en-US"/>
          </a:p>
        </p:txBody>
      </p:sp>
    </p:spTree>
    <p:extLst>
      <p:ext uri="{BB962C8B-B14F-4D97-AF65-F5344CB8AC3E}">
        <p14:creationId xmlns:p14="http://schemas.microsoft.com/office/powerpoint/2010/main" val="783197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that pride</a:t>
            </a:r>
            <a:r>
              <a:rPr lang="en-US" baseline="0" dirty="0"/>
              <a:t> (in us, </a:t>
            </a:r>
            <a:r>
              <a:rPr lang="en-US" baseline="0" dirty="0" err="1"/>
              <a:t>nebuchudnezzar</a:t>
            </a:r>
            <a:r>
              <a:rPr lang="en-US" baseline="0" dirty="0"/>
              <a:t>, in our culture)</a:t>
            </a:r>
          </a:p>
          <a:p>
            <a:endParaRPr lang="en-US" baseline="0" dirty="0"/>
          </a:p>
          <a:p>
            <a:r>
              <a:rPr lang="en-US" baseline="0" dirty="0"/>
              <a:t>Leads to our greatest problem</a:t>
            </a:r>
            <a:endParaRPr lang="en-US" dirty="0"/>
          </a:p>
        </p:txBody>
      </p:sp>
      <p:sp>
        <p:nvSpPr>
          <p:cNvPr id="4" name="Slide Number Placeholder 3"/>
          <p:cNvSpPr>
            <a:spLocks noGrp="1"/>
          </p:cNvSpPr>
          <p:nvPr>
            <p:ph type="sldNum" sz="quarter" idx="10"/>
          </p:nvPr>
        </p:nvSpPr>
        <p:spPr/>
        <p:txBody>
          <a:bodyPr/>
          <a:lstStyle/>
          <a:p>
            <a:fld id="{EDE33563-0B2D-4BFF-BC83-17840383C735}" type="slidenum">
              <a:rPr lang="en-US" smtClean="0"/>
              <a:t>12</a:t>
            </a:fld>
            <a:endParaRPr lang="en-US"/>
          </a:p>
        </p:txBody>
      </p:sp>
    </p:spTree>
    <p:extLst>
      <p:ext uri="{BB962C8B-B14F-4D97-AF65-F5344CB8AC3E}">
        <p14:creationId xmlns:p14="http://schemas.microsoft.com/office/powerpoint/2010/main" val="3559260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E33563-0B2D-4BFF-BC83-17840383C735}" type="slidenum">
              <a:rPr lang="en-US" smtClean="0"/>
              <a:t>13</a:t>
            </a:fld>
            <a:endParaRPr lang="en-US"/>
          </a:p>
        </p:txBody>
      </p:sp>
    </p:spTree>
    <p:extLst>
      <p:ext uri="{BB962C8B-B14F-4D97-AF65-F5344CB8AC3E}">
        <p14:creationId xmlns:p14="http://schemas.microsoft.com/office/powerpoint/2010/main" val="2316287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that pride</a:t>
            </a:r>
            <a:r>
              <a:rPr lang="en-US" baseline="0" dirty="0"/>
              <a:t> (in us, </a:t>
            </a:r>
            <a:r>
              <a:rPr lang="en-US" baseline="0" dirty="0" err="1"/>
              <a:t>nebuchudnezzar</a:t>
            </a:r>
            <a:r>
              <a:rPr lang="en-US" baseline="0" dirty="0"/>
              <a:t>, in our culture)</a:t>
            </a:r>
          </a:p>
          <a:p>
            <a:endParaRPr lang="en-US" baseline="0" dirty="0"/>
          </a:p>
          <a:p>
            <a:r>
              <a:rPr lang="en-US" baseline="0" dirty="0"/>
              <a:t>Leads to our greatest problem</a:t>
            </a:r>
            <a:endParaRPr lang="en-US" dirty="0"/>
          </a:p>
        </p:txBody>
      </p:sp>
      <p:sp>
        <p:nvSpPr>
          <p:cNvPr id="4" name="Slide Number Placeholder 3"/>
          <p:cNvSpPr>
            <a:spLocks noGrp="1"/>
          </p:cNvSpPr>
          <p:nvPr>
            <p:ph type="sldNum" sz="quarter" idx="10"/>
          </p:nvPr>
        </p:nvSpPr>
        <p:spPr/>
        <p:txBody>
          <a:bodyPr/>
          <a:lstStyle/>
          <a:p>
            <a:fld id="{EDE33563-0B2D-4BFF-BC83-17840383C735}" type="slidenum">
              <a:rPr lang="en-US" smtClean="0"/>
              <a:t>14</a:t>
            </a:fld>
            <a:endParaRPr lang="en-US"/>
          </a:p>
        </p:txBody>
      </p:sp>
    </p:spTree>
    <p:extLst>
      <p:ext uri="{BB962C8B-B14F-4D97-AF65-F5344CB8AC3E}">
        <p14:creationId xmlns:p14="http://schemas.microsoft.com/office/powerpoint/2010/main" val="3493282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E33563-0B2D-4BFF-BC83-17840383C735}" type="slidenum">
              <a:rPr lang="en-US" smtClean="0"/>
              <a:t>15</a:t>
            </a:fld>
            <a:endParaRPr lang="en-US"/>
          </a:p>
        </p:txBody>
      </p:sp>
    </p:spTree>
    <p:extLst>
      <p:ext uri="{BB962C8B-B14F-4D97-AF65-F5344CB8AC3E}">
        <p14:creationId xmlns:p14="http://schemas.microsoft.com/office/powerpoint/2010/main" val="36900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E33563-0B2D-4BFF-BC83-17840383C735}" type="slidenum">
              <a:rPr lang="en-US" smtClean="0"/>
              <a:t>16</a:t>
            </a:fld>
            <a:endParaRPr lang="en-US"/>
          </a:p>
        </p:txBody>
      </p:sp>
    </p:spTree>
    <p:extLst>
      <p:ext uri="{BB962C8B-B14F-4D97-AF65-F5344CB8AC3E}">
        <p14:creationId xmlns:p14="http://schemas.microsoft.com/office/powerpoint/2010/main" val="3955410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E33563-0B2D-4BFF-BC83-17840383C735}" type="slidenum">
              <a:rPr lang="en-US" smtClean="0"/>
              <a:t>17</a:t>
            </a:fld>
            <a:endParaRPr lang="en-US"/>
          </a:p>
        </p:txBody>
      </p:sp>
    </p:spTree>
    <p:extLst>
      <p:ext uri="{BB962C8B-B14F-4D97-AF65-F5344CB8AC3E}">
        <p14:creationId xmlns:p14="http://schemas.microsoft.com/office/powerpoint/2010/main" val="882724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that pride</a:t>
            </a:r>
            <a:r>
              <a:rPr lang="en-US" baseline="0" dirty="0"/>
              <a:t> (in us, </a:t>
            </a:r>
            <a:r>
              <a:rPr lang="en-US" baseline="0" dirty="0" err="1"/>
              <a:t>nebuchudnezzar</a:t>
            </a:r>
            <a:r>
              <a:rPr lang="en-US" baseline="0" dirty="0"/>
              <a:t>, in our culture)</a:t>
            </a:r>
          </a:p>
          <a:p>
            <a:endParaRPr lang="en-US" baseline="0" dirty="0"/>
          </a:p>
          <a:p>
            <a:r>
              <a:rPr lang="en-US" baseline="0" dirty="0"/>
              <a:t>Leads to our greatest problem</a:t>
            </a:r>
            <a:endParaRPr lang="en-US" dirty="0"/>
          </a:p>
        </p:txBody>
      </p:sp>
      <p:sp>
        <p:nvSpPr>
          <p:cNvPr id="4" name="Slide Number Placeholder 3"/>
          <p:cNvSpPr>
            <a:spLocks noGrp="1"/>
          </p:cNvSpPr>
          <p:nvPr>
            <p:ph type="sldNum" sz="quarter" idx="10"/>
          </p:nvPr>
        </p:nvSpPr>
        <p:spPr/>
        <p:txBody>
          <a:bodyPr/>
          <a:lstStyle/>
          <a:p>
            <a:fld id="{EDE33563-0B2D-4BFF-BC83-17840383C735}" type="slidenum">
              <a:rPr lang="en-US" smtClean="0"/>
              <a:t>18</a:t>
            </a:fld>
            <a:endParaRPr lang="en-US"/>
          </a:p>
        </p:txBody>
      </p:sp>
    </p:spTree>
    <p:extLst>
      <p:ext uri="{BB962C8B-B14F-4D97-AF65-F5344CB8AC3E}">
        <p14:creationId xmlns:p14="http://schemas.microsoft.com/office/powerpoint/2010/main" val="623995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that pride</a:t>
            </a:r>
            <a:r>
              <a:rPr lang="en-US" baseline="0" dirty="0"/>
              <a:t> (in us, </a:t>
            </a:r>
            <a:r>
              <a:rPr lang="en-US" baseline="0" dirty="0" err="1"/>
              <a:t>nebuchudnezzar</a:t>
            </a:r>
            <a:r>
              <a:rPr lang="en-US" baseline="0" dirty="0"/>
              <a:t>, in our culture)</a:t>
            </a:r>
          </a:p>
          <a:p>
            <a:endParaRPr lang="en-US" baseline="0" dirty="0"/>
          </a:p>
          <a:p>
            <a:r>
              <a:rPr lang="en-US" baseline="0" dirty="0"/>
              <a:t>Leads to our greatest problem</a:t>
            </a:r>
            <a:endParaRPr lang="en-US" dirty="0"/>
          </a:p>
        </p:txBody>
      </p:sp>
      <p:sp>
        <p:nvSpPr>
          <p:cNvPr id="4" name="Slide Number Placeholder 3"/>
          <p:cNvSpPr>
            <a:spLocks noGrp="1"/>
          </p:cNvSpPr>
          <p:nvPr>
            <p:ph type="sldNum" sz="quarter" idx="10"/>
          </p:nvPr>
        </p:nvSpPr>
        <p:spPr/>
        <p:txBody>
          <a:bodyPr/>
          <a:lstStyle/>
          <a:p>
            <a:fld id="{EDE33563-0B2D-4BFF-BC83-17840383C735}" type="slidenum">
              <a:rPr lang="en-US" smtClean="0"/>
              <a:t>19</a:t>
            </a:fld>
            <a:endParaRPr lang="en-US"/>
          </a:p>
        </p:txBody>
      </p:sp>
    </p:spTree>
    <p:extLst>
      <p:ext uri="{BB962C8B-B14F-4D97-AF65-F5344CB8AC3E}">
        <p14:creationId xmlns:p14="http://schemas.microsoft.com/office/powerpoint/2010/main" val="3330921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that pride</a:t>
            </a:r>
            <a:r>
              <a:rPr lang="en-US" baseline="0" dirty="0"/>
              <a:t> (in us, </a:t>
            </a:r>
            <a:r>
              <a:rPr lang="en-US" baseline="0" dirty="0" err="1"/>
              <a:t>nebuchudnezzar</a:t>
            </a:r>
            <a:r>
              <a:rPr lang="en-US" baseline="0" dirty="0"/>
              <a:t>, in our culture)</a:t>
            </a:r>
          </a:p>
          <a:p>
            <a:endParaRPr lang="en-US" baseline="0" dirty="0"/>
          </a:p>
          <a:p>
            <a:r>
              <a:rPr lang="en-US" baseline="0" dirty="0"/>
              <a:t>Leads to our greatest problem</a:t>
            </a:r>
            <a:endParaRPr lang="en-US" dirty="0"/>
          </a:p>
        </p:txBody>
      </p:sp>
      <p:sp>
        <p:nvSpPr>
          <p:cNvPr id="4" name="Slide Number Placeholder 3"/>
          <p:cNvSpPr>
            <a:spLocks noGrp="1"/>
          </p:cNvSpPr>
          <p:nvPr>
            <p:ph type="sldNum" sz="quarter" idx="10"/>
          </p:nvPr>
        </p:nvSpPr>
        <p:spPr/>
        <p:txBody>
          <a:bodyPr/>
          <a:lstStyle/>
          <a:p>
            <a:fld id="{EDE33563-0B2D-4BFF-BC83-17840383C735}" type="slidenum">
              <a:rPr lang="en-US" smtClean="0"/>
              <a:t>20</a:t>
            </a:fld>
            <a:endParaRPr lang="en-US"/>
          </a:p>
        </p:txBody>
      </p:sp>
    </p:spTree>
    <p:extLst>
      <p:ext uri="{BB962C8B-B14F-4D97-AF65-F5344CB8AC3E}">
        <p14:creationId xmlns:p14="http://schemas.microsoft.com/office/powerpoint/2010/main" val="3614700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that pride</a:t>
            </a:r>
            <a:r>
              <a:rPr lang="en-US" baseline="0" dirty="0"/>
              <a:t> (in us, </a:t>
            </a:r>
            <a:r>
              <a:rPr lang="en-US" baseline="0" dirty="0" err="1"/>
              <a:t>nebuchudnezzar</a:t>
            </a:r>
            <a:r>
              <a:rPr lang="en-US" baseline="0" dirty="0"/>
              <a:t>, in our culture)</a:t>
            </a:r>
          </a:p>
          <a:p>
            <a:endParaRPr lang="en-US" baseline="0" dirty="0"/>
          </a:p>
          <a:p>
            <a:r>
              <a:rPr lang="en-US" baseline="0" dirty="0"/>
              <a:t>Leads to our greatest problem</a:t>
            </a:r>
            <a:endParaRPr lang="en-US" dirty="0"/>
          </a:p>
        </p:txBody>
      </p:sp>
      <p:sp>
        <p:nvSpPr>
          <p:cNvPr id="4" name="Slide Number Placeholder 3"/>
          <p:cNvSpPr>
            <a:spLocks noGrp="1"/>
          </p:cNvSpPr>
          <p:nvPr>
            <p:ph type="sldNum" sz="quarter" idx="10"/>
          </p:nvPr>
        </p:nvSpPr>
        <p:spPr/>
        <p:txBody>
          <a:bodyPr/>
          <a:lstStyle/>
          <a:p>
            <a:fld id="{EDE33563-0B2D-4BFF-BC83-17840383C735}" type="slidenum">
              <a:rPr lang="en-US" smtClean="0"/>
              <a:t>21</a:t>
            </a:fld>
            <a:endParaRPr lang="en-US"/>
          </a:p>
        </p:txBody>
      </p:sp>
    </p:spTree>
    <p:extLst>
      <p:ext uri="{BB962C8B-B14F-4D97-AF65-F5344CB8AC3E}">
        <p14:creationId xmlns:p14="http://schemas.microsoft.com/office/powerpoint/2010/main" val="2534022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Daniel</a:t>
            </a:r>
            <a:r>
              <a:rPr lang="en-US" baseline="0" dirty="0"/>
              <a:t> 4 – King </a:t>
            </a:r>
            <a:r>
              <a:rPr lang="en-US" baseline="0" dirty="0" err="1"/>
              <a:t>Nebuchandnezzer</a:t>
            </a:r>
            <a:endParaRPr lang="en-US" baseline="0" dirty="0"/>
          </a:p>
          <a:p>
            <a:endParaRPr lang="en-US" baseline="0" dirty="0"/>
          </a:p>
          <a:p>
            <a:r>
              <a:rPr lang="en-US" baseline="0" dirty="0"/>
              <a:t>King of Babylon – symbol of pride</a:t>
            </a:r>
          </a:p>
          <a:p>
            <a:endParaRPr lang="en-US" baseline="0" dirty="0"/>
          </a:p>
          <a:p>
            <a:r>
              <a:rPr lang="en-US" baseline="0" dirty="0"/>
              <a:t>[next slide]</a:t>
            </a:r>
          </a:p>
        </p:txBody>
      </p:sp>
      <p:sp>
        <p:nvSpPr>
          <p:cNvPr id="4" name="Slide Number Placeholder 3"/>
          <p:cNvSpPr>
            <a:spLocks noGrp="1"/>
          </p:cNvSpPr>
          <p:nvPr>
            <p:ph type="sldNum" sz="quarter" idx="10"/>
          </p:nvPr>
        </p:nvSpPr>
        <p:spPr/>
        <p:txBody>
          <a:bodyPr/>
          <a:lstStyle/>
          <a:p>
            <a:fld id="{EDE33563-0B2D-4BFF-BC83-17840383C735}" type="slidenum">
              <a:rPr lang="en-US" smtClean="0"/>
              <a:t>3</a:t>
            </a:fld>
            <a:endParaRPr lang="en-US"/>
          </a:p>
        </p:txBody>
      </p:sp>
    </p:spTree>
    <p:extLst>
      <p:ext uri="{BB962C8B-B14F-4D97-AF65-F5344CB8AC3E}">
        <p14:creationId xmlns:p14="http://schemas.microsoft.com/office/powerpoint/2010/main" val="1201084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E33563-0B2D-4BFF-BC83-17840383C735}" type="slidenum">
              <a:rPr lang="en-US" smtClean="0"/>
              <a:t>4</a:t>
            </a:fld>
            <a:endParaRPr lang="en-US"/>
          </a:p>
        </p:txBody>
      </p:sp>
    </p:spTree>
    <p:extLst>
      <p:ext uri="{BB962C8B-B14F-4D97-AF65-F5344CB8AC3E}">
        <p14:creationId xmlns:p14="http://schemas.microsoft.com/office/powerpoint/2010/main" val="1085435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E33563-0B2D-4BFF-BC83-17840383C735}" type="slidenum">
              <a:rPr lang="en-US" smtClean="0"/>
              <a:t>5</a:t>
            </a:fld>
            <a:endParaRPr lang="en-US"/>
          </a:p>
        </p:txBody>
      </p:sp>
    </p:spTree>
    <p:extLst>
      <p:ext uri="{BB962C8B-B14F-4D97-AF65-F5344CB8AC3E}">
        <p14:creationId xmlns:p14="http://schemas.microsoft.com/office/powerpoint/2010/main" val="3213018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E33563-0B2D-4BFF-BC83-17840383C735}" type="slidenum">
              <a:rPr lang="en-US" smtClean="0"/>
              <a:t>6</a:t>
            </a:fld>
            <a:endParaRPr lang="en-US"/>
          </a:p>
        </p:txBody>
      </p:sp>
    </p:spTree>
    <p:extLst>
      <p:ext uri="{BB962C8B-B14F-4D97-AF65-F5344CB8AC3E}">
        <p14:creationId xmlns:p14="http://schemas.microsoft.com/office/powerpoint/2010/main" val="30715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E33563-0B2D-4BFF-BC83-17840383C735}" type="slidenum">
              <a:rPr lang="en-US" smtClean="0"/>
              <a:t>7</a:t>
            </a:fld>
            <a:endParaRPr lang="en-US"/>
          </a:p>
        </p:txBody>
      </p:sp>
    </p:spTree>
    <p:extLst>
      <p:ext uri="{BB962C8B-B14F-4D97-AF65-F5344CB8AC3E}">
        <p14:creationId xmlns:p14="http://schemas.microsoft.com/office/powerpoint/2010/main" val="393233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E33563-0B2D-4BFF-BC83-17840383C735}" type="slidenum">
              <a:rPr lang="en-US" smtClean="0"/>
              <a:t>8</a:t>
            </a:fld>
            <a:endParaRPr lang="en-US"/>
          </a:p>
        </p:txBody>
      </p:sp>
    </p:spTree>
    <p:extLst>
      <p:ext uri="{BB962C8B-B14F-4D97-AF65-F5344CB8AC3E}">
        <p14:creationId xmlns:p14="http://schemas.microsoft.com/office/powerpoint/2010/main" val="731385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E33563-0B2D-4BFF-BC83-17840383C735}" type="slidenum">
              <a:rPr lang="en-US" smtClean="0"/>
              <a:t>9</a:t>
            </a:fld>
            <a:endParaRPr lang="en-US"/>
          </a:p>
        </p:txBody>
      </p:sp>
    </p:spTree>
    <p:extLst>
      <p:ext uri="{BB962C8B-B14F-4D97-AF65-F5344CB8AC3E}">
        <p14:creationId xmlns:p14="http://schemas.microsoft.com/office/powerpoint/2010/main" val="3770955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that pride</a:t>
            </a:r>
            <a:r>
              <a:rPr lang="en-US" baseline="0" dirty="0"/>
              <a:t> (in us, </a:t>
            </a:r>
            <a:r>
              <a:rPr lang="en-US" baseline="0" dirty="0" err="1"/>
              <a:t>nebuchudnezzar</a:t>
            </a:r>
            <a:r>
              <a:rPr lang="en-US" baseline="0" dirty="0"/>
              <a:t>, in our culture)</a:t>
            </a:r>
          </a:p>
          <a:p>
            <a:endParaRPr lang="en-US" baseline="0" dirty="0"/>
          </a:p>
          <a:p>
            <a:r>
              <a:rPr lang="en-US" baseline="0" dirty="0"/>
              <a:t>Leads to our greatest problem</a:t>
            </a:r>
            <a:endParaRPr lang="en-US" dirty="0"/>
          </a:p>
        </p:txBody>
      </p:sp>
      <p:sp>
        <p:nvSpPr>
          <p:cNvPr id="4" name="Slide Number Placeholder 3"/>
          <p:cNvSpPr>
            <a:spLocks noGrp="1"/>
          </p:cNvSpPr>
          <p:nvPr>
            <p:ph type="sldNum" sz="quarter" idx="10"/>
          </p:nvPr>
        </p:nvSpPr>
        <p:spPr/>
        <p:txBody>
          <a:bodyPr/>
          <a:lstStyle/>
          <a:p>
            <a:fld id="{EDE33563-0B2D-4BFF-BC83-17840383C735}" type="slidenum">
              <a:rPr lang="en-US" smtClean="0"/>
              <a:t>10</a:t>
            </a:fld>
            <a:endParaRPr lang="en-US"/>
          </a:p>
        </p:txBody>
      </p:sp>
    </p:spTree>
    <p:extLst>
      <p:ext uri="{BB962C8B-B14F-4D97-AF65-F5344CB8AC3E}">
        <p14:creationId xmlns:p14="http://schemas.microsoft.com/office/powerpoint/2010/main" val="19154201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529015" cy="7047571"/>
          </a:xfrm>
          <a:prstGeom prst="rect">
            <a:avLst/>
          </a:prstGeom>
        </p:spPr>
      </p:pic>
    </p:spTree>
    <p:extLst>
      <p:ext uri="{BB962C8B-B14F-4D97-AF65-F5344CB8AC3E}">
        <p14:creationId xmlns:p14="http://schemas.microsoft.com/office/powerpoint/2010/main" val="226017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Edit Master title style</a:t>
            </a:r>
          </a:p>
        </p:txBody>
      </p:sp>
    </p:spTree>
    <p:extLst>
      <p:ext uri="{BB962C8B-B14F-4D97-AF65-F5344CB8AC3E}">
        <p14:creationId xmlns:p14="http://schemas.microsoft.com/office/powerpoint/2010/main" val="1846432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916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0665" y="-335491"/>
            <a:ext cx="15467658" cy="8700557"/>
          </a:xfrm>
          <a:prstGeom prst="rect">
            <a:avLst/>
          </a:prstGeom>
        </p:spPr>
      </p:pic>
    </p:spTree>
    <p:extLst>
      <p:ext uri="{BB962C8B-B14F-4D97-AF65-F5344CB8AC3E}">
        <p14:creationId xmlns:p14="http://schemas.microsoft.com/office/powerpoint/2010/main" val="657249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C3F483E-59A3-964F-BF78-E51D8C7F5A70}" type="datetimeFigureOut">
              <a:rPr lang="en-US" smtClean="0"/>
              <a:t>11/12/2016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CA43EEB-7072-6740-B72E-72C8EF839042}" type="slidenum">
              <a:rPr lang="en-US" smtClean="0"/>
              <a:t>‹#›</a:t>
            </a:fld>
            <a:endParaRPr lang="en-US"/>
          </a:p>
        </p:txBody>
      </p:sp>
    </p:spTree>
    <p:extLst>
      <p:ext uri="{BB962C8B-B14F-4D97-AF65-F5344CB8AC3E}">
        <p14:creationId xmlns:p14="http://schemas.microsoft.com/office/powerpoint/2010/main" val="1991000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C3F483E-59A3-964F-BF78-E51D8C7F5A70}" type="datetimeFigureOut">
              <a:rPr lang="en-US" smtClean="0"/>
              <a:t>11/12/2016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CA43EEB-7072-6740-B72E-72C8EF839042}" type="slidenum">
              <a:rPr lang="en-US" smtClean="0"/>
              <a:t>‹#›</a:t>
            </a:fld>
            <a:endParaRPr lang="en-US"/>
          </a:p>
        </p:txBody>
      </p:sp>
    </p:spTree>
    <p:extLst>
      <p:ext uri="{BB962C8B-B14F-4D97-AF65-F5344CB8AC3E}">
        <p14:creationId xmlns:p14="http://schemas.microsoft.com/office/powerpoint/2010/main" val="1885513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p>
            <a:r>
              <a:rPr lang="en-US" dirty="0"/>
              <a:t>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C3F483E-59A3-964F-BF78-E51D8C7F5A70}" type="datetimeFigureOut">
              <a:rPr lang="en-US" smtClean="0"/>
              <a:t>11/12/2016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CA43EEB-7072-6740-B72E-72C8EF839042}" type="slidenum">
              <a:rPr lang="en-US" smtClean="0"/>
              <a:t>‹#›</a:t>
            </a:fld>
            <a:endParaRPr lang="en-US"/>
          </a:p>
        </p:txBody>
      </p:sp>
    </p:spTree>
    <p:extLst>
      <p:ext uri="{BB962C8B-B14F-4D97-AF65-F5344CB8AC3E}">
        <p14:creationId xmlns:p14="http://schemas.microsoft.com/office/powerpoint/2010/main" val="1548800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C3F483E-59A3-964F-BF78-E51D8C7F5A70}" type="datetimeFigureOut">
              <a:rPr lang="en-US" smtClean="0"/>
              <a:t>11/12/2016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CA43EEB-7072-6740-B72E-72C8EF839042}" type="slidenum">
              <a:rPr lang="en-US" smtClean="0"/>
              <a:t>‹#›</a:t>
            </a:fld>
            <a:endParaRPr lang="en-US"/>
          </a:p>
        </p:txBody>
      </p:sp>
    </p:spTree>
    <p:extLst>
      <p:ext uri="{BB962C8B-B14F-4D97-AF65-F5344CB8AC3E}">
        <p14:creationId xmlns:p14="http://schemas.microsoft.com/office/powerpoint/2010/main" val="1033625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C3F483E-59A3-964F-BF78-E51D8C7F5A70}" type="datetimeFigureOut">
              <a:rPr lang="en-US" smtClean="0"/>
              <a:t>11/12/2016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CA43EEB-7072-6740-B72E-72C8EF839042}" type="slidenum">
              <a:rPr lang="en-US" smtClean="0"/>
              <a:t>‹#›</a:t>
            </a:fld>
            <a:endParaRPr lang="en-US"/>
          </a:p>
        </p:txBody>
      </p:sp>
    </p:spTree>
    <p:extLst>
      <p:ext uri="{BB962C8B-B14F-4D97-AF65-F5344CB8AC3E}">
        <p14:creationId xmlns:p14="http://schemas.microsoft.com/office/powerpoint/2010/main" val="1151230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dirty="0"/>
              <a:t>Edit Master title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C3F483E-59A3-964F-BF78-E51D8C7F5A70}" type="datetimeFigureOut">
              <a:rPr lang="en-US" smtClean="0"/>
              <a:t>11/12/2016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CA43EEB-7072-6740-B72E-72C8EF839042}" type="slidenum">
              <a:rPr lang="en-US" smtClean="0"/>
              <a:t>‹#›</a:t>
            </a:fld>
            <a:endParaRPr lang="en-US"/>
          </a:p>
        </p:txBody>
      </p:sp>
    </p:spTree>
    <p:extLst>
      <p:ext uri="{BB962C8B-B14F-4D97-AF65-F5344CB8AC3E}">
        <p14:creationId xmlns:p14="http://schemas.microsoft.com/office/powerpoint/2010/main" val="2046299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C3F483E-59A3-964F-BF78-E51D8C7F5A70}" type="datetimeFigureOut">
              <a:rPr lang="en-US" smtClean="0"/>
              <a:t>11/12/2016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CA43EEB-7072-6740-B72E-72C8EF839042}" type="slidenum">
              <a:rPr lang="en-US" smtClean="0"/>
              <a:t>‹#›</a:t>
            </a:fld>
            <a:endParaRPr lang="en-US"/>
          </a:p>
        </p:txBody>
      </p:sp>
    </p:spTree>
    <p:extLst>
      <p:ext uri="{BB962C8B-B14F-4D97-AF65-F5344CB8AC3E}">
        <p14:creationId xmlns:p14="http://schemas.microsoft.com/office/powerpoint/2010/main" val="209913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Edit Master title style</a:t>
            </a:r>
          </a:p>
        </p:txBody>
      </p:sp>
      <p:sp>
        <p:nvSpPr>
          <p:cNvPr id="3" name="Text Placeholder 2"/>
          <p:cNvSpPr>
            <a:spLocks noGrp="1"/>
          </p:cNvSpPr>
          <p:nvPr>
            <p:ph type="body" idx="1"/>
          </p:nvPr>
        </p:nvSpPr>
        <p:spPr>
          <a:xfrm>
            <a:off x="838200" y="1825625"/>
            <a:ext cx="10515600" cy="374845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pic>
        <p:nvPicPr>
          <p:cNvPr id="5" name="Picture 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9016193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7200" b="1" i="0" kern="1200">
          <a:solidFill>
            <a:schemeClr val="bg1"/>
          </a:solidFill>
          <a:latin typeface="Myriad Pro" charset="0"/>
          <a:ea typeface="Myriad Pro" charset="0"/>
          <a:cs typeface="Myriad Pro" charset="0"/>
        </a:defRPr>
      </a:lvl1pPr>
    </p:titleStyle>
    <p:bodyStyle>
      <a:lvl1pPr marL="228600" indent="-228600" algn="l" defTabSz="914400" rtl="0" eaLnBrk="1" latinLnBrk="0" hangingPunct="1">
        <a:lnSpc>
          <a:spcPct val="90000"/>
        </a:lnSpc>
        <a:spcBef>
          <a:spcPts val="1000"/>
        </a:spcBef>
        <a:buFont typeface="Arial"/>
        <a:buChar char="•"/>
        <a:defRPr sz="4400" b="0" i="0" kern="1200">
          <a:solidFill>
            <a:schemeClr val="bg1"/>
          </a:solidFill>
          <a:latin typeface="Myriad Pro" charset="0"/>
          <a:ea typeface="Myriad Pro" charset="0"/>
          <a:cs typeface="Myriad Pro" charset="0"/>
        </a:defRPr>
      </a:lvl1pPr>
      <a:lvl2pPr marL="685800" indent="-228600" algn="l" defTabSz="914400" rtl="0" eaLnBrk="1" latinLnBrk="0" hangingPunct="1">
        <a:lnSpc>
          <a:spcPct val="90000"/>
        </a:lnSpc>
        <a:spcBef>
          <a:spcPts val="500"/>
        </a:spcBef>
        <a:buFont typeface="Arial"/>
        <a:buChar char="•"/>
        <a:defRPr sz="4000" b="0" i="0" kern="1200">
          <a:solidFill>
            <a:schemeClr val="bg1"/>
          </a:solidFill>
          <a:latin typeface="Myriad Pro" charset="0"/>
          <a:ea typeface="Myriad Pro" charset="0"/>
          <a:cs typeface="Myriad Pro" charset="0"/>
        </a:defRPr>
      </a:lvl2pPr>
      <a:lvl3pPr marL="1143000" indent="-228600" algn="l" defTabSz="914400" rtl="0" eaLnBrk="1" latinLnBrk="0" hangingPunct="1">
        <a:lnSpc>
          <a:spcPct val="90000"/>
        </a:lnSpc>
        <a:spcBef>
          <a:spcPts val="500"/>
        </a:spcBef>
        <a:buFont typeface="Arial"/>
        <a:buChar char="•"/>
        <a:defRPr sz="3600" b="0" i="0" kern="1200">
          <a:solidFill>
            <a:schemeClr val="bg1"/>
          </a:solidFill>
          <a:latin typeface="Myriad Pro" charset="0"/>
          <a:ea typeface="Myriad Pro" charset="0"/>
          <a:cs typeface="Myriad Pro"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Myriad Pro" charset="0"/>
          <a:ea typeface="Myriad Pro" charset="0"/>
          <a:cs typeface="Myriad Pro"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_ftnref1"/><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1085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1" y="365125"/>
            <a:ext cx="11462326" cy="1325563"/>
          </a:xfrm>
        </p:spPr>
        <p:txBody>
          <a:bodyPr/>
          <a:lstStyle/>
          <a:p>
            <a:r>
              <a:rPr lang="en-US" sz="5000" dirty="0"/>
              <a:t>Culture’s Pattern &amp; The Church</a:t>
            </a:r>
            <a:endParaRPr lang="en-US" sz="5000" u="sng" dirty="0">
              <a:solidFill>
                <a:schemeClr val="accent2">
                  <a:lumMod val="60000"/>
                  <a:lumOff val="40000"/>
                </a:schemeClr>
              </a:solidFill>
            </a:endParaRPr>
          </a:p>
        </p:txBody>
      </p:sp>
      <p:sp>
        <p:nvSpPr>
          <p:cNvPr id="3" name="Content Placeholder 2"/>
          <p:cNvSpPr>
            <a:spLocks noGrp="1"/>
          </p:cNvSpPr>
          <p:nvPr>
            <p:ph idx="1"/>
          </p:nvPr>
        </p:nvSpPr>
        <p:spPr>
          <a:xfrm>
            <a:off x="558800" y="2104760"/>
            <a:ext cx="10903528" cy="1668689"/>
          </a:xfrm>
        </p:spPr>
        <p:txBody>
          <a:bodyPr>
            <a:normAutofit fontScale="92500"/>
          </a:bodyPr>
          <a:lstStyle/>
          <a:p>
            <a:pPr marL="0" indent="0">
              <a:buNone/>
            </a:pPr>
            <a:r>
              <a:rPr lang="en-US" sz="5000" i="1" dirty="0"/>
              <a:t>Culture is </a:t>
            </a:r>
            <a:r>
              <a:rPr lang="en-US" sz="5000" i="1" u="sng" dirty="0"/>
              <a:t>prideful</a:t>
            </a:r>
          </a:p>
          <a:p>
            <a:pPr marL="0" indent="0">
              <a:buNone/>
            </a:pPr>
            <a:r>
              <a:rPr lang="en-US" sz="5000" i="1" dirty="0"/>
              <a:t>and the local church is </a:t>
            </a:r>
            <a:r>
              <a:rPr lang="en-US" sz="5000" i="1" u="sng" dirty="0"/>
              <a:t>disregarded</a:t>
            </a:r>
            <a:endParaRPr lang="en-US" sz="5000" u="sng" dirty="0"/>
          </a:p>
          <a:p>
            <a:endParaRPr lang="en-US" dirty="0"/>
          </a:p>
        </p:txBody>
      </p:sp>
      <p:sp>
        <p:nvSpPr>
          <p:cNvPr id="5" name="Rectangle 4"/>
          <p:cNvSpPr/>
          <p:nvPr/>
        </p:nvSpPr>
        <p:spPr>
          <a:xfrm>
            <a:off x="558800" y="3773449"/>
            <a:ext cx="11353801" cy="1046440"/>
          </a:xfrm>
          <a:prstGeom prst="rect">
            <a:avLst/>
          </a:prstGeom>
        </p:spPr>
        <p:txBody>
          <a:bodyPr wrap="square">
            <a:spAutoFit/>
          </a:bodyPr>
          <a:lstStyle/>
          <a:p>
            <a:endParaRPr lang="en-US" dirty="0"/>
          </a:p>
          <a:p>
            <a:r>
              <a:rPr lang="en-US" sz="4400" dirty="0">
                <a:solidFill>
                  <a:schemeClr val="bg1"/>
                </a:solidFill>
                <a:latin typeface="Myriad Pro"/>
              </a:rPr>
              <a:t>Sign: </a:t>
            </a:r>
            <a:r>
              <a:rPr lang="en-US" sz="4400" dirty="0" err="1">
                <a:solidFill>
                  <a:schemeClr val="accent2">
                    <a:lumMod val="60000"/>
                    <a:lumOff val="40000"/>
                  </a:schemeClr>
                </a:solidFill>
                <a:latin typeface="Myriad Pro"/>
              </a:rPr>
              <a:t>Churchlessness</a:t>
            </a:r>
            <a:endParaRPr lang="en-US" dirty="0">
              <a:solidFill>
                <a:schemeClr val="accent2">
                  <a:lumMod val="60000"/>
                  <a:lumOff val="40000"/>
                </a:schemeClr>
              </a:solidFill>
            </a:endParaRPr>
          </a:p>
        </p:txBody>
      </p:sp>
      <p:sp>
        <p:nvSpPr>
          <p:cNvPr id="6" name="Rectangle 5"/>
          <p:cNvSpPr/>
          <p:nvPr/>
        </p:nvSpPr>
        <p:spPr>
          <a:xfrm>
            <a:off x="558799" y="4991578"/>
            <a:ext cx="11353801" cy="1046440"/>
          </a:xfrm>
          <a:prstGeom prst="rect">
            <a:avLst/>
          </a:prstGeom>
        </p:spPr>
        <p:txBody>
          <a:bodyPr wrap="square">
            <a:spAutoFit/>
          </a:bodyPr>
          <a:lstStyle/>
          <a:p>
            <a:endParaRPr lang="en-US" dirty="0"/>
          </a:p>
          <a:p>
            <a:r>
              <a:rPr lang="en-US" sz="4400" dirty="0">
                <a:solidFill>
                  <a:schemeClr val="bg1"/>
                </a:solidFill>
                <a:latin typeface="Myriad Pro"/>
              </a:rPr>
              <a:t>Response: </a:t>
            </a:r>
            <a:r>
              <a:rPr lang="en-US" sz="4400" dirty="0">
                <a:solidFill>
                  <a:schemeClr val="accent2">
                    <a:lumMod val="60000"/>
                    <a:lumOff val="40000"/>
                  </a:schemeClr>
                </a:solidFill>
                <a:latin typeface="Myriad Pro"/>
              </a:rPr>
              <a:t>Strengthen </a:t>
            </a:r>
            <a:r>
              <a:rPr lang="en-US" sz="4400" dirty="0">
                <a:solidFill>
                  <a:schemeClr val="bg1"/>
                </a:solidFill>
                <a:latin typeface="Myriad Pro"/>
              </a:rPr>
              <a:t>the local church</a:t>
            </a:r>
            <a:endParaRPr lang="en-US" dirty="0">
              <a:solidFill>
                <a:schemeClr val="bg1"/>
              </a:solidFill>
            </a:endParaRPr>
          </a:p>
        </p:txBody>
      </p:sp>
    </p:spTree>
    <p:extLst>
      <p:ext uri="{BB962C8B-B14F-4D97-AF65-F5344CB8AC3E}">
        <p14:creationId xmlns:p14="http://schemas.microsoft.com/office/powerpoint/2010/main" val="416748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5383605"/>
          </a:xfrm>
          <a:prstGeom prst="rect">
            <a:avLst/>
          </a:prstGeom>
        </p:spPr>
      </p:pic>
      <p:sp>
        <p:nvSpPr>
          <p:cNvPr id="4" name="Rectangle 3"/>
          <p:cNvSpPr/>
          <p:nvPr/>
        </p:nvSpPr>
        <p:spPr>
          <a:xfrm>
            <a:off x="0" y="5383605"/>
            <a:ext cx="12192000" cy="1474395"/>
          </a:xfrm>
          <a:prstGeom prst="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t>    Wednesday, Nov 16</a:t>
            </a:r>
            <a:r>
              <a:rPr lang="en-US" sz="4000" baseline="30000" dirty="0"/>
              <a:t>th</a:t>
            </a:r>
            <a:r>
              <a:rPr lang="en-US" sz="4000" dirty="0"/>
              <a:t> / 7p in Room 201</a:t>
            </a:r>
          </a:p>
          <a:p>
            <a:r>
              <a:rPr lang="en-US" sz="4000" dirty="0"/>
              <a:t>    Sunday, Nov 20</a:t>
            </a:r>
            <a:r>
              <a:rPr lang="en-US" sz="4000" baseline="30000" dirty="0"/>
              <a:t>th</a:t>
            </a:r>
            <a:r>
              <a:rPr lang="en-US" sz="4000" dirty="0"/>
              <a:t> / 12:30p at Ministry Café</a:t>
            </a:r>
          </a:p>
        </p:txBody>
      </p:sp>
    </p:spTree>
    <p:extLst>
      <p:ext uri="{BB962C8B-B14F-4D97-AF65-F5344CB8AC3E}">
        <p14:creationId xmlns:p14="http://schemas.microsoft.com/office/powerpoint/2010/main" val="2768855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1" y="365125"/>
            <a:ext cx="11462326" cy="1325563"/>
          </a:xfrm>
        </p:spPr>
        <p:txBody>
          <a:bodyPr/>
          <a:lstStyle/>
          <a:p>
            <a:r>
              <a:rPr lang="en-US" sz="5000" dirty="0"/>
              <a:t>Culture’s Pattern &amp; The Church</a:t>
            </a:r>
            <a:endParaRPr lang="en-US" sz="5000" u="sng" dirty="0">
              <a:solidFill>
                <a:schemeClr val="accent2">
                  <a:lumMod val="60000"/>
                  <a:lumOff val="40000"/>
                </a:schemeClr>
              </a:solidFill>
            </a:endParaRPr>
          </a:p>
        </p:txBody>
      </p:sp>
      <p:sp>
        <p:nvSpPr>
          <p:cNvPr id="3" name="Content Placeholder 2"/>
          <p:cNvSpPr>
            <a:spLocks noGrp="1"/>
          </p:cNvSpPr>
          <p:nvPr>
            <p:ph idx="1"/>
          </p:nvPr>
        </p:nvSpPr>
        <p:spPr>
          <a:xfrm>
            <a:off x="558800" y="2104760"/>
            <a:ext cx="10903528" cy="1668689"/>
          </a:xfrm>
        </p:spPr>
        <p:txBody>
          <a:bodyPr>
            <a:normAutofit/>
          </a:bodyPr>
          <a:lstStyle/>
          <a:p>
            <a:pPr marL="0" indent="0">
              <a:buNone/>
            </a:pPr>
            <a:r>
              <a:rPr lang="en-US" sz="4500" i="1" dirty="0"/>
              <a:t>Culture is </a:t>
            </a:r>
            <a:r>
              <a:rPr lang="en-US" sz="4500" i="1" u="sng" dirty="0"/>
              <a:t>confused</a:t>
            </a:r>
          </a:p>
          <a:p>
            <a:pPr marL="0" indent="0">
              <a:buNone/>
            </a:pPr>
            <a:r>
              <a:rPr lang="en-US" sz="4500" i="1" dirty="0"/>
              <a:t>and the local church is </a:t>
            </a:r>
            <a:r>
              <a:rPr lang="en-US" sz="4500" i="1" u="sng" dirty="0"/>
              <a:t>needed</a:t>
            </a:r>
            <a:endParaRPr lang="en-US" sz="4500" u="sng" dirty="0"/>
          </a:p>
          <a:p>
            <a:endParaRPr lang="en-US" dirty="0"/>
          </a:p>
        </p:txBody>
      </p:sp>
      <p:sp>
        <p:nvSpPr>
          <p:cNvPr id="5" name="Rectangle 4"/>
          <p:cNvSpPr/>
          <p:nvPr/>
        </p:nvSpPr>
        <p:spPr>
          <a:xfrm>
            <a:off x="558800" y="3773449"/>
            <a:ext cx="11353801" cy="1046440"/>
          </a:xfrm>
          <a:prstGeom prst="rect">
            <a:avLst/>
          </a:prstGeom>
        </p:spPr>
        <p:txBody>
          <a:bodyPr wrap="square">
            <a:spAutoFit/>
          </a:bodyPr>
          <a:lstStyle/>
          <a:p>
            <a:endParaRPr lang="en-US" dirty="0"/>
          </a:p>
          <a:p>
            <a:r>
              <a:rPr lang="en-US" sz="4400" dirty="0">
                <a:solidFill>
                  <a:schemeClr val="bg1"/>
                </a:solidFill>
                <a:latin typeface="Myriad Pro"/>
              </a:rPr>
              <a:t>Today’s Sign: </a:t>
            </a:r>
            <a:r>
              <a:rPr lang="en-US" sz="4400" dirty="0">
                <a:solidFill>
                  <a:schemeClr val="accent2">
                    <a:lumMod val="60000"/>
                    <a:lumOff val="40000"/>
                  </a:schemeClr>
                </a:solidFill>
                <a:latin typeface="Myriad Pro"/>
              </a:rPr>
              <a:t>National unrest &amp; strife</a:t>
            </a:r>
            <a:endParaRPr lang="en-US" dirty="0">
              <a:solidFill>
                <a:schemeClr val="accent2">
                  <a:lumMod val="60000"/>
                  <a:lumOff val="40000"/>
                </a:schemeClr>
              </a:solidFill>
            </a:endParaRPr>
          </a:p>
        </p:txBody>
      </p:sp>
    </p:spTree>
    <p:extLst>
      <p:ext uri="{BB962C8B-B14F-4D97-AF65-F5344CB8AC3E}">
        <p14:creationId xmlns:p14="http://schemas.microsoft.com/office/powerpoint/2010/main" val="421532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35779" b="14286"/>
          <a:stretch/>
        </p:blipFill>
        <p:spPr>
          <a:xfrm>
            <a:off x="0" y="1"/>
            <a:ext cx="7968343" cy="6858000"/>
          </a:xfrm>
          <a:prstGeom prst="rect">
            <a:avLst/>
          </a:prstGeom>
        </p:spPr>
      </p:pic>
      <p:sp>
        <p:nvSpPr>
          <p:cNvPr id="5" name="Rectangle 4"/>
          <p:cNvSpPr/>
          <p:nvPr/>
        </p:nvSpPr>
        <p:spPr>
          <a:xfrm>
            <a:off x="0" y="2767263"/>
            <a:ext cx="7968343" cy="1034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8207829" y="609324"/>
            <a:ext cx="3450771" cy="5016758"/>
          </a:xfrm>
          <a:prstGeom prst="rect">
            <a:avLst/>
          </a:prstGeom>
        </p:spPr>
        <p:txBody>
          <a:bodyPr wrap="square">
            <a:spAutoFit/>
          </a:bodyPr>
          <a:lstStyle/>
          <a:p>
            <a:pPr indent="114300"/>
            <a:r>
              <a:rPr lang="en-US" sz="4000" dirty="0">
                <a:solidFill>
                  <a:schemeClr val="bg1"/>
                </a:solidFill>
              </a:rPr>
              <a:t>“You are the light of the world. A city on a hill cannot be hidden . . .let your light shine before men”</a:t>
            </a:r>
          </a:p>
          <a:p>
            <a:pPr indent="114300"/>
            <a:r>
              <a:rPr lang="en-US" sz="4000" dirty="0">
                <a:solidFill>
                  <a:schemeClr val="bg1"/>
                </a:solidFill>
              </a:rPr>
              <a:t>Mt 5:14-16</a:t>
            </a:r>
            <a:endParaRPr lang="en-US" sz="4000" dirty="0">
              <a:solidFill>
                <a:schemeClr val="bg1"/>
              </a:solidFill>
              <a:effectLst/>
            </a:endParaRPr>
          </a:p>
        </p:txBody>
      </p:sp>
    </p:spTree>
    <p:extLst>
      <p:ext uri="{BB962C8B-B14F-4D97-AF65-F5344CB8AC3E}">
        <p14:creationId xmlns:p14="http://schemas.microsoft.com/office/powerpoint/2010/main" val="3961603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1" y="365125"/>
            <a:ext cx="11462326" cy="1325563"/>
          </a:xfrm>
        </p:spPr>
        <p:txBody>
          <a:bodyPr/>
          <a:lstStyle/>
          <a:p>
            <a:r>
              <a:rPr lang="en-US" sz="5000" dirty="0"/>
              <a:t>Culture’s Pattern &amp; The Church</a:t>
            </a:r>
            <a:endParaRPr lang="en-US" sz="5000" u="sng" dirty="0">
              <a:solidFill>
                <a:schemeClr val="accent2">
                  <a:lumMod val="60000"/>
                  <a:lumOff val="40000"/>
                </a:schemeClr>
              </a:solidFill>
            </a:endParaRPr>
          </a:p>
        </p:txBody>
      </p:sp>
      <p:sp>
        <p:nvSpPr>
          <p:cNvPr id="3" name="Content Placeholder 2"/>
          <p:cNvSpPr>
            <a:spLocks noGrp="1"/>
          </p:cNvSpPr>
          <p:nvPr>
            <p:ph idx="1"/>
          </p:nvPr>
        </p:nvSpPr>
        <p:spPr>
          <a:xfrm>
            <a:off x="558800" y="2104760"/>
            <a:ext cx="10903528" cy="1668689"/>
          </a:xfrm>
        </p:spPr>
        <p:txBody>
          <a:bodyPr>
            <a:normAutofit/>
          </a:bodyPr>
          <a:lstStyle/>
          <a:p>
            <a:pPr marL="0" indent="0">
              <a:buNone/>
            </a:pPr>
            <a:r>
              <a:rPr lang="en-US" sz="4500" i="1" dirty="0"/>
              <a:t>Culture is </a:t>
            </a:r>
            <a:r>
              <a:rPr lang="en-US" sz="4500" i="1" u="sng" dirty="0"/>
              <a:t>confused</a:t>
            </a:r>
          </a:p>
          <a:p>
            <a:pPr marL="0" indent="0">
              <a:buNone/>
            </a:pPr>
            <a:r>
              <a:rPr lang="en-US" sz="4500" i="1" dirty="0"/>
              <a:t>and the local church is </a:t>
            </a:r>
            <a:r>
              <a:rPr lang="en-US" sz="4500" i="1" u="sng" dirty="0"/>
              <a:t>needed</a:t>
            </a:r>
            <a:endParaRPr lang="en-US" sz="4500" u="sng" dirty="0"/>
          </a:p>
          <a:p>
            <a:endParaRPr lang="en-US" dirty="0"/>
          </a:p>
        </p:txBody>
      </p:sp>
      <p:sp>
        <p:nvSpPr>
          <p:cNvPr id="5" name="Rectangle 4"/>
          <p:cNvSpPr/>
          <p:nvPr/>
        </p:nvSpPr>
        <p:spPr>
          <a:xfrm>
            <a:off x="558800" y="3773449"/>
            <a:ext cx="11353801" cy="1046440"/>
          </a:xfrm>
          <a:prstGeom prst="rect">
            <a:avLst/>
          </a:prstGeom>
        </p:spPr>
        <p:txBody>
          <a:bodyPr wrap="square">
            <a:spAutoFit/>
          </a:bodyPr>
          <a:lstStyle/>
          <a:p>
            <a:endParaRPr lang="en-US" dirty="0"/>
          </a:p>
          <a:p>
            <a:r>
              <a:rPr lang="en-US" sz="4400" dirty="0">
                <a:solidFill>
                  <a:schemeClr val="bg1"/>
                </a:solidFill>
                <a:latin typeface="Myriad Pro"/>
              </a:rPr>
              <a:t>Sign: </a:t>
            </a:r>
            <a:r>
              <a:rPr lang="en-US" sz="4400" dirty="0">
                <a:solidFill>
                  <a:schemeClr val="accent2">
                    <a:lumMod val="60000"/>
                    <a:lumOff val="40000"/>
                  </a:schemeClr>
                </a:solidFill>
                <a:latin typeface="Myriad Pro"/>
              </a:rPr>
              <a:t>National unrest &amp; strife</a:t>
            </a:r>
            <a:endParaRPr lang="en-US" dirty="0">
              <a:solidFill>
                <a:schemeClr val="accent2">
                  <a:lumMod val="60000"/>
                  <a:lumOff val="40000"/>
                </a:schemeClr>
              </a:solidFill>
            </a:endParaRPr>
          </a:p>
        </p:txBody>
      </p:sp>
      <p:sp>
        <p:nvSpPr>
          <p:cNvPr id="6" name="Rectangle 5"/>
          <p:cNvSpPr/>
          <p:nvPr/>
        </p:nvSpPr>
        <p:spPr>
          <a:xfrm>
            <a:off x="558799" y="4991578"/>
            <a:ext cx="11353801" cy="1046440"/>
          </a:xfrm>
          <a:prstGeom prst="rect">
            <a:avLst/>
          </a:prstGeom>
        </p:spPr>
        <p:txBody>
          <a:bodyPr wrap="square">
            <a:spAutoFit/>
          </a:bodyPr>
          <a:lstStyle/>
          <a:p>
            <a:endParaRPr lang="en-US" dirty="0"/>
          </a:p>
          <a:p>
            <a:r>
              <a:rPr lang="en-US" sz="4400" dirty="0">
                <a:solidFill>
                  <a:schemeClr val="bg1"/>
                </a:solidFill>
                <a:latin typeface="Myriad Pro"/>
              </a:rPr>
              <a:t>Response: </a:t>
            </a:r>
            <a:r>
              <a:rPr lang="en-US" sz="4400" b="1" dirty="0">
                <a:solidFill>
                  <a:schemeClr val="accent2">
                    <a:lumMod val="60000"/>
                    <a:lumOff val="40000"/>
                  </a:schemeClr>
                </a:solidFill>
                <a:latin typeface="Myriad Pro"/>
              </a:rPr>
              <a:t>MULTIPLY</a:t>
            </a:r>
            <a:r>
              <a:rPr lang="en-US" sz="4400" dirty="0">
                <a:solidFill>
                  <a:schemeClr val="accent2">
                    <a:lumMod val="60000"/>
                    <a:lumOff val="40000"/>
                  </a:schemeClr>
                </a:solidFill>
                <a:latin typeface="Myriad Pro"/>
              </a:rPr>
              <a:t> </a:t>
            </a:r>
            <a:r>
              <a:rPr lang="en-US" sz="4400" dirty="0">
                <a:solidFill>
                  <a:schemeClr val="bg1"/>
                </a:solidFill>
                <a:latin typeface="Myriad Pro"/>
              </a:rPr>
              <a:t>the local church</a:t>
            </a:r>
            <a:endParaRPr lang="en-US" dirty="0">
              <a:solidFill>
                <a:schemeClr val="bg1"/>
              </a:solidFill>
            </a:endParaRPr>
          </a:p>
        </p:txBody>
      </p:sp>
    </p:spTree>
    <p:extLst>
      <p:ext uri="{BB962C8B-B14F-4D97-AF65-F5344CB8AC3E}">
        <p14:creationId xmlns:p14="http://schemas.microsoft.com/office/powerpoint/2010/main" val="1826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11933" r="11523"/>
          <a:stretch/>
        </p:blipFill>
        <p:spPr>
          <a:xfrm>
            <a:off x="3937000" y="0"/>
            <a:ext cx="8255000" cy="6858000"/>
          </a:xfrm>
          <a:prstGeom prst="rect">
            <a:avLst/>
          </a:prstGeom>
        </p:spPr>
      </p:pic>
      <p:sp>
        <p:nvSpPr>
          <p:cNvPr id="6" name="Rectangle 5"/>
          <p:cNvSpPr/>
          <p:nvPr/>
        </p:nvSpPr>
        <p:spPr>
          <a:xfrm>
            <a:off x="203200" y="351234"/>
            <a:ext cx="3352799" cy="4062651"/>
          </a:xfrm>
          <a:prstGeom prst="rect">
            <a:avLst/>
          </a:prstGeom>
        </p:spPr>
        <p:txBody>
          <a:bodyPr wrap="square">
            <a:spAutoFit/>
          </a:bodyPr>
          <a:lstStyle/>
          <a:p>
            <a:endParaRPr lang="en-US" dirty="0"/>
          </a:p>
          <a:p>
            <a:r>
              <a:rPr lang="en-US" sz="4000" dirty="0">
                <a:solidFill>
                  <a:schemeClr val="bg1"/>
                </a:solidFill>
                <a:latin typeface="Myriad Pro"/>
              </a:rPr>
              <a:t>Cornerstone</a:t>
            </a:r>
          </a:p>
          <a:p>
            <a:r>
              <a:rPr lang="en-US" sz="4000" dirty="0">
                <a:solidFill>
                  <a:schemeClr val="bg1"/>
                </a:solidFill>
                <a:latin typeface="Myriad Pro"/>
              </a:rPr>
              <a:t>Church</a:t>
            </a:r>
          </a:p>
          <a:p>
            <a:r>
              <a:rPr lang="en-US" sz="4000" dirty="0">
                <a:solidFill>
                  <a:schemeClr val="bg1"/>
                </a:solidFill>
                <a:latin typeface="Myriad Pro"/>
              </a:rPr>
              <a:t>Plant</a:t>
            </a:r>
          </a:p>
          <a:p>
            <a:r>
              <a:rPr lang="en-US" sz="4000" dirty="0">
                <a:solidFill>
                  <a:schemeClr val="bg1"/>
                </a:solidFill>
                <a:latin typeface="Myriad Pro"/>
              </a:rPr>
              <a:t>Offering </a:t>
            </a:r>
          </a:p>
          <a:p>
            <a:endParaRPr lang="en-US" sz="4000" dirty="0">
              <a:solidFill>
                <a:schemeClr val="bg1"/>
              </a:solidFill>
              <a:latin typeface="Myriad Pro"/>
            </a:endParaRPr>
          </a:p>
          <a:p>
            <a:r>
              <a:rPr lang="en-US" sz="4000" dirty="0">
                <a:solidFill>
                  <a:schemeClr val="accent2">
                    <a:lumMod val="60000"/>
                    <a:lumOff val="40000"/>
                  </a:schemeClr>
                </a:solidFill>
                <a:latin typeface="Myriad Pro"/>
              </a:rPr>
              <a:t>Dec 11th</a:t>
            </a:r>
            <a:endParaRPr lang="en-US" sz="4000" dirty="0">
              <a:solidFill>
                <a:schemeClr val="accent2">
                  <a:lumMod val="60000"/>
                  <a:lumOff val="40000"/>
                </a:schemeClr>
              </a:solidFill>
            </a:endParaRPr>
          </a:p>
        </p:txBody>
      </p:sp>
    </p:spTree>
    <p:extLst>
      <p:ext uri="{BB962C8B-B14F-4D97-AF65-F5344CB8AC3E}">
        <p14:creationId xmlns:p14="http://schemas.microsoft.com/office/powerpoint/2010/main" val="393207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065933"/>
            <a:ext cx="11125200" cy="5284067"/>
          </a:xfrm>
        </p:spPr>
        <p:txBody>
          <a:bodyPr>
            <a:noAutofit/>
          </a:bodyPr>
          <a:lstStyle/>
          <a:p>
            <a:pPr marL="0" indent="0">
              <a:buNone/>
            </a:pPr>
            <a:r>
              <a:rPr lang="en-US" i="1" dirty="0"/>
              <a:t>“But you his son, O Belshazzar, have not humbled yourself, though you [have seen God’s mighty acts]. </a:t>
            </a:r>
            <a:r>
              <a:rPr lang="en-US" i="1" baseline="30000" dirty="0"/>
              <a:t>﻿23﻿ </a:t>
            </a:r>
            <a:r>
              <a:rPr lang="en-US" i="1" dirty="0"/>
              <a:t>Instead, you have set yourself up against the Lord of heaven . . . you did not honor the God who holds in his hand your breath and all your ways. </a:t>
            </a:r>
            <a:r>
              <a:rPr lang="en-US" i="1" baseline="30000" dirty="0"/>
              <a:t>﻿24﻿ </a:t>
            </a:r>
            <a:r>
              <a:rPr lang="en-US" i="1" dirty="0"/>
              <a:t>Therefore He sent the hand that wrote the inscription.” </a:t>
            </a:r>
            <a:r>
              <a:rPr lang="en-US" baseline="30000" dirty="0">
                <a:hlinkClick r:id="rId3" action="ppaction://hlinkfile"/>
              </a:rPr>
              <a:t>﻿</a:t>
            </a:r>
            <a:endParaRPr lang="en-US" dirty="0">
              <a:effectLst/>
            </a:endParaRPr>
          </a:p>
        </p:txBody>
      </p:sp>
      <p:sp>
        <p:nvSpPr>
          <p:cNvPr id="4" name="TextBox 3"/>
          <p:cNvSpPr txBox="1"/>
          <p:nvPr/>
        </p:nvSpPr>
        <p:spPr>
          <a:xfrm>
            <a:off x="759651" y="248867"/>
            <a:ext cx="3518912" cy="769441"/>
          </a:xfrm>
          <a:prstGeom prst="rect">
            <a:avLst/>
          </a:prstGeom>
          <a:noFill/>
        </p:spPr>
        <p:txBody>
          <a:bodyPr wrap="none" rtlCol="0">
            <a:spAutoFit/>
          </a:bodyPr>
          <a:lstStyle/>
          <a:p>
            <a:r>
              <a:rPr lang="en-US" sz="4400" dirty="0">
                <a:solidFill>
                  <a:schemeClr val="accent2">
                    <a:lumMod val="60000"/>
                    <a:lumOff val="40000"/>
                  </a:schemeClr>
                </a:solidFill>
              </a:rPr>
              <a:t>Daniel 5:22-24</a:t>
            </a:r>
          </a:p>
        </p:txBody>
      </p:sp>
    </p:spTree>
    <p:extLst>
      <p:ext uri="{BB962C8B-B14F-4D97-AF65-F5344CB8AC3E}">
        <p14:creationId xmlns:p14="http://schemas.microsoft.com/office/powerpoint/2010/main" val="3665983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000" y="1142133"/>
            <a:ext cx="11430000" cy="5284067"/>
          </a:xfrm>
        </p:spPr>
        <p:txBody>
          <a:bodyPr>
            <a:noAutofit/>
          </a:bodyPr>
          <a:lstStyle/>
          <a:p>
            <a:pPr marL="0" indent="0">
              <a:buNone/>
            </a:pPr>
            <a:r>
              <a:rPr lang="en-US" i="1" dirty="0"/>
              <a:t>“This is the inscription that was written:  MENE, MENE, TEKEL, PARSIN﻿”  </a:t>
            </a:r>
          </a:p>
          <a:p>
            <a:r>
              <a:rPr lang="en-US" i="1" u="sng" dirty="0" err="1"/>
              <a:t>Mene</a:t>
            </a:r>
            <a:r>
              <a:rPr lang="en-US" i="1" dirty="0"/>
              <a:t>﻿: God has numbered the days of your reign and brought it to an end. </a:t>
            </a:r>
          </a:p>
          <a:p>
            <a:r>
              <a:rPr lang="en-US" i="1" dirty="0"/>
              <a:t>﻿</a:t>
            </a:r>
            <a:r>
              <a:rPr lang="en-US" i="1" u="sng" dirty="0" err="1"/>
              <a:t>Tekel</a:t>
            </a:r>
            <a:r>
              <a:rPr lang="en-US" i="1" dirty="0"/>
              <a:t>﻿﻿: You have been weighed on the scales and found wanting. </a:t>
            </a:r>
          </a:p>
          <a:p>
            <a:r>
              <a:rPr lang="en-US" i="1" dirty="0"/>
              <a:t>﻿</a:t>
            </a:r>
            <a:r>
              <a:rPr lang="en-US" i="1" u="sng" dirty="0"/>
              <a:t>Peres﻿﻿</a:t>
            </a:r>
            <a:r>
              <a:rPr lang="en-US" i="1" dirty="0"/>
              <a:t>: Your kingdom is divided and given to the Medes and Persians.”</a:t>
            </a:r>
            <a:endParaRPr lang="en-US" dirty="0">
              <a:effectLst/>
            </a:endParaRPr>
          </a:p>
        </p:txBody>
      </p:sp>
      <p:sp>
        <p:nvSpPr>
          <p:cNvPr id="4" name="TextBox 3"/>
          <p:cNvSpPr txBox="1"/>
          <p:nvPr/>
        </p:nvSpPr>
        <p:spPr>
          <a:xfrm>
            <a:off x="759651" y="248867"/>
            <a:ext cx="3518912" cy="769441"/>
          </a:xfrm>
          <a:prstGeom prst="rect">
            <a:avLst/>
          </a:prstGeom>
          <a:noFill/>
        </p:spPr>
        <p:txBody>
          <a:bodyPr wrap="none" rtlCol="0">
            <a:spAutoFit/>
          </a:bodyPr>
          <a:lstStyle/>
          <a:p>
            <a:r>
              <a:rPr lang="en-US" sz="4400" dirty="0">
                <a:solidFill>
                  <a:schemeClr val="accent2">
                    <a:lumMod val="60000"/>
                    <a:lumOff val="40000"/>
                  </a:schemeClr>
                </a:solidFill>
              </a:rPr>
              <a:t>Daniel 5:25-27</a:t>
            </a:r>
          </a:p>
        </p:txBody>
      </p:sp>
    </p:spTree>
    <p:extLst>
      <p:ext uri="{BB962C8B-B14F-4D97-AF65-F5344CB8AC3E}">
        <p14:creationId xmlns:p14="http://schemas.microsoft.com/office/powerpoint/2010/main" val="1701623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1" y="365125"/>
            <a:ext cx="11462326" cy="1325563"/>
          </a:xfrm>
        </p:spPr>
        <p:txBody>
          <a:bodyPr/>
          <a:lstStyle/>
          <a:p>
            <a:r>
              <a:rPr lang="en-US" sz="5000" dirty="0"/>
              <a:t>Culture’s Pattern &amp; The Church</a:t>
            </a:r>
            <a:endParaRPr lang="en-US" sz="5000" u="sng" dirty="0">
              <a:solidFill>
                <a:schemeClr val="accent2">
                  <a:lumMod val="60000"/>
                  <a:lumOff val="40000"/>
                </a:schemeClr>
              </a:solidFill>
            </a:endParaRPr>
          </a:p>
        </p:txBody>
      </p:sp>
      <p:sp>
        <p:nvSpPr>
          <p:cNvPr id="3" name="Content Placeholder 2"/>
          <p:cNvSpPr>
            <a:spLocks noGrp="1"/>
          </p:cNvSpPr>
          <p:nvPr>
            <p:ph idx="1"/>
          </p:nvPr>
        </p:nvSpPr>
        <p:spPr>
          <a:xfrm>
            <a:off x="558800" y="2020888"/>
            <a:ext cx="10903528" cy="1668689"/>
          </a:xfrm>
        </p:spPr>
        <p:txBody>
          <a:bodyPr>
            <a:normAutofit/>
          </a:bodyPr>
          <a:lstStyle/>
          <a:p>
            <a:pPr marL="0" indent="0">
              <a:buNone/>
            </a:pPr>
            <a:r>
              <a:rPr lang="en-US" sz="4500" i="1" dirty="0"/>
              <a:t>Culture is </a:t>
            </a:r>
            <a:r>
              <a:rPr lang="en-US" sz="4500" i="1" u="sng" dirty="0"/>
              <a:t>confronted</a:t>
            </a:r>
          </a:p>
          <a:p>
            <a:pPr marL="0" indent="0">
              <a:buNone/>
            </a:pPr>
            <a:r>
              <a:rPr lang="en-US" sz="4500" i="1" dirty="0"/>
              <a:t>and the local church offers </a:t>
            </a:r>
            <a:r>
              <a:rPr lang="en-US" sz="4500" i="1" u="sng" dirty="0"/>
              <a:t>grace</a:t>
            </a:r>
            <a:endParaRPr lang="en-US" sz="4500" u="sng" dirty="0"/>
          </a:p>
          <a:p>
            <a:endParaRPr lang="en-US" dirty="0"/>
          </a:p>
        </p:txBody>
      </p:sp>
    </p:spTree>
    <p:extLst>
      <p:ext uri="{BB962C8B-B14F-4D97-AF65-F5344CB8AC3E}">
        <p14:creationId xmlns:p14="http://schemas.microsoft.com/office/powerpoint/2010/main" val="543650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58793" y="2098330"/>
            <a:ext cx="11633203" cy="984885"/>
          </a:xfrm>
          <a:prstGeom prst="rect">
            <a:avLst/>
          </a:prstGeom>
        </p:spPr>
        <p:txBody>
          <a:bodyPr wrap="square">
            <a:spAutoFit/>
          </a:bodyPr>
          <a:lstStyle/>
          <a:p>
            <a:endParaRPr lang="en-US" dirty="0"/>
          </a:p>
          <a:p>
            <a:r>
              <a:rPr lang="en-US" sz="3900" dirty="0">
                <a:solidFill>
                  <a:schemeClr val="bg1"/>
                </a:solidFill>
                <a:latin typeface="Myriad Pro"/>
              </a:rPr>
              <a:t>You only have so many </a:t>
            </a:r>
            <a:r>
              <a:rPr lang="en-US" sz="3900" u="sng" dirty="0">
                <a:solidFill>
                  <a:schemeClr val="bg1"/>
                </a:solidFill>
                <a:latin typeface="Myriad Pro"/>
              </a:rPr>
              <a:t>days</a:t>
            </a:r>
            <a:r>
              <a:rPr lang="en-US" sz="3900" dirty="0">
                <a:solidFill>
                  <a:schemeClr val="bg1"/>
                </a:solidFill>
                <a:latin typeface="Myriad Pro"/>
              </a:rPr>
              <a:t> of God’s mercy</a:t>
            </a:r>
            <a:endParaRPr lang="en-US" sz="3900" dirty="0">
              <a:solidFill>
                <a:schemeClr val="accent2">
                  <a:lumMod val="60000"/>
                  <a:lumOff val="40000"/>
                </a:schemeClr>
              </a:solidFill>
            </a:endParaRPr>
          </a:p>
        </p:txBody>
      </p:sp>
      <p:sp>
        <p:nvSpPr>
          <p:cNvPr id="8" name="Rectangle 7"/>
          <p:cNvSpPr/>
          <p:nvPr/>
        </p:nvSpPr>
        <p:spPr>
          <a:xfrm>
            <a:off x="558792" y="3601352"/>
            <a:ext cx="11353801" cy="984885"/>
          </a:xfrm>
          <a:prstGeom prst="rect">
            <a:avLst/>
          </a:prstGeom>
        </p:spPr>
        <p:txBody>
          <a:bodyPr wrap="square">
            <a:spAutoFit/>
          </a:bodyPr>
          <a:lstStyle/>
          <a:p>
            <a:endParaRPr lang="en-US" dirty="0"/>
          </a:p>
          <a:p>
            <a:r>
              <a:rPr lang="en-US" sz="3900" dirty="0">
                <a:solidFill>
                  <a:schemeClr val="bg1"/>
                </a:solidFill>
                <a:latin typeface="Myriad Pro"/>
              </a:rPr>
              <a:t>You are out of God’s </a:t>
            </a:r>
            <a:r>
              <a:rPr lang="en-US" sz="3900" u="sng" dirty="0">
                <a:solidFill>
                  <a:schemeClr val="bg1"/>
                </a:solidFill>
                <a:latin typeface="Myriad Pro"/>
              </a:rPr>
              <a:t>balance</a:t>
            </a:r>
            <a:r>
              <a:rPr lang="en-US" sz="3900" dirty="0">
                <a:solidFill>
                  <a:schemeClr val="bg1"/>
                </a:solidFill>
                <a:latin typeface="Myriad Pro"/>
              </a:rPr>
              <a:t> and </a:t>
            </a:r>
            <a:r>
              <a:rPr lang="en-US" sz="3900" u="sng" dirty="0">
                <a:solidFill>
                  <a:schemeClr val="bg1"/>
                </a:solidFill>
                <a:latin typeface="Myriad Pro"/>
              </a:rPr>
              <a:t>order</a:t>
            </a:r>
          </a:p>
        </p:txBody>
      </p:sp>
      <p:sp>
        <p:nvSpPr>
          <p:cNvPr id="9" name="Rectangle 8"/>
          <p:cNvSpPr/>
          <p:nvPr/>
        </p:nvSpPr>
        <p:spPr>
          <a:xfrm>
            <a:off x="558796" y="5171107"/>
            <a:ext cx="11633200" cy="969496"/>
          </a:xfrm>
          <a:prstGeom prst="rect">
            <a:avLst/>
          </a:prstGeom>
        </p:spPr>
        <p:txBody>
          <a:bodyPr wrap="square">
            <a:spAutoFit/>
          </a:bodyPr>
          <a:lstStyle/>
          <a:p>
            <a:endParaRPr lang="en-US" dirty="0"/>
          </a:p>
          <a:p>
            <a:r>
              <a:rPr lang="en-US" sz="3900" dirty="0">
                <a:solidFill>
                  <a:schemeClr val="bg1"/>
                </a:solidFill>
                <a:latin typeface="Myriad Pro"/>
              </a:rPr>
              <a:t>Your ways divide &amp; destroy so they must end</a:t>
            </a:r>
            <a:endParaRPr lang="en-US" sz="3900" dirty="0">
              <a:solidFill>
                <a:schemeClr val="accent2">
                  <a:lumMod val="60000"/>
                  <a:lumOff val="40000"/>
                </a:schemeClr>
              </a:solidFill>
            </a:endParaRPr>
          </a:p>
        </p:txBody>
      </p:sp>
      <p:sp>
        <p:nvSpPr>
          <p:cNvPr id="4" name="Title 3"/>
          <p:cNvSpPr>
            <a:spLocks noGrp="1"/>
          </p:cNvSpPr>
          <p:nvPr>
            <p:ph type="title"/>
          </p:nvPr>
        </p:nvSpPr>
        <p:spPr>
          <a:xfrm>
            <a:off x="673098" y="391603"/>
            <a:ext cx="10515600" cy="1325563"/>
          </a:xfrm>
        </p:spPr>
        <p:txBody>
          <a:bodyPr/>
          <a:lstStyle/>
          <a:p>
            <a:r>
              <a:rPr lang="en-US" sz="5000" dirty="0"/>
              <a:t>Culture is confronted</a:t>
            </a:r>
          </a:p>
        </p:txBody>
      </p:sp>
      <p:sp>
        <p:nvSpPr>
          <p:cNvPr id="10" name="Rectangle 9"/>
          <p:cNvSpPr/>
          <p:nvPr/>
        </p:nvSpPr>
        <p:spPr>
          <a:xfrm>
            <a:off x="558792" y="1516253"/>
            <a:ext cx="6477004" cy="984885"/>
          </a:xfrm>
          <a:prstGeom prst="rect">
            <a:avLst/>
          </a:prstGeom>
        </p:spPr>
        <p:txBody>
          <a:bodyPr wrap="square">
            <a:spAutoFit/>
          </a:bodyPr>
          <a:lstStyle/>
          <a:p>
            <a:endParaRPr lang="en-US" dirty="0"/>
          </a:p>
          <a:p>
            <a:r>
              <a:rPr lang="en-US" sz="4000" dirty="0" err="1">
                <a:solidFill>
                  <a:schemeClr val="accent2">
                    <a:lumMod val="60000"/>
                    <a:lumOff val="40000"/>
                  </a:schemeClr>
                </a:solidFill>
                <a:latin typeface="Myriad Pro"/>
              </a:rPr>
              <a:t>Mene</a:t>
            </a:r>
            <a:r>
              <a:rPr lang="en-US" sz="4000" dirty="0">
                <a:solidFill>
                  <a:schemeClr val="accent2">
                    <a:lumMod val="60000"/>
                    <a:lumOff val="40000"/>
                  </a:schemeClr>
                </a:solidFill>
                <a:latin typeface="Myriad Pro"/>
              </a:rPr>
              <a:t>: “Numbered” (2x)</a:t>
            </a:r>
            <a:endParaRPr lang="en-US" sz="4000" dirty="0">
              <a:solidFill>
                <a:schemeClr val="accent2">
                  <a:lumMod val="60000"/>
                  <a:lumOff val="40000"/>
                </a:schemeClr>
              </a:solidFill>
            </a:endParaRPr>
          </a:p>
        </p:txBody>
      </p:sp>
      <p:sp>
        <p:nvSpPr>
          <p:cNvPr id="11" name="Rectangle 10"/>
          <p:cNvSpPr/>
          <p:nvPr/>
        </p:nvSpPr>
        <p:spPr>
          <a:xfrm>
            <a:off x="558792" y="3051245"/>
            <a:ext cx="5511803" cy="984885"/>
          </a:xfrm>
          <a:prstGeom prst="rect">
            <a:avLst/>
          </a:prstGeom>
        </p:spPr>
        <p:txBody>
          <a:bodyPr wrap="square">
            <a:spAutoFit/>
          </a:bodyPr>
          <a:lstStyle/>
          <a:p>
            <a:endParaRPr lang="en-US" dirty="0"/>
          </a:p>
          <a:p>
            <a:r>
              <a:rPr lang="en-US" sz="4000" dirty="0" err="1">
                <a:solidFill>
                  <a:schemeClr val="accent2">
                    <a:lumMod val="60000"/>
                    <a:lumOff val="40000"/>
                  </a:schemeClr>
                </a:solidFill>
                <a:latin typeface="Myriad Pro"/>
              </a:rPr>
              <a:t>Tekel</a:t>
            </a:r>
            <a:r>
              <a:rPr lang="en-US" sz="4000" dirty="0">
                <a:solidFill>
                  <a:schemeClr val="accent2">
                    <a:lumMod val="60000"/>
                    <a:lumOff val="40000"/>
                  </a:schemeClr>
                </a:solidFill>
                <a:latin typeface="Myriad Pro"/>
              </a:rPr>
              <a:t>: “Weighed”</a:t>
            </a:r>
            <a:endParaRPr lang="en-US" sz="4000" dirty="0">
              <a:solidFill>
                <a:schemeClr val="accent2">
                  <a:lumMod val="60000"/>
                  <a:lumOff val="40000"/>
                </a:schemeClr>
              </a:solidFill>
            </a:endParaRPr>
          </a:p>
        </p:txBody>
      </p:sp>
      <p:sp>
        <p:nvSpPr>
          <p:cNvPr id="12" name="Rectangle 11"/>
          <p:cNvSpPr/>
          <p:nvPr/>
        </p:nvSpPr>
        <p:spPr>
          <a:xfrm>
            <a:off x="558796" y="4647931"/>
            <a:ext cx="5511803" cy="984885"/>
          </a:xfrm>
          <a:prstGeom prst="rect">
            <a:avLst/>
          </a:prstGeom>
        </p:spPr>
        <p:txBody>
          <a:bodyPr wrap="square">
            <a:spAutoFit/>
          </a:bodyPr>
          <a:lstStyle/>
          <a:p>
            <a:endParaRPr lang="en-US" dirty="0"/>
          </a:p>
          <a:p>
            <a:r>
              <a:rPr lang="en-US" sz="4000" dirty="0">
                <a:solidFill>
                  <a:schemeClr val="accent2">
                    <a:lumMod val="60000"/>
                    <a:lumOff val="40000"/>
                  </a:schemeClr>
                </a:solidFill>
                <a:latin typeface="Myriad Pro"/>
              </a:rPr>
              <a:t>Peres: “Divided”</a:t>
            </a:r>
            <a:endParaRPr lang="en-US" sz="4000" dirty="0">
              <a:solidFill>
                <a:schemeClr val="accent2">
                  <a:lumMod val="60000"/>
                  <a:lumOff val="40000"/>
                </a:schemeClr>
              </a:solidFill>
            </a:endParaRPr>
          </a:p>
        </p:txBody>
      </p:sp>
    </p:spTree>
    <p:extLst>
      <p:ext uri="{BB962C8B-B14F-4D97-AF65-F5344CB8AC3E}">
        <p14:creationId xmlns:p14="http://schemas.microsoft.com/office/powerpoint/2010/main" val="275367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109" y="365125"/>
            <a:ext cx="11263745" cy="1325563"/>
          </a:xfrm>
        </p:spPr>
        <p:txBody>
          <a:bodyPr/>
          <a:lstStyle/>
          <a:p>
            <a:r>
              <a:rPr lang="en-US" sz="3000" b="0" dirty="0">
                <a:solidFill>
                  <a:schemeClr val="accent2">
                    <a:lumMod val="60000"/>
                    <a:lumOff val="40000"/>
                  </a:schemeClr>
                </a:solidFill>
              </a:rPr>
              <a:t>Daniel 1 / Oct 9</a:t>
            </a:r>
            <a:br>
              <a:rPr lang="en-US" sz="4500" b="0" dirty="0"/>
            </a:br>
            <a:r>
              <a:rPr lang="en-US" sz="4300" b="0" dirty="0"/>
              <a:t>Culture’s plan – rename you</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456736" y="6062132"/>
            <a:ext cx="2532064" cy="575469"/>
          </a:xfrm>
        </p:spPr>
      </p:pic>
      <p:sp>
        <p:nvSpPr>
          <p:cNvPr id="4" name="Title 1"/>
          <p:cNvSpPr txBox="1">
            <a:spLocks/>
          </p:cNvSpPr>
          <p:nvPr/>
        </p:nvSpPr>
        <p:spPr>
          <a:xfrm>
            <a:off x="561108" y="1650547"/>
            <a:ext cx="11263745"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7200" b="1" i="0" kern="1200">
                <a:solidFill>
                  <a:schemeClr val="bg1"/>
                </a:solidFill>
                <a:latin typeface="Myriad Pro" charset="0"/>
                <a:ea typeface="Myriad Pro" charset="0"/>
                <a:cs typeface="Myriad Pro" charset="0"/>
              </a:defRPr>
            </a:lvl1pPr>
          </a:lstStyle>
          <a:p>
            <a:r>
              <a:rPr lang="en-US" sz="3000" b="0" dirty="0">
                <a:solidFill>
                  <a:schemeClr val="accent2">
                    <a:lumMod val="60000"/>
                    <a:lumOff val="40000"/>
                  </a:schemeClr>
                </a:solidFill>
              </a:rPr>
              <a:t>Daniel 3 / Oct 16</a:t>
            </a:r>
            <a:endParaRPr lang="en-US" sz="3000" b="0" dirty="0"/>
          </a:p>
          <a:p>
            <a:r>
              <a:rPr lang="en-US" sz="4300" b="0" dirty="0"/>
              <a:t>Culture’s test – trust in God</a:t>
            </a:r>
          </a:p>
        </p:txBody>
      </p:sp>
      <p:sp>
        <p:nvSpPr>
          <p:cNvPr id="6" name="Title 1"/>
          <p:cNvSpPr txBox="1">
            <a:spLocks/>
          </p:cNvSpPr>
          <p:nvPr/>
        </p:nvSpPr>
        <p:spPr>
          <a:xfrm>
            <a:off x="561107" y="4261532"/>
            <a:ext cx="11630893"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7200" b="1" i="0" kern="1200">
                <a:solidFill>
                  <a:schemeClr val="bg1"/>
                </a:solidFill>
                <a:latin typeface="Myriad Pro" charset="0"/>
                <a:ea typeface="Myriad Pro" charset="0"/>
                <a:cs typeface="Myriad Pro" charset="0"/>
              </a:defRPr>
            </a:lvl1pPr>
          </a:lstStyle>
          <a:p>
            <a:r>
              <a:rPr lang="en-US" sz="3000" dirty="0">
                <a:solidFill>
                  <a:schemeClr val="accent2">
                    <a:lumMod val="60000"/>
                    <a:lumOff val="40000"/>
                  </a:schemeClr>
                </a:solidFill>
              </a:rPr>
              <a:t>Daniel 5/ Today</a:t>
            </a:r>
            <a:endParaRPr lang="en-US" sz="3000" dirty="0"/>
          </a:p>
          <a:p>
            <a:r>
              <a:rPr lang="en-US" sz="4300" b="0" dirty="0"/>
              <a:t>Culture’s pattern &amp; the church’s response</a:t>
            </a:r>
          </a:p>
        </p:txBody>
      </p:sp>
      <p:sp>
        <p:nvSpPr>
          <p:cNvPr id="7" name="Title 1"/>
          <p:cNvSpPr txBox="1">
            <a:spLocks/>
          </p:cNvSpPr>
          <p:nvPr/>
        </p:nvSpPr>
        <p:spPr>
          <a:xfrm>
            <a:off x="561107" y="2976110"/>
            <a:ext cx="11263745"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7200" b="1" i="0" kern="1200">
                <a:solidFill>
                  <a:schemeClr val="bg1"/>
                </a:solidFill>
                <a:latin typeface="Myriad Pro" charset="0"/>
                <a:ea typeface="Myriad Pro" charset="0"/>
                <a:cs typeface="Myriad Pro" charset="0"/>
              </a:defRPr>
            </a:lvl1pPr>
          </a:lstStyle>
          <a:p>
            <a:r>
              <a:rPr lang="en-US" sz="3000" b="0" dirty="0">
                <a:solidFill>
                  <a:schemeClr val="accent2">
                    <a:lumMod val="60000"/>
                    <a:lumOff val="40000"/>
                  </a:schemeClr>
                </a:solidFill>
              </a:rPr>
              <a:t>Daniel 4 / Oct 30</a:t>
            </a:r>
            <a:endParaRPr lang="en-US" sz="3000" dirty="0">
              <a:solidFill>
                <a:schemeClr val="accent2">
                  <a:lumMod val="40000"/>
                  <a:lumOff val="60000"/>
                </a:schemeClr>
              </a:solidFill>
            </a:endParaRPr>
          </a:p>
          <a:p>
            <a:r>
              <a:rPr lang="en-US" sz="4300" b="0" dirty="0"/>
              <a:t>Culture’s problem – insanity of pride</a:t>
            </a:r>
          </a:p>
        </p:txBody>
      </p:sp>
    </p:spTree>
    <p:extLst>
      <p:ext uri="{BB962C8B-B14F-4D97-AF65-F5344CB8AC3E}">
        <p14:creationId xmlns:p14="http://schemas.microsoft.com/office/powerpoint/2010/main" val="113645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58789" y="2396792"/>
            <a:ext cx="11633207" cy="1600438"/>
          </a:xfrm>
          <a:prstGeom prst="rect">
            <a:avLst/>
          </a:prstGeom>
        </p:spPr>
        <p:txBody>
          <a:bodyPr wrap="square">
            <a:spAutoFit/>
          </a:bodyPr>
          <a:lstStyle/>
          <a:p>
            <a:endParaRPr lang="en-US" dirty="0"/>
          </a:p>
          <a:p>
            <a:r>
              <a:rPr lang="en-US" sz="3900" i="1" dirty="0">
                <a:solidFill>
                  <a:schemeClr val="bg1"/>
                </a:solidFill>
                <a:latin typeface="Myriad Pro"/>
              </a:rPr>
              <a:t>“God gave Moses the two tablets of the Testimony ... inscribed by the finger of God”</a:t>
            </a:r>
            <a:endParaRPr lang="en-US" sz="3900" i="1" dirty="0">
              <a:solidFill>
                <a:schemeClr val="accent2">
                  <a:lumMod val="60000"/>
                  <a:lumOff val="40000"/>
                </a:schemeClr>
              </a:solidFill>
            </a:endParaRPr>
          </a:p>
        </p:txBody>
      </p:sp>
      <p:sp>
        <p:nvSpPr>
          <p:cNvPr id="4" name="Title 3"/>
          <p:cNvSpPr>
            <a:spLocks noGrp="1"/>
          </p:cNvSpPr>
          <p:nvPr>
            <p:ph type="title"/>
          </p:nvPr>
        </p:nvSpPr>
        <p:spPr>
          <a:xfrm>
            <a:off x="673098" y="391603"/>
            <a:ext cx="10515600" cy="1325563"/>
          </a:xfrm>
        </p:spPr>
        <p:txBody>
          <a:bodyPr/>
          <a:lstStyle/>
          <a:p>
            <a:r>
              <a:rPr lang="en-US" sz="4500" dirty="0"/>
              <a:t>We are called to finish writing the story of God’s </a:t>
            </a:r>
            <a:r>
              <a:rPr lang="en-US" sz="4500" u="sng" dirty="0"/>
              <a:t>grace</a:t>
            </a:r>
          </a:p>
        </p:txBody>
      </p:sp>
      <p:sp>
        <p:nvSpPr>
          <p:cNvPr id="10" name="Rectangle 9"/>
          <p:cNvSpPr/>
          <p:nvPr/>
        </p:nvSpPr>
        <p:spPr>
          <a:xfrm>
            <a:off x="558792" y="1771078"/>
            <a:ext cx="11633208" cy="984885"/>
          </a:xfrm>
          <a:prstGeom prst="rect">
            <a:avLst/>
          </a:prstGeom>
        </p:spPr>
        <p:txBody>
          <a:bodyPr wrap="square">
            <a:spAutoFit/>
          </a:bodyPr>
          <a:lstStyle/>
          <a:p>
            <a:endParaRPr lang="en-US" dirty="0"/>
          </a:p>
          <a:p>
            <a:r>
              <a:rPr lang="en-US" sz="4000" dirty="0">
                <a:solidFill>
                  <a:schemeClr val="accent2">
                    <a:lumMod val="60000"/>
                    <a:lumOff val="40000"/>
                  </a:schemeClr>
                </a:solidFill>
                <a:latin typeface="Myriad Pro"/>
              </a:rPr>
              <a:t>Exodus 31:18</a:t>
            </a:r>
            <a:endParaRPr lang="en-US" sz="4000" dirty="0">
              <a:solidFill>
                <a:schemeClr val="accent2">
                  <a:lumMod val="60000"/>
                  <a:lumOff val="40000"/>
                </a:schemeClr>
              </a:solidFill>
            </a:endParaRPr>
          </a:p>
        </p:txBody>
      </p:sp>
      <p:sp>
        <p:nvSpPr>
          <p:cNvPr id="12" name="Rectangle 11"/>
          <p:cNvSpPr/>
          <p:nvPr/>
        </p:nvSpPr>
        <p:spPr>
          <a:xfrm>
            <a:off x="558789" y="4091726"/>
            <a:ext cx="11633207" cy="984885"/>
          </a:xfrm>
          <a:prstGeom prst="rect">
            <a:avLst/>
          </a:prstGeom>
        </p:spPr>
        <p:txBody>
          <a:bodyPr wrap="square">
            <a:spAutoFit/>
          </a:bodyPr>
          <a:lstStyle/>
          <a:p>
            <a:endParaRPr lang="en-US" dirty="0"/>
          </a:p>
          <a:p>
            <a:r>
              <a:rPr lang="en-US" sz="4000" dirty="0">
                <a:solidFill>
                  <a:schemeClr val="accent2">
                    <a:lumMod val="60000"/>
                    <a:lumOff val="40000"/>
                  </a:schemeClr>
                </a:solidFill>
                <a:latin typeface="Myriad Pro"/>
              </a:rPr>
              <a:t>Daniel 5:5</a:t>
            </a:r>
            <a:endParaRPr lang="en-US" sz="4000" dirty="0">
              <a:solidFill>
                <a:schemeClr val="accent2">
                  <a:lumMod val="60000"/>
                  <a:lumOff val="40000"/>
                </a:schemeClr>
              </a:solidFill>
            </a:endParaRPr>
          </a:p>
        </p:txBody>
      </p:sp>
      <p:sp>
        <p:nvSpPr>
          <p:cNvPr id="13" name="Rectangle 12"/>
          <p:cNvSpPr/>
          <p:nvPr/>
        </p:nvSpPr>
        <p:spPr>
          <a:xfrm>
            <a:off x="673098" y="5276422"/>
            <a:ext cx="11518898" cy="984885"/>
          </a:xfrm>
          <a:prstGeom prst="rect">
            <a:avLst/>
          </a:prstGeom>
        </p:spPr>
        <p:txBody>
          <a:bodyPr wrap="square">
            <a:spAutoFit/>
          </a:bodyPr>
          <a:lstStyle/>
          <a:p>
            <a:endParaRPr lang="en-US" dirty="0"/>
          </a:p>
          <a:p>
            <a:r>
              <a:rPr lang="en-US" sz="4000" dirty="0">
                <a:solidFill>
                  <a:schemeClr val="accent2">
                    <a:lumMod val="60000"/>
                    <a:lumOff val="40000"/>
                  </a:schemeClr>
                </a:solidFill>
                <a:latin typeface="Myriad Pro"/>
              </a:rPr>
              <a:t>John 8:6</a:t>
            </a:r>
            <a:endParaRPr lang="en-US" sz="4000" dirty="0">
              <a:solidFill>
                <a:schemeClr val="accent2">
                  <a:lumMod val="60000"/>
                  <a:lumOff val="40000"/>
                </a:schemeClr>
              </a:solidFill>
            </a:endParaRPr>
          </a:p>
        </p:txBody>
      </p:sp>
    </p:spTree>
    <p:extLst>
      <p:ext uri="{BB962C8B-B14F-4D97-AF65-F5344CB8AC3E}">
        <p14:creationId xmlns:p14="http://schemas.microsoft.com/office/powerpoint/2010/main" val="178698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1" y="365125"/>
            <a:ext cx="11462326" cy="1325563"/>
          </a:xfrm>
        </p:spPr>
        <p:txBody>
          <a:bodyPr/>
          <a:lstStyle/>
          <a:p>
            <a:r>
              <a:rPr lang="en-US" sz="5000" dirty="0"/>
              <a:t>Culture’s Pattern &amp; The Church</a:t>
            </a:r>
            <a:endParaRPr lang="en-US" sz="5000" u="sng" dirty="0">
              <a:solidFill>
                <a:schemeClr val="accent2">
                  <a:lumMod val="60000"/>
                  <a:lumOff val="40000"/>
                </a:schemeClr>
              </a:solidFill>
            </a:endParaRPr>
          </a:p>
        </p:txBody>
      </p:sp>
      <p:sp>
        <p:nvSpPr>
          <p:cNvPr id="3" name="Content Placeholder 2"/>
          <p:cNvSpPr>
            <a:spLocks noGrp="1"/>
          </p:cNvSpPr>
          <p:nvPr>
            <p:ph idx="1"/>
          </p:nvPr>
        </p:nvSpPr>
        <p:spPr>
          <a:xfrm>
            <a:off x="279401" y="2020888"/>
            <a:ext cx="10903528" cy="1668689"/>
          </a:xfrm>
        </p:spPr>
        <p:txBody>
          <a:bodyPr>
            <a:normAutofit/>
          </a:bodyPr>
          <a:lstStyle/>
          <a:p>
            <a:pPr marL="0" indent="0">
              <a:buNone/>
            </a:pPr>
            <a:r>
              <a:rPr lang="en-US" sz="4500" i="1" dirty="0"/>
              <a:t>Culture is </a:t>
            </a:r>
            <a:r>
              <a:rPr lang="en-US" sz="4500" i="1" u="sng" dirty="0"/>
              <a:t>confronted</a:t>
            </a:r>
          </a:p>
          <a:p>
            <a:pPr marL="0" indent="0">
              <a:buNone/>
            </a:pPr>
            <a:r>
              <a:rPr lang="en-US" sz="4500" i="1" dirty="0"/>
              <a:t>and the local church offers </a:t>
            </a:r>
            <a:r>
              <a:rPr lang="en-US" sz="4500" i="1" u="sng" dirty="0"/>
              <a:t>grace</a:t>
            </a:r>
            <a:endParaRPr lang="en-US" sz="4500" u="sng" dirty="0"/>
          </a:p>
          <a:p>
            <a:endParaRPr lang="en-US" dirty="0"/>
          </a:p>
        </p:txBody>
      </p:sp>
      <p:sp>
        <p:nvSpPr>
          <p:cNvPr id="10" name="Rectangle 9"/>
          <p:cNvSpPr/>
          <p:nvPr/>
        </p:nvSpPr>
        <p:spPr>
          <a:xfrm>
            <a:off x="279401" y="3773449"/>
            <a:ext cx="11912599" cy="1723549"/>
          </a:xfrm>
          <a:prstGeom prst="rect">
            <a:avLst/>
          </a:prstGeom>
        </p:spPr>
        <p:txBody>
          <a:bodyPr wrap="square">
            <a:spAutoFit/>
          </a:bodyPr>
          <a:lstStyle/>
          <a:p>
            <a:endParaRPr lang="en-US" dirty="0"/>
          </a:p>
          <a:p>
            <a:r>
              <a:rPr lang="en-US" sz="4400" dirty="0">
                <a:solidFill>
                  <a:schemeClr val="bg1"/>
                </a:solidFill>
                <a:latin typeface="Myriad Pro"/>
              </a:rPr>
              <a:t>Response: </a:t>
            </a:r>
            <a:r>
              <a:rPr lang="en-US" sz="4400" b="1" u="sng" dirty="0">
                <a:solidFill>
                  <a:schemeClr val="bg1"/>
                </a:solidFill>
                <a:latin typeface="Myriad Pro"/>
              </a:rPr>
              <a:t>BE</a:t>
            </a:r>
            <a:r>
              <a:rPr lang="en-US" sz="4400" b="1" dirty="0">
                <a:solidFill>
                  <a:schemeClr val="bg1"/>
                </a:solidFill>
                <a:latin typeface="Myriad Pro"/>
              </a:rPr>
              <a:t> THE CHURCH!</a:t>
            </a:r>
          </a:p>
          <a:p>
            <a:r>
              <a:rPr lang="en-US" sz="4400" dirty="0">
                <a:solidFill>
                  <a:schemeClr val="accent2">
                    <a:lumMod val="60000"/>
                    <a:lumOff val="40000"/>
                  </a:schemeClr>
                </a:solidFill>
                <a:latin typeface="Myriad Pro"/>
              </a:rPr>
              <a:t>Write Jesus’ grace on someone’s life</a:t>
            </a:r>
            <a:endParaRPr lang="en-US" dirty="0">
              <a:solidFill>
                <a:schemeClr val="accent2">
                  <a:lumMod val="60000"/>
                  <a:lumOff val="40000"/>
                </a:schemeClr>
              </a:solidFill>
            </a:endParaRPr>
          </a:p>
        </p:txBody>
      </p:sp>
    </p:spTree>
    <p:extLst>
      <p:ext uri="{BB962C8B-B14F-4D97-AF65-F5344CB8AC3E}">
        <p14:creationId xmlns:p14="http://schemas.microsoft.com/office/powerpoint/2010/main" val="2085420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1027907"/>
            <a:ext cx="11963400" cy="3859518"/>
          </a:xfrm>
          <a:prstGeom prst="rect">
            <a:avLst/>
          </a:prstGeom>
        </p:spPr>
        <p:txBody>
          <a:bodyPr wrap="square">
            <a:spAutoFit/>
          </a:bodyPr>
          <a:lstStyle/>
          <a:p>
            <a:endParaRPr lang="en-US" dirty="0"/>
          </a:p>
          <a:p>
            <a:r>
              <a:rPr lang="en-US" sz="20000" dirty="0">
                <a:solidFill>
                  <a:schemeClr val="bg1"/>
                </a:solidFill>
                <a:latin typeface="Placard Condensed" panose="020B0606030402050204" pitchFamily="34" charset="0"/>
              </a:rPr>
              <a:t>“I’m with you!”</a:t>
            </a:r>
            <a:endParaRPr lang="en-US" sz="20000" dirty="0">
              <a:solidFill>
                <a:schemeClr val="accent2">
                  <a:lumMod val="60000"/>
                  <a:lumOff val="40000"/>
                </a:schemeClr>
              </a:solidFill>
              <a:latin typeface="Placard Condensed" panose="020B0606030402050204" pitchFamily="34" charset="0"/>
            </a:endParaRPr>
          </a:p>
        </p:txBody>
      </p:sp>
    </p:spTree>
    <p:extLst>
      <p:ext uri="{BB962C8B-B14F-4D97-AF65-F5344CB8AC3E}">
        <p14:creationId xmlns:p14="http://schemas.microsoft.com/office/powerpoint/2010/main" val="666714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1568" y="1083631"/>
            <a:ext cx="10939290" cy="4575175"/>
          </a:xfrm>
        </p:spPr>
        <p:txBody>
          <a:bodyPr>
            <a:noAutofit/>
          </a:bodyPr>
          <a:lstStyle/>
          <a:p>
            <a:pPr marL="0" indent="0">
              <a:buNone/>
            </a:pPr>
            <a:r>
              <a:rPr lang="en-US" sz="4200" i="1" dirty="0"/>
              <a:t>King Belshazzar gave a great banquet for a thousand of his nobles. . . they brought in the gold goblets that had been taken from the temple of God in Jerusalem, and the king and his nobles, his wives and his concubines drank from them. As they drank the wine, they praised their gods . . .”</a:t>
            </a:r>
            <a:endParaRPr lang="en-US" sz="4200" dirty="0"/>
          </a:p>
        </p:txBody>
      </p:sp>
      <p:sp>
        <p:nvSpPr>
          <p:cNvPr id="2" name="TextBox 1"/>
          <p:cNvSpPr txBox="1"/>
          <p:nvPr/>
        </p:nvSpPr>
        <p:spPr>
          <a:xfrm>
            <a:off x="759651" y="248867"/>
            <a:ext cx="3374642" cy="769441"/>
          </a:xfrm>
          <a:prstGeom prst="rect">
            <a:avLst/>
          </a:prstGeom>
          <a:noFill/>
        </p:spPr>
        <p:txBody>
          <a:bodyPr wrap="none" rtlCol="0">
            <a:spAutoFit/>
          </a:bodyPr>
          <a:lstStyle/>
          <a:p>
            <a:r>
              <a:rPr lang="en-US" sz="4400" dirty="0">
                <a:solidFill>
                  <a:schemeClr val="accent2">
                    <a:lumMod val="60000"/>
                    <a:lumOff val="40000"/>
                  </a:schemeClr>
                </a:solidFill>
              </a:rPr>
              <a:t>Daniel 5:1,3-4</a:t>
            </a:r>
          </a:p>
        </p:txBody>
      </p:sp>
    </p:spTree>
    <p:extLst>
      <p:ext uri="{BB962C8B-B14F-4D97-AF65-F5344CB8AC3E}">
        <p14:creationId xmlns:p14="http://schemas.microsoft.com/office/powerpoint/2010/main" val="1960812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065933"/>
            <a:ext cx="11125200" cy="5284067"/>
          </a:xfrm>
        </p:spPr>
        <p:txBody>
          <a:bodyPr>
            <a:noAutofit/>
          </a:bodyPr>
          <a:lstStyle/>
          <a:p>
            <a:pPr marL="0" indent="0">
              <a:buNone/>
            </a:pPr>
            <a:r>
              <a:rPr lang="en-US" i="1" dirty="0"/>
              <a:t>Suddenly the fingers of a hand appeared and wrote on the plaster of the wall . . . The king watched the hand as it wrote. </a:t>
            </a:r>
            <a:r>
              <a:rPr lang="en-US" i="1" baseline="30000" dirty="0"/>
              <a:t>﻿6﻿ </a:t>
            </a:r>
            <a:r>
              <a:rPr lang="en-US" i="1" dirty="0"/>
              <a:t>His face turned pale and he was so frightened that his knees knocked together and his legs gave way. </a:t>
            </a:r>
            <a:endParaRPr lang="en-US" i="1" dirty="0">
              <a:effectLst/>
            </a:endParaRPr>
          </a:p>
        </p:txBody>
      </p:sp>
      <p:sp>
        <p:nvSpPr>
          <p:cNvPr id="4" name="TextBox 3"/>
          <p:cNvSpPr txBox="1"/>
          <p:nvPr/>
        </p:nvSpPr>
        <p:spPr>
          <a:xfrm>
            <a:off x="759651" y="248867"/>
            <a:ext cx="2948243" cy="769441"/>
          </a:xfrm>
          <a:prstGeom prst="rect">
            <a:avLst/>
          </a:prstGeom>
          <a:noFill/>
        </p:spPr>
        <p:txBody>
          <a:bodyPr wrap="none" rtlCol="0">
            <a:spAutoFit/>
          </a:bodyPr>
          <a:lstStyle/>
          <a:p>
            <a:r>
              <a:rPr lang="en-US" sz="4400" dirty="0">
                <a:solidFill>
                  <a:schemeClr val="accent2">
                    <a:lumMod val="60000"/>
                    <a:lumOff val="40000"/>
                  </a:schemeClr>
                </a:solidFill>
              </a:rPr>
              <a:t>Daniel 5:5-6</a:t>
            </a:r>
          </a:p>
        </p:txBody>
      </p:sp>
    </p:spTree>
    <p:extLst>
      <p:ext uri="{BB962C8B-B14F-4D97-AF65-F5344CB8AC3E}">
        <p14:creationId xmlns:p14="http://schemas.microsoft.com/office/powerpoint/2010/main" val="2688184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065933"/>
            <a:ext cx="11125200" cy="5284067"/>
          </a:xfrm>
        </p:spPr>
        <p:txBody>
          <a:bodyPr>
            <a:noAutofit/>
          </a:bodyPr>
          <a:lstStyle/>
          <a:p>
            <a:pPr marL="0" indent="0">
              <a:buNone/>
            </a:pPr>
            <a:r>
              <a:rPr lang="en-US" i="1" dirty="0"/>
              <a:t>Then all the king’s wise men came in, but they could not read the writing or tell the king what it meant.  ﻿9﻿ So King Belshazzar became </a:t>
            </a:r>
            <a:r>
              <a:rPr lang="en-US" b="1" i="1" dirty="0">
                <a:solidFill>
                  <a:schemeClr val="accent2">
                    <a:lumMod val="60000"/>
                    <a:lumOff val="40000"/>
                  </a:schemeClr>
                </a:solidFill>
              </a:rPr>
              <a:t>even more terrified</a:t>
            </a:r>
            <a:r>
              <a:rPr lang="en-US" i="1" dirty="0"/>
              <a:t> and his face grew more pale. His nobles were </a:t>
            </a:r>
            <a:r>
              <a:rPr lang="en-US" b="1" i="1" dirty="0">
                <a:solidFill>
                  <a:schemeClr val="accent2">
                    <a:lumMod val="60000"/>
                    <a:lumOff val="40000"/>
                  </a:schemeClr>
                </a:solidFill>
              </a:rPr>
              <a:t>greatly confused</a:t>
            </a:r>
            <a:r>
              <a:rPr lang="en-US" i="1" dirty="0"/>
              <a:t> and worried.” </a:t>
            </a:r>
            <a:endParaRPr lang="en-US" i="1" dirty="0">
              <a:effectLst/>
            </a:endParaRPr>
          </a:p>
        </p:txBody>
      </p:sp>
      <p:sp>
        <p:nvSpPr>
          <p:cNvPr id="4" name="TextBox 3"/>
          <p:cNvSpPr txBox="1"/>
          <p:nvPr/>
        </p:nvSpPr>
        <p:spPr>
          <a:xfrm>
            <a:off x="759651" y="248867"/>
            <a:ext cx="2948243" cy="769441"/>
          </a:xfrm>
          <a:prstGeom prst="rect">
            <a:avLst/>
          </a:prstGeom>
          <a:noFill/>
        </p:spPr>
        <p:txBody>
          <a:bodyPr wrap="none" rtlCol="0">
            <a:spAutoFit/>
          </a:bodyPr>
          <a:lstStyle/>
          <a:p>
            <a:r>
              <a:rPr lang="en-US" sz="4400" dirty="0">
                <a:solidFill>
                  <a:schemeClr val="accent2">
                    <a:lumMod val="60000"/>
                    <a:lumOff val="40000"/>
                  </a:schemeClr>
                </a:solidFill>
              </a:rPr>
              <a:t>Daniel 5:8-9</a:t>
            </a:r>
          </a:p>
        </p:txBody>
      </p:sp>
    </p:spTree>
    <p:extLst>
      <p:ext uri="{BB962C8B-B14F-4D97-AF65-F5344CB8AC3E}">
        <p14:creationId xmlns:p14="http://schemas.microsoft.com/office/powerpoint/2010/main" val="1789447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5600" y="1218333"/>
            <a:ext cx="11430000" cy="5284067"/>
          </a:xfrm>
        </p:spPr>
        <p:txBody>
          <a:bodyPr>
            <a:noAutofit/>
          </a:bodyPr>
          <a:lstStyle/>
          <a:p>
            <a:pPr marL="0" indent="0">
              <a:buNone/>
            </a:pPr>
            <a:r>
              <a:rPr lang="en-US" sz="4200" i="1" dirty="0"/>
              <a:t>So Daniel was brought before the king, and the king asked, “Are you Daniel, one of the exiles ... from Judah?  ﻿</a:t>
            </a:r>
            <a:r>
              <a:rPr lang="en-US" sz="4200" i="1" baseline="30000" dirty="0"/>
              <a:t>14﻿ </a:t>
            </a:r>
            <a:r>
              <a:rPr lang="en-US" sz="4200" i="1" dirty="0"/>
              <a:t>I have heard that the spirit of the gods is in you and that you have insight, intelligence and outstanding wisdom.  ﻿</a:t>
            </a:r>
            <a:r>
              <a:rPr lang="en-US" sz="4200" i="1" baseline="30000" dirty="0"/>
              <a:t>15﻿ </a:t>
            </a:r>
            <a:r>
              <a:rPr lang="en-US" sz="4200" i="1" dirty="0"/>
              <a:t>The wise men and enchanters were brought before me to read this writing and tell me what it means, but they could not explain it.</a:t>
            </a:r>
          </a:p>
          <a:p>
            <a:pPr marL="0" indent="0">
              <a:buNone/>
            </a:pPr>
            <a:r>
              <a:rPr lang="en-US" sz="4200" i="1" dirty="0"/>
              <a:t> </a:t>
            </a:r>
            <a:endParaRPr lang="en-US" sz="4200" i="1" dirty="0">
              <a:effectLst/>
            </a:endParaRPr>
          </a:p>
        </p:txBody>
      </p:sp>
      <p:sp>
        <p:nvSpPr>
          <p:cNvPr id="4" name="TextBox 3"/>
          <p:cNvSpPr txBox="1"/>
          <p:nvPr/>
        </p:nvSpPr>
        <p:spPr>
          <a:xfrm>
            <a:off x="759651" y="248867"/>
            <a:ext cx="3518912" cy="769441"/>
          </a:xfrm>
          <a:prstGeom prst="rect">
            <a:avLst/>
          </a:prstGeom>
          <a:noFill/>
        </p:spPr>
        <p:txBody>
          <a:bodyPr wrap="none" rtlCol="0">
            <a:spAutoFit/>
          </a:bodyPr>
          <a:lstStyle/>
          <a:p>
            <a:r>
              <a:rPr lang="en-US" sz="4400" dirty="0">
                <a:solidFill>
                  <a:schemeClr val="accent2">
                    <a:lumMod val="60000"/>
                    <a:lumOff val="40000"/>
                  </a:schemeClr>
                </a:solidFill>
              </a:rPr>
              <a:t>Daniel 5:13-15</a:t>
            </a:r>
          </a:p>
        </p:txBody>
      </p:sp>
    </p:spTree>
    <p:extLst>
      <p:ext uri="{BB962C8B-B14F-4D97-AF65-F5344CB8AC3E}">
        <p14:creationId xmlns:p14="http://schemas.microsoft.com/office/powerpoint/2010/main" val="3456812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065933"/>
            <a:ext cx="11125200" cy="5284067"/>
          </a:xfrm>
        </p:spPr>
        <p:txBody>
          <a:bodyPr>
            <a:noAutofit/>
          </a:bodyPr>
          <a:lstStyle/>
          <a:p>
            <a:pPr marL="0" indent="0">
              <a:buNone/>
            </a:pPr>
            <a:r>
              <a:rPr lang="en-US" i="1" dirty="0"/>
              <a:t>Now I have heard that you are able to </a:t>
            </a:r>
            <a:r>
              <a:rPr lang="en-US" b="1" i="1" dirty="0">
                <a:solidFill>
                  <a:schemeClr val="accent2">
                    <a:lumMod val="60000"/>
                    <a:lumOff val="40000"/>
                  </a:schemeClr>
                </a:solidFill>
              </a:rPr>
              <a:t>give interpretations </a:t>
            </a:r>
            <a:r>
              <a:rPr lang="en-US" i="1" dirty="0"/>
              <a:t>and </a:t>
            </a:r>
            <a:r>
              <a:rPr lang="en-US" b="1" i="1" dirty="0">
                <a:solidFill>
                  <a:schemeClr val="accent2">
                    <a:lumMod val="60000"/>
                    <a:lumOff val="40000"/>
                  </a:schemeClr>
                </a:solidFill>
              </a:rPr>
              <a:t>to solve difficult problems</a:t>
            </a:r>
            <a:r>
              <a:rPr lang="en-US" i="1" dirty="0"/>
              <a:t>. If you can read this writing and tell me what it means, you will . . .be made the third highest ruler in the kingdom.”</a:t>
            </a:r>
            <a:endParaRPr lang="en-US" i="1" dirty="0">
              <a:effectLst/>
            </a:endParaRPr>
          </a:p>
        </p:txBody>
      </p:sp>
      <p:sp>
        <p:nvSpPr>
          <p:cNvPr id="4" name="TextBox 3"/>
          <p:cNvSpPr txBox="1"/>
          <p:nvPr/>
        </p:nvSpPr>
        <p:spPr>
          <a:xfrm>
            <a:off x="759651" y="248867"/>
            <a:ext cx="2775119" cy="769441"/>
          </a:xfrm>
          <a:prstGeom prst="rect">
            <a:avLst/>
          </a:prstGeom>
          <a:noFill/>
        </p:spPr>
        <p:txBody>
          <a:bodyPr wrap="none" rtlCol="0">
            <a:spAutoFit/>
          </a:bodyPr>
          <a:lstStyle/>
          <a:p>
            <a:r>
              <a:rPr lang="en-US" sz="4400" dirty="0">
                <a:solidFill>
                  <a:schemeClr val="accent2">
                    <a:lumMod val="60000"/>
                    <a:lumOff val="40000"/>
                  </a:schemeClr>
                </a:solidFill>
              </a:rPr>
              <a:t>Daniel 5:16</a:t>
            </a:r>
          </a:p>
        </p:txBody>
      </p:sp>
    </p:spTree>
    <p:extLst>
      <p:ext uri="{BB962C8B-B14F-4D97-AF65-F5344CB8AC3E}">
        <p14:creationId xmlns:p14="http://schemas.microsoft.com/office/powerpoint/2010/main" val="890929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1" y="365125"/>
            <a:ext cx="11462326" cy="1325563"/>
          </a:xfrm>
        </p:spPr>
        <p:txBody>
          <a:bodyPr/>
          <a:lstStyle/>
          <a:p>
            <a:r>
              <a:rPr lang="en-US" sz="5000" dirty="0"/>
              <a:t>Culture’s Pattern &amp; The Church</a:t>
            </a:r>
            <a:endParaRPr lang="en-US" sz="5000" u="sng" dirty="0">
              <a:solidFill>
                <a:schemeClr val="accent2">
                  <a:lumMod val="60000"/>
                  <a:lumOff val="40000"/>
                </a:schemeClr>
              </a:solidFill>
            </a:endParaRPr>
          </a:p>
        </p:txBody>
      </p:sp>
      <p:sp>
        <p:nvSpPr>
          <p:cNvPr id="3" name="Content Placeholder 2"/>
          <p:cNvSpPr>
            <a:spLocks noGrp="1"/>
          </p:cNvSpPr>
          <p:nvPr>
            <p:ph idx="1"/>
          </p:nvPr>
        </p:nvSpPr>
        <p:spPr>
          <a:xfrm>
            <a:off x="558800" y="2104760"/>
            <a:ext cx="10903528" cy="1668689"/>
          </a:xfrm>
        </p:spPr>
        <p:txBody>
          <a:bodyPr>
            <a:normAutofit fontScale="92500"/>
          </a:bodyPr>
          <a:lstStyle/>
          <a:p>
            <a:pPr marL="0" indent="0">
              <a:buNone/>
            </a:pPr>
            <a:r>
              <a:rPr lang="en-US" sz="5000" i="1" dirty="0"/>
              <a:t>Culture is </a:t>
            </a:r>
            <a:r>
              <a:rPr lang="en-US" sz="5000" i="1" u="sng" dirty="0"/>
              <a:t>prideful</a:t>
            </a:r>
          </a:p>
          <a:p>
            <a:pPr marL="0" indent="0">
              <a:buNone/>
            </a:pPr>
            <a:r>
              <a:rPr lang="en-US" sz="5000" i="1" dirty="0"/>
              <a:t>and the local church is </a:t>
            </a:r>
            <a:r>
              <a:rPr lang="en-US" sz="5000" i="1" u="sng" dirty="0"/>
              <a:t>disregarded</a:t>
            </a:r>
            <a:endParaRPr lang="en-US" sz="5000" u="sng" dirty="0"/>
          </a:p>
          <a:p>
            <a:endParaRPr lang="en-US" dirty="0"/>
          </a:p>
        </p:txBody>
      </p:sp>
      <p:sp>
        <p:nvSpPr>
          <p:cNvPr id="5" name="Rectangle 4"/>
          <p:cNvSpPr/>
          <p:nvPr/>
        </p:nvSpPr>
        <p:spPr>
          <a:xfrm>
            <a:off x="558800" y="3773449"/>
            <a:ext cx="11353801" cy="1046440"/>
          </a:xfrm>
          <a:prstGeom prst="rect">
            <a:avLst/>
          </a:prstGeom>
        </p:spPr>
        <p:txBody>
          <a:bodyPr wrap="square">
            <a:spAutoFit/>
          </a:bodyPr>
          <a:lstStyle/>
          <a:p>
            <a:endParaRPr lang="en-US" dirty="0"/>
          </a:p>
          <a:p>
            <a:r>
              <a:rPr lang="en-US" sz="4400" dirty="0">
                <a:solidFill>
                  <a:schemeClr val="bg1"/>
                </a:solidFill>
                <a:latin typeface="Myriad Pro"/>
              </a:rPr>
              <a:t>Today’s Sign: </a:t>
            </a:r>
            <a:r>
              <a:rPr lang="en-US" sz="4400" dirty="0" err="1">
                <a:solidFill>
                  <a:schemeClr val="accent2">
                    <a:lumMod val="60000"/>
                    <a:lumOff val="40000"/>
                  </a:schemeClr>
                </a:solidFill>
                <a:latin typeface="Myriad Pro"/>
              </a:rPr>
              <a:t>Churchlessness</a:t>
            </a:r>
            <a:endParaRPr lang="en-US" dirty="0">
              <a:solidFill>
                <a:schemeClr val="accent2">
                  <a:lumMod val="60000"/>
                  <a:lumOff val="40000"/>
                </a:schemeClr>
              </a:solidFill>
            </a:endParaRPr>
          </a:p>
        </p:txBody>
      </p:sp>
    </p:spTree>
    <p:extLst>
      <p:ext uri="{BB962C8B-B14F-4D97-AF65-F5344CB8AC3E}">
        <p14:creationId xmlns:p14="http://schemas.microsoft.com/office/powerpoint/2010/main" val="116333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a:stretch/>
        </p:blipFill>
        <p:spPr>
          <a:xfrm>
            <a:off x="-326572" y="0"/>
            <a:ext cx="4366235" cy="6858000"/>
          </a:xfrm>
          <a:prstGeom prst="rect">
            <a:avLst/>
          </a:prstGeom>
        </p:spPr>
      </p:pic>
      <p:sp>
        <p:nvSpPr>
          <p:cNvPr id="3" name="TextBox 2"/>
          <p:cNvSpPr txBox="1"/>
          <p:nvPr/>
        </p:nvSpPr>
        <p:spPr>
          <a:xfrm>
            <a:off x="4494243" y="343540"/>
            <a:ext cx="7371185" cy="5940088"/>
          </a:xfrm>
          <a:prstGeom prst="rect">
            <a:avLst/>
          </a:prstGeom>
          <a:noFill/>
        </p:spPr>
        <p:txBody>
          <a:bodyPr wrap="none" rtlCol="0">
            <a:spAutoFit/>
          </a:bodyPr>
          <a:lstStyle/>
          <a:p>
            <a:r>
              <a:rPr lang="en-US" sz="5000" b="1" dirty="0">
                <a:solidFill>
                  <a:schemeClr val="bg1"/>
                </a:solidFill>
              </a:rPr>
              <a:t>Unchurched Adults</a:t>
            </a:r>
            <a:endParaRPr lang="en-US" b="1" dirty="0"/>
          </a:p>
          <a:p>
            <a:r>
              <a:rPr lang="en-US" sz="5000" dirty="0">
                <a:solidFill>
                  <a:schemeClr val="bg1"/>
                </a:solidFill>
              </a:rPr>
              <a:t>48% of mosaics (32-14)</a:t>
            </a:r>
          </a:p>
          <a:p>
            <a:r>
              <a:rPr lang="en-US" sz="5000" dirty="0">
                <a:solidFill>
                  <a:schemeClr val="bg1"/>
                </a:solidFill>
              </a:rPr>
              <a:t>40% of busters (51-33)</a:t>
            </a:r>
          </a:p>
          <a:p>
            <a:r>
              <a:rPr lang="en-US" sz="5000" dirty="0">
                <a:solidFill>
                  <a:schemeClr val="bg1"/>
                </a:solidFill>
              </a:rPr>
              <a:t>35% of boomers (70-52)</a:t>
            </a:r>
          </a:p>
          <a:p>
            <a:r>
              <a:rPr lang="en-US" sz="5000" dirty="0">
                <a:solidFill>
                  <a:schemeClr val="bg1"/>
                </a:solidFill>
              </a:rPr>
              <a:t>28% of elders  (71+)</a:t>
            </a:r>
          </a:p>
          <a:p>
            <a:endParaRPr lang="en-US" sz="5000" dirty="0">
              <a:solidFill>
                <a:schemeClr val="bg1"/>
              </a:solidFill>
            </a:endParaRPr>
          </a:p>
          <a:p>
            <a:r>
              <a:rPr lang="en-US" sz="4000" b="1" dirty="0">
                <a:solidFill>
                  <a:schemeClr val="accent2">
                    <a:lumMod val="60000"/>
                    <a:lumOff val="40000"/>
                  </a:schemeClr>
                </a:solidFill>
              </a:rPr>
              <a:t>37k </a:t>
            </a:r>
            <a:r>
              <a:rPr lang="en-US" sz="4000" dirty="0">
                <a:solidFill>
                  <a:schemeClr val="bg1"/>
                </a:solidFill>
              </a:rPr>
              <a:t> within 5 miles of  cornerstone</a:t>
            </a:r>
          </a:p>
          <a:p>
            <a:r>
              <a:rPr lang="en-US" sz="4000" b="1" dirty="0">
                <a:solidFill>
                  <a:schemeClr val="accent2">
                    <a:lumMod val="60000"/>
                    <a:lumOff val="40000"/>
                  </a:schemeClr>
                </a:solidFill>
              </a:rPr>
              <a:t>47k</a:t>
            </a:r>
            <a:r>
              <a:rPr lang="en-US" sz="4000" dirty="0">
                <a:solidFill>
                  <a:schemeClr val="bg1"/>
                </a:solidFill>
              </a:rPr>
              <a:t> in South Richmond (5 miles)</a:t>
            </a:r>
          </a:p>
        </p:txBody>
      </p:sp>
    </p:spTree>
    <p:extLst>
      <p:ext uri="{BB962C8B-B14F-4D97-AF65-F5344CB8AC3E}">
        <p14:creationId xmlns:p14="http://schemas.microsoft.com/office/powerpoint/2010/main" val="18624967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1100</TotalTime>
  <Words>750</Words>
  <Application>Microsoft Office PowerPoint</Application>
  <PresentationFormat>Widescreen</PresentationFormat>
  <Paragraphs>146</Paragraphs>
  <Slides>22</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Myriad Pro</vt:lpstr>
      <vt:lpstr>Placard Condensed</vt:lpstr>
      <vt:lpstr>Office Theme</vt:lpstr>
      <vt:lpstr>PowerPoint Presentation</vt:lpstr>
      <vt:lpstr>Daniel 1 / Oct 9 Culture’s plan – rename you</vt:lpstr>
      <vt:lpstr>PowerPoint Presentation</vt:lpstr>
      <vt:lpstr>PowerPoint Presentation</vt:lpstr>
      <vt:lpstr>PowerPoint Presentation</vt:lpstr>
      <vt:lpstr>PowerPoint Presentation</vt:lpstr>
      <vt:lpstr>PowerPoint Presentation</vt:lpstr>
      <vt:lpstr>Culture’s Pattern &amp; The Church</vt:lpstr>
      <vt:lpstr>PowerPoint Presentation</vt:lpstr>
      <vt:lpstr>Culture’s Pattern &amp; The Church</vt:lpstr>
      <vt:lpstr>PowerPoint Presentation</vt:lpstr>
      <vt:lpstr>Culture’s Pattern &amp; The Church</vt:lpstr>
      <vt:lpstr>PowerPoint Presentation</vt:lpstr>
      <vt:lpstr>Culture’s Pattern &amp; The Church</vt:lpstr>
      <vt:lpstr>PowerPoint Presentation</vt:lpstr>
      <vt:lpstr>PowerPoint Presentation</vt:lpstr>
      <vt:lpstr>PowerPoint Presentation</vt:lpstr>
      <vt:lpstr>Culture’s Pattern &amp; The Church</vt:lpstr>
      <vt:lpstr>Culture is confronted</vt:lpstr>
      <vt:lpstr>We are called to finish writing the story of God’s grace</vt:lpstr>
      <vt:lpstr>Culture’s Pattern &amp; The Church</vt:lpstr>
      <vt:lpstr> “I’m with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Shawn Franco</cp:lastModifiedBy>
  <cp:revision>72</cp:revision>
  <cp:lastPrinted>2016-11-13T02:30:26Z</cp:lastPrinted>
  <dcterms:created xsi:type="dcterms:W3CDTF">2016-05-25T19:25:35Z</dcterms:created>
  <dcterms:modified xsi:type="dcterms:W3CDTF">2016-11-13T02:32:02Z</dcterms:modified>
</cp:coreProperties>
</file>