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56" r:id="rId2"/>
    <p:sldId id="257" r:id="rId3"/>
    <p:sldId id="321" r:id="rId4"/>
    <p:sldId id="303" r:id="rId5"/>
    <p:sldId id="304" r:id="rId6"/>
    <p:sldId id="305" r:id="rId7"/>
    <p:sldId id="259" r:id="rId8"/>
    <p:sldId id="306" r:id="rId9"/>
    <p:sldId id="265" r:id="rId10"/>
    <p:sldId id="266" r:id="rId11"/>
    <p:sldId id="268" r:id="rId12"/>
    <p:sldId id="269" r:id="rId13"/>
    <p:sldId id="271" r:id="rId14"/>
    <p:sldId id="314" r:id="rId15"/>
    <p:sldId id="316" r:id="rId16"/>
    <p:sldId id="317" r:id="rId17"/>
    <p:sldId id="318" r:id="rId18"/>
    <p:sldId id="315" r:id="rId19"/>
    <p:sldId id="309" r:id="rId20"/>
    <p:sldId id="310" r:id="rId21"/>
    <p:sldId id="282" r:id="rId22"/>
    <p:sldId id="312" r:id="rId23"/>
    <p:sldId id="281" r:id="rId24"/>
    <p:sldId id="283" r:id="rId25"/>
    <p:sldId id="284" r:id="rId26"/>
    <p:sldId id="319" r:id="rId27"/>
    <p:sldId id="285" r:id="rId28"/>
    <p:sldId id="286" r:id="rId29"/>
    <p:sldId id="287" r:id="rId30"/>
    <p:sldId id="288" r:id="rId31"/>
    <p:sldId id="289" r:id="rId32"/>
    <p:sldId id="291" r:id="rId33"/>
    <p:sldId id="290" r:id="rId34"/>
    <p:sldId id="292" r:id="rId35"/>
    <p:sldId id="293" r:id="rId36"/>
    <p:sldId id="295" r:id="rId37"/>
    <p:sldId id="294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20" r:id="rId46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5DECE979-A977-A846-8B9A-BD6C37BA6306}">
          <p14:sldIdLst>
            <p14:sldId id="256"/>
            <p14:sldId id="257"/>
            <p14:sldId id="321"/>
            <p14:sldId id="303"/>
            <p14:sldId id="304"/>
            <p14:sldId id="305"/>
            <p14:sldId id="259"/>
            <p14:sldId id="306"/>
            <p14:sldId id="265"/>
            <p14:sldId id="266"/>
            <p14:sldId id="268"/>
            <p14:sldId id="269"/>
            <p14:sldId id="271"/>
            <p14:sldId id="314"/>
            <p14:sldId id="316"/>
            <p14:sldId id="317"/>
            <p14:sldId id="318"/>
            <p14:sldId id="315"/>
            <p14:sldId id="309"/>
            <p14:sldId id="310"/>
            <p14:sldId id="282"/>
            <p14:sldId id="312"/>
            <p14:sldId id="281"/>
            <p14:sldId id="283"/>
            <p14:sldId id="284"/>
            <p14:sldId id="319"/>
            <p14:sldId id="285"/>
            <p14:sldId id="286"/>
            <p14:sldId id="287"/>
            <p14:sldId id="288"/>
            <p14:sldId id="289"/>
            <p14:sldId id="291"/>
            <p14:sldId id="290"/>
            <p14:sldId id="292"/>
            <p14:sldId id="293"/>
            <p14:sldId id="295"/>
            <p14:sldId id="294"/>
            <p14:sldId id="296"/>
            <p14:sldId id="297"/>
            <p14:sldId id="298"/>
            <p14:sldId id="299"/>
            <p14:sldId id="300"/>
            <p14:sldId id="301"/>
            <p14:sldId id="302"/>
            <p14:sldId id="32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B14"/>
    <a:srgbClr val="443C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350" autoAdjust="0"/>
    <p:restoredTop sz="66445" autoAdjust="0"/>
  </p:normalViewPr>
  <p:slideViewPr>
    <p:cSldViewPr snapToGrid="0" snapToObjects="1">
      <p:cViewPr varScale="1">
        <p:scale>
          <a:sx n="45" d="100"/>
          <a:sy n="45" d="100"/>
        </p:scale>
        <p:origin x="1140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1" d="100"/>
          <a:sy n="51" d="100"/>
        </p:scale>
        <p:origin x="2692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9747FE-5157-4EB9-87E0-DADEF7729F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1822E3-6516-4DCD-B929-8052DFD6BC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1B10BDD4-578E-42CD-A3E8-8AEC16BDBCB8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ED4185-E407-4281-A9CD-86E3866CC04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0DC18C-E1FF-44D2-92A5-BD50E08360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538DC7BA-9687-4CE5-AA54-6136A2722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9574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14B723CE-6FC1-F344-AF3E-8329AFF5A5B6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E66E2491-363B-364C-91E5-8CCC793F5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95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likely God has already shown you the right decision to make</a:t>
            </a:r>
          </a:p>
          <a:p>
            <a:endParaRPr lang="en-US" dirty="0"/>
          </a:p>
          <a:p>
            <a:r>
              <a:rPr lang="en-US" dirty="0"/>
              <a:t>Reason you are confused is probably fear</a:t>
            </a:r>
          </a:p>
          <a:p>
            <a:endParaRPr lang="en-US" dirty="0"/>
          </a:p>
          <a:p>
            <a:r>
              <a:rPr lang="en-US" dirty="0"/>
              <a:t>Series is all about rising up above the fears that</a:t>
            </a:r>
          </a:p>
          <a:p>
            <a:r>
              <a:rPr lang="en-US" dirty="0"/>
              <a:t>Satan wants to use to keep you from God’s best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3195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 at your biggest regret in life and you’ll find fear as what caused it 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5975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you’ve got to do this in life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2310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400" dirty="0"/>
              <a:t>life is not absence of problems but having the right </a:t>
            </a:r>
            <a:r>
              <a:rPr lang="en-US" sz="1400" dirty="0" err="1"/>
              <a:t>onw</a:t>
            </a:r>
            <a:endParaRPr lang="en-US" sz="1400" dirty="0"/>
          </a:p>
          <a:p>
            <a:pPr lvl="0"/>
            <a:r>
              <a:rPr lang="en-US" sz="1400" dirty="0"/>
              <a:t>its overcoming, its rising up above</a:t>
            </a:r>
          </a:p>
          <a:p>
            <a:pPr defTabSz="933237"/>
            <a:r>
              <a:rPr lang="en-US" sz="1400" dirty="0"/>
              <a:t>that’s life – </a:t>
            </a:r>
            <a:r>
              <a:rPr lang="en-US" sz="1400" dirty="0" err="1"/>
              <a:t>jesus</a:t>
            </a:r>
            <a:r>
              <a:rPr lang="en-US" sz="1400" dirty="0"/>
              <a:t> in this world </a:t>
            </a:r>
            <a:r>
              <a:rPr lang="en-US" sz="1400" b="1" dirty="0"/>
              <a:t>doesn’t make life bad – it makes it life</a:t>
            </a:r>
          </a:p>
          <a:p>
            <a:pPr lvl="0"/>
            <a:r>
              <a:rPr lang="en-US" sz="1400" dirty="0"/>
              <a:t>d you will have trouble</a:t>
            </a:r>
          </a:p>
          <a:p>
            <a:pPr lvl="0"/>
            <a:r>
              <a:rPr lang="en-US" sz="1400" dirty="0"/>
              <a:t>good isn’t the absence of bad around us – it’s the absence of bad in us</a:t>
            </a:r>
          </a:p>
          <a:p>
            <a:pPr lvl="0"/>
            <a:r>
              <a:rPr lang="en-US" sz="1400" dirty="0"/>
              <a:t>“what’s in your wallet?” – what’s in your heart?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Sherlock Holmes and Dr Watson are on a camping trip.</a:t>
            </a:r>
          </a:p>
          <a:p>
            <a:r>
              <a:rPr lang="en-US" dirty="0"/>
              <a:t>In the middle of the night, Holmes nudges Watson awake, and says, "Watson, look up at the sky and tell me what you see."</a:t>
            </a:r>
          </a:p>
          <a:p>
            <a:r>
              <a:rPr lang="en-US" dirty="0"/>
              <a:t>"I see millions of stars, my dear Holmes."</a:t>
            </a:r>
          </a:p>
          <a:p>
            <a:r>
              <a:rPr lang="en-US" dirty="0"/>
              <a:t>"And what do you infer from these stars?"</a:t>
            </a:r>
          </a:p>
          <a:p>
            <a:r>
              <a:rPr lang="en-US" dirty="0"/>
              <a:t>"Well, a number of things," he says, lighting his pipe:</a:t>
            </a:r>
          </a:p>
          <a:p>
            <a:r>
              <a:rPr lang="en-US" dirty="0"/>
              <a:t>Astronomically, I observe that there are millions of galaxies and billions of stars and planets.</a:t>
            </a:r>
          </a:p>
          <a:p>
            <a:r>
              <a:rPr lang="en-US" dirty="0"/>
              <a:t>Astrologically, I observe that Saturn is in Leo.</a:t>
            </a:r>
          </a:p>
          <a:p>
            <a:r>
              <a:rPr lang="en-US" dirty="0" err="1"/>
              <a:t>Horologically</a:t>
            </a:r>
            <a:r>
              <a:rPr lang="en-US" dirty="0"/>
              <a:t>, I deduce that the time is approximately a quarter past three.</a:t>
            </a:r>
          </a:p>
          <a:p>
            <a:r>
              <a:rPr lang="en-US" dirty="0"/>
              <a:t>Meteorologically, I expect that the weather will be fine and clear.</a:t>
            </a:r>
          </a:p>
          <a:p>
            <a:r>
              <a:rPr lang="en-US" dirty="0"/>
              <a:t>Theologically, I see that God is all-powerful, and man, his creation, small and insignificant.</a:t>
            </a:r>
          </a:p>
          <a:p>
            <a:r>
              <a:rPr lang="en-US" dirty="0"/>
              <a:t>What about you, Holmes?"</a:t>
            </a:r>
          </a:p>
          <a:p>
            <a:r>
              <a:rPr lang="en-US" dirty="0"/>
              <a:t>"Watson, you fool. Someone has stolen our tent!"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748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people have problems -and they are still a gift</a:t>
            </a:r>
          </a:p>
          <a:p>
            <a:r>
              <a:rPr lang="en-US" dirty="0"/>
              <a:t>- people have problems – and they can bring so much life</a:t>
            </a:r>
          </a:p>
          <a:p>
            <a:pPr marL="171450" indent="-171450">
              <a:buFontTx/>
              <a:buChar char="-"/>
            </a:pPr>
            <a:r>
              <a:rPr lang="en-US" dirty="0"/>
              <a:t>love is only love when it stays faithful in problems </a:t>
            </a:r>
          </a:p>
          <a:p>
            <a:pPr marL="0" indent="0">
              <a:buFontTx/>
              <a:buNone/>
            </a:pPr>
            <a:r>
              <a:rPr lang="en-US" dirty="0"/>
              <a:t>	-the rest is selfishness</a:t>
            </a:r>
          </a:p>
          <a:p>
            <a:r>
              <a:rPr lang="en-US" dirty="0"/>
              <a:t>	- love is the greatest gift and accomplishment in life</a:t>
            </a:r>
          </a:p>
          <a:p>
            <a:r>
              <a:rPr lang="en-US" dirty="0"/>
              <a:t>Its what your heart longs for</a:t>
            </a:r>
          </a:p>
          <a:p>
            <a:r>
              <a:rPr lang="en-US" dirty="0"/>
              <a:t>You were made for it</a:t>
            </a:r>
          </a:p>
          <a:p>
            <a:r>
              <a:rPr lang="en-US" dirty="0"/>
              <a:t>But fear is what keeps you from finding and keeping love</a:t>
            </a:r>
          </a:p>
          <a:p>
            <a:r>
              <a:rPr lang="en-US" dirty="0"/>
              <a:t>And choosing what isn’t love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You choose relationships based on who you are</a:t>
            </a:r>
          </a:p>
          <a:p>
            <a:r>
              <a:rPr lang="en-US" dirty="0"/>
              <a:t>Fear in you is dictating through you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Fear – you tend to lash out or smother relationships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028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	- in fact bible says you and I have the opposite</a:t>
            </a:r>
          </a:p>
          <a:p>
            <a:r>
              <a:rPr lang="en-US" dirty="0"/>
              <a:t>	- sinful nature / deceitful heart</a:t>
            </a:r>
          </a:p>
          <a:p>
            <a:r>
              <a:rPr lang="en-US" dirty="0"/>
              <a:t>	- 100% born with the wrong nature – we all need to be born again</a:t>
            </a:r>
          </a:p>
          <a:p>
            <a:r>
              <a:rPr lang="en-US" dirty="0"/>
              <a:t>	- yet if we live in fear – our heart will choose addictions instead of discipline of freedom</a:t>
            </a:r>
          </a:p>
          <a:p>
            <a:r>
              <a:rPr lang="en-US" dirty="0"/>
              <a:t>		- choose to be victims instead of victors</a:t>
            </a:r>
          </a:p>
          <a:p>
            <a:r>
              <a:rPr lang="en-US" dirty="0"/>
              <a:t>		- choose blame instead of </a:t>
            </a:r>
          </a:p>
          <a:p>
            <a:r>
              <a:rPr lang="en-US" dirty="0"/>
              <a:t>		- choose hopelessness instead of hope</a:t>
            </a:r>
          </a:p>
          <a:p>
            <a:r>
              <a:rPr lang="en-US" dirty="0"/>
              <a:t>		- choose our past instead of our future</a:t>
            </a:r>
          </a:p>
          <a:p>
            <a:r>
              <a:rPr lang="en-US" dirty="0"/>
              <a:t>		- choose to be defined by the past instead of the promises of God</a:t>
            </a:r>
          </a:p>
          <a:p>
            <a:r>
              <a:rPr lang="en-US" dirty="0"/>
              <a:t>		- choose to lay down in defeat instead of rise up in victory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4270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matter what fear we are facing?</a:t>
            </a:r>
            <a:br>
              <a:rPr lang="en-US" dirty="0"/>
            </a:br>
            <a:r>
              <a:rPr lang="en-US" dirty="0"/>
              <a:t>No matter what tough decision we have to make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6834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Betrayed</a:t>
            </a:r>
          </a:p>
          <a:p>
            <a:endParaRPr lang="en-US" dirty="0"/>
          </a:p>
          <a:p>
            <a:r>
              <a:rPr lang="en-US" dirty="0"/>
              <a:t>Jesus was about to face</a:t>
            </a:r>
          </a:p>
          <a:p>
            <a:r>
              <a:rPr lang="en-US" dirty="0"/>
              <a:t>Judgement of people</a:t>
            </a:r>
          </a:p>
          <a:p>
            <a:r>
              <a:rPr lang="en-US" dirty="0"/>
              <a:t>Be sold for money</a:t>
            </a:r>
          </a:p>
          <a:p>
            <a:r>
              <a:rPr lang="en-US" dirty="0"/>
              <a:t>Face condemnation</a:t>
            </a:r>
          </a:p>
          <a:p>
            <a:r>
              <a:rPr lang="en-US" dirty="0"/>
              <a:t>Face the shame of the cross</a:t>
            </a:r>
          </a:p>
          <a:p>
            <a:r>
              <a:rPr lang="en-US" dirty="0"/>
              <a:t>Face the pain of beating</a:t>
            </a:r>
          </a:p>
          <a:p>
            <a:endParaRPr lang="en-US" dirty="0"/>
          </a:p>
          <a:p>
            <a:r>
              <a:rPr lang="en-US" dirty="0"/>
              <a:t>He said – don’t be afraid (be courageous) – Next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1914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am faithful and I am greater</a:t>
            </a:r>
          </a:p>
          <a:p>
            <a:endParaRPr lang="en-US" dirty="0"/>
          </a:p>
          <a:p>
            <a:r>
              <a:rPr lang="en-US" dirty="0"/>
              <a:t>The disciples had a decision to make at that first communion</a:t>
            </a:r>
          </a:p>
          <a:p>
            <a:endParaRPr lang="en-US" dirty="0"/>
          </a:p>
          <a:p>
            <a:r>
              <a:rPr lang="en-US" dirty="0"/>
              <a:t>They faced their toughest decision </a:t>
            </a:r>
          </a:p>
          <a:p>
            <a:r>
              <a:rPr lang="en-US" dirty="0"/>
              <a:t>With the greatest fears attacking them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2106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what does </a:t>
            </a:r>
            <a:r>
              <a:rPr lang="en-US" dirty="0" err="1"/>
              <a:t>obeidnece</a:t>
            </a:r>
            <a:r>
              <a:rPr lang="en-US" dirty="0"/>
              <a:t> to God’s word look like</a:t>
            </a:r>
          </a:p>
          <a:p>
            <a:r>
              <a:rPr lang="en-US" dirty="0"/>
              <a:t>- in circumstances, relationships and my heart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1525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am I trying to discern god’s will or find a way to do mine</a:t>
            </a:r>
          </a:p>
          <a:p>
            <a:r>
              <a:rPr lang="en-US" dirty="0"/>
              <a:t>- separate decision making from problem </a:t>
            </a:r>
            <a:r>
              <a:rPr lang="en-US" dirty="0" err="1"/>
              <a:t>sloving</a:t>
            </a:r>
            <a:endParaRPr lang="en-US" dirty="0"/>
          </a:p>
          <a:p>
            <a:r>
              <a:rPr lang="en-US" dirty="0"/>
              <a:t>- the right decision usually creates problems only God can solve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075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104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am I trying to discern god’s will or find a way to do mine</a:t>
            </a:r>
          </a:p>
          <a:p>
            <a:r>
              <a:rPr lang="en-US" dirty="0"/>
              <a:t>- separate decision making from problem </a:t>
            </a:r>
            <a:r>
              <a:rPr lang="en-US" dirty="0" err="1"/>
              <a:t>sloving</a:t>
            </a:r>
            <a:endParaRPr lang="en-US" dirty="0"/>
          </a:p>
          <a:p>
            <a:r>
              <a:rPr lang="en-US" dirty="0"/>
              <a:t>- the right decision usually creates problems only God can solve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1468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am I trying to discern god’s will or find a way to do mine</a:t>
            </a:r>
          </a:p>
          <a:p>
            <a:r>
              <a:rPr lang="en-US" dirty="0"/>
              <a:t>- separate decision making from problem </a:t>
            </a:r>
            <a:r>
              <a:rPr lang="en-US" dirty="0" err="1"/>
              <a:t>sloving</a:t>
            </a:r>
            <a:endParaRPr lang="en-US" dirty="0"/>
          </a:p>
          <a:p>
            <a:r>
              <a:rPr lang="en-US" dirty="0"/>
              <a:t>- the right decision usually creates problems only God can solve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453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all tough decisions by themselves</a:t>
            </a:r>
          </a:p>
          <a:p>
            <a:r>
              <a:rPr lang="en-US" dirty="0"/>
              <a:t>But something makes all of these decisions tougher</a:t>
            </a:r>
          </a:p>
          <a:p>
            <a:endParaRPr lang="en-US" dirty="0"/>
          </a:p>
          <a:p>
            <a:r>
              <a:rPr lang="en-US" dirty="0"/>
              <a:t>That is the fear that comes from the enemies of your soul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91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Even when you follow God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16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majority of </a:t>
            </a:r>
            <a:r>
              <a:rPr lang="en-US" dirty="0" err="1"/>
              <a:t>pslams</a:t>
            </a:r>
            <a:r>
              <a:rPr lang="en-US" dirty="0"/>
              <a:t> talk about dealing with enemies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06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Your marriage has enemies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658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</a:rPr>
              <a:t>From The Last Supper on,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</a:rPr>
              <a:t>Jesus faced &amp; overcame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</a:rPr>
              <a:t>the five fears we all have to face to do God’s will and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</a:rPr>
              <a:t>live in God’s victory</a:t>
            </a:r>
            <a:endParaRPr lang="en-US" sz="12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411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before we look at what these fears are</a:t>
            </a:r>
          </a:p>
          <a:p>
            <a:r>
              <a:rPr lang="en-US" dirty="0"/>
              <a:t>We need to start with what they do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589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we are free from fear we:</a:t>
            </a:r>
          </a:p>
          <a:p>
            <a:r>
              <a:rPr lang="en-US" dirty="0"/>
              <a:t>Live in power</a:t>
            </a:r>
          </a:p>
          <a:p>
            <a:r>
              <a:rPr lang="en-US" dirty="0"/>
              <a:t>Live in love</a:t>
            </a:r>
          </a:p>
          <a:p>
            <a:r>
              <a:rPr lang="en-US" dirty="0"/>
              <a:t>Live in self control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30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CA3377-E7F0-429E-95DD-A3949DB4E5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cap="none" spc="0">
                <a:ln w="0"/>
                <a:solidFill>
                  <a:schemeClr val="accent2"/>
                </a:solidFill>
                <a:effectLst/>
              </a:defRPr>
            </a:lvl1pPr>
          </a:lstStyle>
          <a:p>
            <a:r>
              <a:rPr lang="en-US" dirty="0"/>
              <a:t>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75175"/>
          </a:xfrm>
        </p:spPr>
        <p:txBody>
          <a:bodyPr/>
          <a:lstStyle>
            <a:lvl1pPr>
              <a:defRPr b="0" cap="none" spc="0">
                <a:ln w="0"/>
                <a:solidFill>
                  <a:srgbClr val="002060"/>
                </a:solidFill>
                <a:effectLst/>
              </a:defRPr>
            </a:lvl1pPr>
            <a:lvl2pPr>
              <a:defRPr b="0" cap="none" spc="0">
                <a:ln w="0"/>
                <a:solidFill>
                  <a:srgbClr val="002060"/>
                </a:solidFill>
                <a:effectLst/>
              </a:defRPr>
            </a:lvl2pPr>
            <a:lvl3pPr>
              <a:defRPr b="0" cap="none" spc="0">
                <a:ln w="0"/>
                <a:solidFill>
                  <a:srgbClr val="002060"/>
                </a:solidFill>
                <a:effectLst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24EE68-C56E-471E-9C9A-216C1B26D5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286" y="4612823"/>
            <a:ext cx="4615543" cy="259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000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3A40AB-7E5D-4136-848A-85D4C08A2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cap="none" spc="0">
                <a:ln w="0"/>
                <a:solidFill>
                  <a:schemeClr val="accent2"/>
                </a:solidFill>
                <a:effectLst/>
              </a:defRPr>
            </a:lvl1pPr>
          </a:lstStyle>
          <a:p>
            <a:r>
              <a:rPr lang="en-US" dirty="0"/>
              <a:t>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75175"/>
          </a:xfrm>
        </p:spPr>
        <p:txBody>
          <a:bodyPr/>
          <a:lstStyle>
            <a:lvl1pPr>
              <a:defRPr b="0" cap="none" spc="0">
                <a:ln w="0"/>
                <a:solidFill>
                  <a:srgbClr val="002060"/>
                </a:solidFill>
                <a:effectLst/>
              </a:defRPr>
            </a:lvl1pPr>
            <a:lvl2pPr>
              <a:defRPr b="0" cap="none" spc="0">
                <a:ln w="0"/>
                <a:solidFill>
                  <a:srgbClr val="002060"/>
                </a:solidFill>
                <a:effectLst/>
              </a:defRPr>
            </a:lvl2pPr>
            <a:lvl3pPr>
              <a:defRPr b="0" cap="none" spc="0">
                <a:ln w="0"/>
                <a:solidFill>
                  <a:srgbClr val="002060"/>
                </a:solidFill>
                <a:effectLst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34E5B8-0D37-4FDA-A3B3-F1FBA80AE4B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286" y="4612823"/>
            <a:ext cx="4615543" cy="259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118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513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748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Highlight Color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90161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4" r:id="rId2"/>
    <p:sldLayoutId id="214748365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7200" b="1" i="0" kern="1200">
          <a:solidFill>
            <a:srgbClr val="002060"/>
          </a:solidFill>
          <a:latin typeface="Myriad Pro" charset="0"/>
          <a:ea typeface="Myriad Pro" charset="0"/>
          <a:cs typeface="Myriad Pro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4400" b="0" i="0" kern="1200">
          <a:solidFill>
            <a:srgbClr val="002060"/>
          </a:solidFill>
          <a:latin typeface="Myriad Pro" charset="0"/>
          <a:ea typeface="Myriad Pro" charset="0"/>
          <a:cs typeface="Myriad Pro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4000" b="0" i="0" kern="1200">
          <a:solidFill>
            <a:schemeClr val="accent2"/>
          </a:solidFill>
          <a:latin typeface="Myriad Pro" charset="0"/>
          <a:ea typeface="Myriad Pro" charset="0"/>
          <a:cs typeface="Myriad Pro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3600" b="0" i="0" kern="1200">
          <a:solidFill>
            <a:schemeClr val="accent2"/>
          </a:solidFill>
          <a:latin typeface="Myriad Pro" charset="0"/>
          <a:ea typeface="Myriad Pro" charset="0"/>
          <a:cs typeface="Myriad Pro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32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3A79C-B005-431B-B50D-BE4DF162C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Arise, O LORD, in your anger; rise up against the rage of </a:t>
            </a:r>
            <a:r>
              <a:rPr lang="en-US" sz="5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my enemies</a:t>
            </a:r>
            <a:r>
              <a:rPr lang="en-US" sz="5400" dirty="0">
                <a:solidFill>
                  <a:schemeClr val="bg1"/>
                </a:solidFill>
              </a:rPr>
              <a:t>. Awake, my God; decree justice.</a:t>
            </a:r>
          </a:p>
          <a:p>
            <a:pPr marL="0" indent="0">
              <a:buNone/>
            </a:pP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A6401A4-46DB-4810-B3E2-B94F9EA86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Psalm 7:6</a:t>
            </a:r>
          </a:p>
        </p:txBody>
      </p:sp>
    </p:spTree>
    <p:extLst>
      <p:ext uri="{BB962C8B-B14F-4D97-AF65-F5344CB8AC3E}">
        <p14:creationId xmlns:p14="http://schemas.microsoft.com/office/powerpoint/2010/main" val="691304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3A79C-B005-431B-B50D-BE4DF162C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Even though I walk through the valley of the shadow of death, I will fear no evil . . .You prepare a table before me in the presence of </a:t>
            </a:r>
            <a:r>
              <a:rPr lang="en-US" sz="5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my enemies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A6401A4-46DB-4810-B3E2-B94F9EA86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Psalm 23:4-5</a:t>
            </a:r>
          </a:p>
        </p:txBody>
      </p:sp>
    </p:spTree>
    <p:extLst>
      <p:ext uri="{BB962C8B-B14F-4D97-AF65-F5344CB8AC3E}">
        <p14:creationId xmlns:p14="http://schemas.microsoft.com/office/powerpoint/2010/main" val="178115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3A79C-B005-431B-B50D-BE4DF162C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Draw near to my soul, redeem me; ransom me because of </a:t>
            </a:r>
            <a:r>
              <a:rPr lang="en-US" sz="5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my enemies! </a:t>
            </a:r>
          </a:p>
          <a:p>
            <a:pPr marL="0" indent="0">
              <a:buNone/>
            </a:pP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A6401A4-46DB-4810-B3E2-B94F9EA86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Psalm 69:18</a:t>
            </a:r>
          </a:p>
        </p:txBody>
      </p:sp>
    </p:spTree>
    <p:extLst>
      <p:ext uri="{BB962C8B-B14F-4D97-AF65-F5344CB8AC3E}">
        <p14:creationId xmlns:p14="http://schemas.microsoft.com/office/powerpoint/2010/main" val="2296689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3A79C-B005-431B-B50D-BE4DF162C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1. You have enemies</a:t>
            </a:r>
          </a:p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2. They attack you with fear</a:t>
            </a:r>
          </a:p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3. Fear leads to defeat</a:t>
            </a:r>
          </a:p>
          <a:p>
            <a:pPr marL="0" indent="0">
              <a:buNone/>
            </a:pP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A6401A4-46DB-4810-B3E2-B94F9EA86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Bible is clear!</a:t>
            </a:r>
          </a:p>
        </p:txBody>
      </p:sp>
    </p:spTree>
    <p:extLst>
      <p:ext uri="{BB962C8B-B14F-4D97-AF65-F5344CB8AC3E}">
        <p14:creationId xmlns:p14="http://schemas.microsoft.com/office/powerpoint/2010/main" val="3882043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07A1F-87D4-48E5-AE9B-C00C2F931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43B959-5A63-42D7-8D0D-B9BD7DB0C738}"/>
              </a:ext>
            </a:extLst>
          </p:cNvPr>
          <p:cNvSpPr/>
          <p:nvPr/>
        </p:nvSpPr>
        <p:spPr>
          <a:xfrm>
            <a:off x="-688277" y="-214871"/>
            <a:ext cx="14013712" cy="805947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4D3CD8-CEB4-4883-8665-3BBF8FA681EF}"/>
              </a:ext>
            </a:extLst>
          </p:cNvPr>
          <p:cNvSpPr/>
          <p:nvPr/>
        </p:nvSpPr>
        <p:spPr>
          <a:xfrm>
            <a:off x="8867553" y="3708270"/>
            <a:ext cx="1509824" cy="8027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E4D1E9-872E-4C5D-BEBF-DC47E7095956}"/>
              </a:ext>
            </a:extLst>
          </p:cNvPr>
          <p:cNvSpPr/>
          <p:nvPr/>
        </p:nvSpPr>
        <p:spPr>
          <a:xfrm>
            <a:off x="5170966" y="6055242"/>
            <a:ext cx="2250559" cy="8027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F56CCB-DE1D-4CC2-BF73-0180EEAD9FE0}"/>
              </a:ext>
            </a:extLst>
          </p:cNvPr>
          <p:cNvSpPr/>
          <p:nvPr/>
        </p:nvSpPr>
        <p:spPr>
          <a:xfrm>
            <a:off x="2069805" y="3690402"/>
            <a:ext cx="1509824" cy="8027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9253C1-10DD-4FB0-A586-F950A4B0A654}"/>
              </a:ext>
            </a:extLst>
          </p:cNvPr>
          <p:cNvSpPr/>
          <p:nvPr/>
        </p:nvSpPr>
        <p:spPr>
          <a:xfrm>
            <a:off x="6305106" y="-69469"/>
            <a:ext cx="2349796" cy="8027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BB3F83-1A9D-4997-BAC4-7675CAF024B1}"/>
              </a:ext>
            </a:extLst>
          </p:cNvPr>
          <p:cNvSpPr/>
          <p:nvPr/>
        </p:nvSpPr>
        <p:spPr>
          <a:xfrm>
            <a:off x="3606208" y="0"/>
            <a:ext cx="2443716" cy="7332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22F6A2-4FD3-41D0-9045-77D25E538A52}"/>
              </a:ext>
            </a:extLst>
          </p:cNvPr>
          <p:cNvSpPr txBox="1"/>
          <p:nvPr/>
        </p:nvSpPr>
        <p:spPr>
          <a:xfrm>
            <a:off x="7272326" y="160256"/>
            <a:ext cx="323999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(1) Enemies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CE363E4-5BAD-40FC-BA06-BFB66925A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018" y="972806"/>
            <a:ext cx="4897964" cy="41952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DDD6300-133C-4839-AA7F-4DFF051C81EF}"/>
              </a:ext>
            </a:extLst>
          </p:cNvPr>
          <p:cNvSpPr txBox="1"/>
          <p:nvPr/>
        </p:nvSpPr>
        <p:spPr>
          <a:xfrm>
            <a:off x="4730280" y="2559804"/>
            <a:ext cx="295484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Your Heart</a:t>
            </a:r>
          </a:p>
        </p:txBody>
      </p:sp>
    </p:spTree>
    <p:extLst>
      <p:ext uri="{BB962C8B-B14F-4D97-AF65-F5344CB8AC3E}">
        <p14:creationId xmlns:p14="http://schemas.microsoft.com/office/powerpoint/2010/main" val="3087111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07A1F-87D4-48E5-AE9B-C00C2F931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43B959-5A63-42D7-8D0D-B9BD7DB0C738}"/>
              </a:ext>
            </a:extLst>
          </p:cNvPr>
          <p:cNvSpPr/>
          <p:nvPr/>
        </p:nvSpPr>
        <p:spPr>
          <a:xfrm>
            <a:off x="-688277" y="-214871"/>
            <a:ext cx="14013712" cy="805947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4D3CD8-CEB4-4883-8665-3BBF8FA681EF}"/>
              </a:ext>
            </a:extLst>
          </p:cNvPr>
          <p:cNvSpPr/>
          <p:nvPr/>
        </p:nvSpPr>
        <p:spPr>
          <a:xfrm>
            <a:off x="8867553" y="3708270"/>
            <a:ext cx="1509824" cy="8027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E4D1E9-872E-4C5D-BEBF-DC47E7095956}"/>
              </a:ext>
            </a:extLst>
          </p:cNvPr>
          <p:cNvSpPr/>
          <p:nvPr/>
        </p:nvSpPr>
        <p:spPr>
          <a:xfrm>
            <a:off x="5170966" y="6055242"/>
            <a:ext cx="2250559" cy="8027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F56CCB-DE1D-4CC2-BF73-0180EEAD9FE0}"/>
              </a:ext>
            </a:extLst>
          </p:cNvPr>
          <p:cNvSpPr/>
          <p:nvPr/>
        </p:nvSpPr>
        <p:spPr>
          <a:xfrm>
            <a:off x="2069805" y="3690402"/>
            <a:ext cx="1509824" cy="8027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9253C1-10DD-4FB0-A586-F950A4B0A654}"/>
              </a:ext>
            </a:extLst>
          </p:cNvPr>
          <p:cNvSpPr/>
          <p:nvPr/>
        </p:nvSpPr>
        <p:spPr>
          <a:xfrm>
            <a:off x="6305106" y="-69469"/>
            <a:ext cx="2349796" cy="8027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BB3F83-1A9D-4997-BAC4-7675CAF024B1}"/>
              </a:ext>
            </a:extLst>
          </p:cNvPr>
          <p:cNvSpPr/>
          <p:nvPr/>
        </p:nvSpPr>
        <p:spPr>
          <a:xfrm>
            <a:off x="3606208" y="0"/>
            <a:ext cx="2443716" cy="7332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22F6A2-4FD3-41D0-9045-77D25E538A52}"/>
              </a:ext>
            </a:extLst>
          </p:cNvPr>
          <p:cNvSpPr txBox="1"/>
          <p:nvPr/>
        </p:nvSpPr>
        <p:spPr>
          <a:xfrm>
            <a:off x="7272326" y="160256"/>
            <a:ext cx="323999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(1) Enemies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CE363E4-5BAD-40FC-BA06-BFB66925A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018" y="972806"/>
            <a:ext cx="4897964" cy="41952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1A23DA7-AEB1-46A9-8EB2-0B21FDC759AC}"/>
              </a:ext>
            </a:extLst>
          </p:cNvPr>
          <p:cNvSpPr txBox="1"/>
          <p:nvPr/>
        </p:nvSpPr>
        <p:spPr>
          <a:xfrm>
            <a:off x="8442408" y="2718843"/>
            <a:ext cx="217745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(2) Fear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DD6300-133C-4839-AA7F-4DFF051C81EF}"/>
              </a:ext>
            </a:extLst>
          </p:cNvPr>
          <p:cNvSpPr txBox="1"/>
          <p:nvPr/>
        </p:nvSpPr>
        <p:spPr>
          <a:xfrm>
            <a:off x="4730280" y="2559804"/>
            <a:ext cx="295484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Your Heart</a:t>
            </a:r>
          </a:p>
        </p:txBody>
      </p:sp>
    </p:spTree>
    <p:extLst>
      <p:ext uri="{BB962C8B-B14F-4D97-AF65-F5344CB8AC3E}">
        <p14:creationId xmlns:p14="http://schemas.microsoft.com/office/powerpoint/2010/main" val="3350106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07A1F-87D4-48E5-AE9B-C00C2F931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43B959-5A63-42D7-8D0D-B9BD7DB0C738}"/>
              </a:ext>
            </a:extLst>
          </p:cNvPr>
          <p:cNvSpPr/>
          <p:nvPr/>
        </p:nvSpPr>
        <p:spPr>
          <a:xfrm>
            <a:off x="-688277" y="-214871"/>
            <a:ext cx="14013712" cy="805947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4D3CD8-CEB4-4883-8665-3BBF8FA681EF}"/>
              </a:ext>
            </a:extLst>
          </p:cNvPr>
          <p:cNvSpPr/>
          <p:nvPr/>
        </p:nvSpPr>
        <p:spPr>
          <a:xfrm>
            <a:off x="8867553" y="3708270"/>
            <a:ext cx="1509824" cy="8027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E4D1E9-872E-4C5D-BEBF-DC47E7095956}"/>
              </a:ext>
            </a:extLst>
          </p:cNvPr>
          <p:cNvSpPr/>
          <p:nvPr/>
        </p:nvSpPr>
        <p:spPr>
          <a:xfrm>
            <a:off x="5170966" y="6055242"/>
            <a:ext cx="2250559" cy="8027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F56CCB-DE1D-4CC2-BF73-0180EEAD9FE0}"/>
              </a:ext>
            </a:extLst>
          </p:cNvPr>
          <p:cNvSpPr/>
          <p:nvPr/>
        </p:nvSpPr>
        <p:spPr>
          <a:xfrm>
            <a:off x="2069805" y="3690402"/>
            <a:ext cx="1509824" cy="8027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9253C1-10DD-4FB0-A586-F950A4B0A654}"/>
              </a:ext>
            </a:extLst>
          </p:cNvPr>
          <p:cNvSpPr/>
          <p:nvPr/>
        </p:nvSpPr>
        <p:spPr>
          <a:xfrm>
            <a:off x="6305106" y="-69469"/>
            <a:ext cx="2349796" cy="8027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BB3F83-1A9D-4997-BAC4-7675CAF024B1}"/>
              </a:ext>
            </a:extLst>
          </p:cNvPr>
          <p:cNvSpPr/>
          <p:nvPr/>
        </p:nvSpPr>
        <p:spPr>
          <a:xfrm>
            <a:off x="3606208" y="0"/>
            <a:ext cx="2443716" cy="7332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22F6A2-4FD3-41D0-9045-77D25E538A52}"/>
              </a:ext>
            </a:extLst>
          </p:cNvPr>
          <p:cNvSpPr txBox="1"/>
          <p:nvPr/>
        </p:nvSpPr>
        <p:spPr>
          <a:xfrm>
            <a:off x="7272326" y="160256"/>
            <a:ext cx="323999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(1) Enemies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CE363E4-5BAD-40FC-BA06-BFB66925A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018" y="972806"/>
            <a:ext cx="4897964" cy="41952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1A23DA7-AEB1-46A9-8EB2-0B21FDC759AC}"/>
              </a:ext>
            </a:extLst>
          </p:cNvPr>
          <p:cNvSpPr txBox="1"/>
          <p:nvPr/>
        </p:nvSpPr>
        <p:spPr>
          <a:xfrm>
            <a:off x="8442408" y="2718843"/>
            <a:ext cx="217745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(2) Fear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B27CF6-E684-43BD-A54C-18DD4DABF9CA}"/>
              </a:ext>
            </a:extLst>
          </p:cNvPr>
          <p:cNvSpPr txBox="1"/>
          <p:nvPr/>
        </p:nvSpPr>
        <p:spPr>
          <a:xfrm>
            <a:off x="4650686" y="5232606"/>
            <a:ext cx="333578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(3) Mistakes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DD6300-133C-4839-AA7F-4DFF051C81EF}"/>
              </a:ext>
            </a:extLst>
          </p:cNvPr>
          <p:cNvSpPr txBox="1"/>
          <p:nvPr/>
        </p:nvSpPr>
        <p:spPr>
          <a:xfrm>
            <a:off x="4730280" y="2559804"/>
            <a:ext cx="295484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Your Heart</a:t>
            </a:r>
          </a:p>
        </p:txBody>
      </p:sp>
    </p:spTree>
    <p:extLst>
      <p:ext uri="{BB962C8B-B14F-4D97-AF65-F5344CB8AC3E}">
        <p14:creationId xmlns:p14="http://schemas.microsoft.com/office/powerpoint/2010/main" val="2150559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07A1F-87D4-48E5-AE9B-C00C2F931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43B959-5A63-42D7-8D0D-B9BD7DB0C738}"/>
              </a:ext>
            </a:extLst>
          </p:cNvPr>
          <p:cNvSpPr/>
          <p:nvPr/>
        </p:nvSpPr>
        <p:spPr>
          <a:xfrm>
            <a:off x="-688277" y="-214871"/>
            <a:ext cx="14013712" cy="805947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4D3CD8-CEB4-4883-8665-3BBF8FA681EF}"/>
              </a:ext>
            </a:extLst>
          </p:cNvPr>
          <p:cNvSpPr/>
          <p:nvPr/>
        </p:nvSpPr>
        <p:spPr>
          <a:xfrm>
            <a:off x="8867553" y="3708270"/>
            <a:ext cx="1509824" cy="8027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E4D1E9-872E-4C5D-BEBF-DC47E7095956}"/>
              </a:ext>
            </a:extLst>
          </p:cNvPr>
          <p:cNvSpPr/>
          <p:nvPr/>
        </p:nvSpPr>
        <p:spPr>
          <a:xfrm>
            <a:off x="5170966" y="6055242"/>
            <a:ext cx="2250559" cy="8027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F56CCB-DE1D-4CC2-BF73-0180EEAD9FE0}"/>
              </a:ext>
            </a:extLst>
          </p:cNvPr>
          <p:cNvSpPr/>
          <p:nvPr/>
        </p:nvSpPr>
        <p:spPr>
          <a:xfrm>
            <a:off x="2069805" y="3690402"/>
            <a:ext cx="1509824" cy="8027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9253C1-10DD-4FB0-A586-F950A4B0A654}"/>
              </a:ext>
            </a:extLst>
          </p:cNvPr>
          <p:cNvSpPr/>
          <p:nvPr/>
        </p:nvSpPr>
        <p:spPr>
          <a:xfrm>
            <a:off x="6305106" y="-69469"/>
            <a:ext cx="2349796" cy="8027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BB3F83-1A9D-4997-BAC4-7675CAF024B1}"/>
              </a:ext>
            </a:extLst>
          </p:cNvPr>
          <p:cNvSpPr/>
          <p:nvPr/>
        </p:nvSpPr>
        <p:spPr>
          <a:xfrm>
            <a:off x="3606208" y="0"/>
            <a:ext cx="2443716" cy="7332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22F6A2-4FD3-41D0-9045-77D25E538A52}"/>
              </a:ext>
            </a:extLst>
          </p:cNvPr>
          <p:cNvSpPr txBox="1"/>
          <p:nvPr/>
        </p:nvSpPr>
        <p:spPr>
          <a:xfrm>
            <a:off x="7272326" y="160256"/>
            <a:ext cx="323999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(1) Enemies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CE363E4-5BAD-40FC-BA06-BFB66925A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018" y="972806"/>
            <a:ext cx="4897964" cy="41952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1A23DA7-AEB1-46A9-8EB2-0B21FDC759AC}"/>
              </a:ext>
            </a:extLst>
          </p:cNvPr>
          <p:cNvSpPr txBox="1"/>
          <p:nvPr/>
        </p:nvSpPr>
        <p:spPr>
          <a:xfrm>
            <a:off x="8442408" y="2718843"/>
            <a:ext cx="217745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(2) Fear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B27CF6-E684-43BD-A54C-18DD4DABF9CA}"/>
              </a:ext>
            </a:extLst>
          </p:cNvPr>
          <p:cNvSpPr txBox="1"/>
          <p:nvPr/>
        </p:nvSpPr>
        <p:spPr>
          <a:xfrm>
            <a:off x="4650686" y="5232606"/>
            <a:ext cx="333578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(3) Mistakes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A657B4-4FC1-49F5-94C6-1664D5EB3754}"/>
              </a:ext>
            </a:extLst>
          </p:cNvPr>
          <p:cNvSpPr txBox="1"/>
          <p:nvPr/>
        </p:nvSpPr>
        <p:spPr>
          <a:xfrm>
            <a:off x="1453130" y="2708870"/>
            <a:ext cx="229646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5000" dirty="0">
                <a:solidFill>
                  <a:schemeClr val="bg1"/>
                </a:solidFill>
              </a:rPr>
              <a:t>(4) Pain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DD6300-133C-4839-AA7F-4DFF051C81EF}"/>
              </a:ext>
            </a:extLst>
          </p:cNvPr>
          <p:cNvSpPr txBox="1"/>
          <p:nvPr/>
        </p:nvSpPr>
        <p:spPr>
          <a:xfrm>
            <a:off x="4730280" y="2559804"/>
            <a:ext cx="295484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Your Heart</a:t>
            </a:r>
          </a:p>
        </p:txBody>
      </p:sp>
    </p:spTree>
    <p:extLst>
      <p:ext uri="{BB962C8B-B14F-4D97-AF65-F5344CB8AC3E}">
        <p14:creationId xmlns:p14="http://schemas.microsoft.com/office/powerpoint/2010/main" val="696541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07A1F-87D4-48E5-AE9B-C00C2F931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43B959-5A63-42D7-8D0D-B9BD7DB0C738}"/>
              </a:ext>
            </a:extLst>
          </p:cNvPr>
          <p:cNvSpPr/>
          <p:nvPr/>
        </p:nvSpPr>
        <p:spPr>
          <a:xfrm>
            <a:off x="-653138" y="-225504"/>
            <a:ext cx="14013712" cy="805947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4D3CD8-CEB4-4883-8665-3BBF8FA681EF}"/>
              </a:ext>
            </a:extLst>
          </p:cNvPr>
          <p:cNvSpPr/>
          <p:nvPr/>
        </p:nvSpPr>
        <p:spPr>
          <a:xfrm>
            <a:off x="8867553" y="3708270"/>
            <a:ext cx="1509824" cy="8027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E4D1E9-872E-4C5D-BEBF-DC47E7095956}"/>
              </a:ext>
            </a:extLst>
          </p:cNvPr>
          <p:cNvSpPr/>
          <p:nvPr/>
        </p:nvSpPr>
        <p:spPr>
          <a:xfrm>
            <a:off x="5170966" y="6055242"/>
            <a:ext cx="2250559" cy="8027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F56CCB-DE1D-4CC2-BF73-0180EEAD9FE0}"/>
              </a:ext>
            </a:extLst>
          </p:cNvPr>
          <p:cNvSpPr/>
          <p:nvPr/>
        </p:nvSpPr>
        <p:spPr>
          <a:xfrm>
            <a:off x="2069805" y="3690402"/>
            <a:ext cx="1509824" cy="8027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9253C1-10DD-4FB0-A586-F950A4B0A654}"/>
              </a:ext>
            </a:extLst>
          </p:cNvPr>
          <p:cNvSpPr/>
          <p:nvPr/>
        </p:nvSpPr>
        <p:spPr>
          <a:xfrm>
            <a:off x="6305106" y="-69469"/>
            <a:ext cx="2349796" cy="8027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BB3F83-1A9D-4997-BAC4-7675CAF024B1}"/>
              </a:ext>
            </a:extLst>
          </p:cNvPr>
          <p:cNvSpPr/>
          <p:nvPr/>
        </p:nvSpPr>
        <p:spPr>
          <a:xfrm>
            <a:off x="3606208" y="0"/>
            <a:ext cx="2443716" cy="7332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22F6A2-4FD3-41D0-9045-77D25E538A52}"/>
              </a:ext>
            </a:extLst>
          </p:cNvPr>
          <p:cNvSpPr txBox="1"/>
          <p:nvPr/>
        </p:nvSpPr>
        <p:spPr>
          <a:xfrm>
            <a:off x="7272326" y="184409"/>
            <a:ext cx="323999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(1) Enemies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CE363E4-5BAD-40FC-BA06-BFB66925A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5068" y="1142934"/>
            <a:ext cx="4897964" cy="41952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1A23DA7-AEB1-46A9-8EB2-0B21FDC759AC}"/>
              </a:ext>
            </a:extLst>
          </p:cNvPr>
          <p:cNvSpPr txBox="1"/>
          <p:nvPr/>
        </p:nvSpPr>
        <p:spPr>
          <a:xfrm>
            <a:off x="8442408" y="2718843"/>
            <a:ext cx="217745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(2) Fear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B27CF6-E684-43BD-A54C-18DD4DABF9CA}"/>
              </a:ext>
            </a:extLst>
          </p:cNvPr>
          <p:cNvSpPr txBox="1"/>
          <p:nvPr/>
        </p:nvSpPr>
        <p:spPr>
          <a:xfrm>
            <a:off x="4650686" y="5232606"/>
            <a:ext cx="333578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(3) Mistakes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A657B4-4FC1-49F5-94C6-1664D5EB3754}"/>
              </a:ext>
            </a:extLst>
          </p:cNvPr>
          <p:cNvSpPr txBox="1"/>
          <p:nvPr/>
        </p:nvSpPr>
        <p:spPr>
          <a:xfrm>
            <a:off x="1453130" y="2708870"/>
            <a:ext cx="229646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5000" dirty="0">
                <a:solidFill>
                  <a:schemeClr val="bg1"/>
                </a:solidFill>
              </a:rPr>
              <a:t>(4) Pain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FDF628-7412-4C57-8E81-8983ECE08794}"/>
              </a:ext>
            </a:extLst>
          </p:cNvPr>
          <p:cNvSpPr txBox="1"/>
          <p:nvPr/>
        </p:nvSpPr>
        <p:spPr>
          <a:xfrm>
            <a:off x="1863175" y="209186"/>
            <a:ext cx="423282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(5) Weaknesses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2D6BCF-BE98-4C31-9744-F8591028FAC2}"/>
              </a:ext>
            </a:extLst>
          </p:cNvPr>
          <p:cNvSpPr txBox="1"/>
          <p:nvPr/>
        </p:nvSpPr>
        <p:spPr>
          <a:xfrm>
            <a:off x="4763051" y="2407737"/>
            <a:ext cx="274652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75000"/>
                  </a:schemeClr>
                </a:solidFill>
              </a:rPr>
              <a:t>Discouraged</a:t>
            </a:r>
          </a:p>
          <a:p>
            <a:pPr algn="ctr"/>
            <a:r>
              <a:rPr lang="en-US" sz="4000" dirty="0">
                <a:solidFill>
                  <a:schemeClr val="bg2">
                    <a:lumMod val="75000"/>
                  </a:schemeClr>
                </a:solidFill>
              </a:rPr>
              <a:t>Defeated</a:t>
            </a:r>
          </a:p>
          <a:p>
            <a:pPr algn="ctr"/>
            <a:r>
              <a:rPr lang="en-US" sz="4000" dirty="0">
                <a:solidFill>
                  <a:schemeClr val="bg2">
                    <a:lumMod val="75000"/>
                  </a:schemeClr>
                </a:solidFill>
              </a:rPr>
              <a:t>Deceived</a:t>
            </a:r>
          </a:p>
        </p:txBody>
      </p:sp>
    </p:spTree>
    <p:extLst>
      <p:ext uri="{BB962C8B-B14F-4D97-AF65-F5344CB8AC3E}">
        <p14:creationId xmlns:p14="http://schemas.microsoft.com/office/powerpoint/2010/main" val="4131530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3A79C-B005-431B-B50D-BE4DF162C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Fear controls us</a:t>
            </a:r>
          </a:p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more than we realize</a:t>
            </a:r>
            <a:endParaRPr lang="en-US" sz="54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A6401A4-46DB-4810-B3E2-B94F9EA86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Series Big Idea</a:t>
            </a:r>
          </a:p>
        </p:txBody>
      </p:sp>
    </p:spTree>
    <p:extLst>
      <p:ext uri="{BB962C8B-B14F-4D97-AF65-F5344CB8AC3E}">
        <p14:creationId xmlns:p14="http://schemas.microsoft.com/office/powerpoint/2010/main" val="2092430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3A79C-B005-431B-B50D-BE4DF162C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What’s the hardest or most important decision you have to make right now?</a:t>
            </a:r>
          </a:p>
        </p:txBody>
      </p:sp>
    </p:spTree>
    <p:extLst>
      <p:ext uri="{BB962C8B-B14F-4D97-AF65-F5344CB8AC3E}">
        <p14:creationId xmlns:p14="http://schemas.microsoft.com/office/powerpoint/2010/main" val="1015060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3A79C-B005-431B-B50D-BE4DF162C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Fear controls us</a:t>
            </a:r>
          </a:p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more than we realize</a:t>
            </a:r>
          </a:p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Yet, Jesus came to set us free</a:t>
            </a:r>
          </a:p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and cause us to </a:t>
            </a:r>
            <a:endParaRPr lang="en-US" sz="54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A6401A4-46DB-4810-B3E2-B94F9EA86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Series Big Idea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09748-DF98-4084-8EE4-07FC65553BF1}"/>
              </a:ext>
            </a:extLst>
          </p:cNvPr>
          <p:cNvCxnSpPr/>
          <p:nvPr/>
        </p:nvCxnSpPr>
        <p:spPr>
          <a:xfrm>
            <a:off x="6096000" y="4848447"/>
            <a:ext cx="2835349" cy="701748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56678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8425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3A79C-B005-431B-B50D-BE4DF162C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3/18	People</a:t>
            </a:r>
          </a:p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3/25	The </a:t>
            </a:r>
            <a:r>
              <a:rPr lang="en-US" sz="5400" dirty="0" err="1">
                <a:solidFill>
                  <a:schemeClr val="bg1"/>
                </a:solidFill>
              </a:rPr>
              <a:t>Unkown</a:t>
            </a:r>
            <a:endParaRPr lang="en-US" sz="5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4/1	Condemnation</a:t>
            </a:r>
          </a:p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4/8	Insignificance</a:t>
            </a:r>
          </a:p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4/15	Pain </a:t>
            </a:r>
          </a:p>
          <a:p>
            <a:pPr marL="0" indent="0">
              <a:buNone/>
            </a:pPr>
            <a:endParaRPr lang="en-US" sz="5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54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A6401A4-46DB-4810-B3E2-B94F9EA86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solidFill>
                  <a:schemeClr val="bg1"/>
                </a:solidFill>
              </a:rPr>
              <a:t>The Five Fears (in Lk 22-32)</a:t>
            </a:r>
          </a:p>
        </p:txBody>
      </p:sp>
    </p:spTree>
    <p:extLst>
      <p:ext uri="{BB962C8B-B14F-4D97-AF65-F5344CB8AC3E}">
        <p14:creationId xmlns:p14="http://schemas.microsoft.com/office/powerpoint/2010/main" val="2195250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3A79C-B005-431B-B50D-BE4DF162C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Through Jesus,</a:t>
            </a:r>
          </a:p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We have the power to break fear</a:t>
            </a:r>
          </a:p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and break free from the enemy</a:t>
            </a:r>
          </a:p>
          <a:p>
            <a:pPr marL="0" indent="0">
              <a:buNone/>
            </a:pP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4430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3A79C-B005-431B-B50D-BE4DF162C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for God gave us a spirit</a:t>
            </a:r>
          </a:p>
          <a:p>
            <a:pPr marL="0" indent="0">
              <a:buNone/>
            </a:pPr>
            <a:r>
              <a:rPr lang="en-US" sz="5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not of fear </a:t>
            </a:r>
            <a:r>
              <a:rPr lang="en-US" sz="5400" dirty="0">
                <a:solidFill>
                  <a:schemeClr val="bg1"/>
                </a:solidFill>
              </a:rPr>
              <a:t>but of </a:t>
            </a:r>
            <a:r>
              <a:rPr lang="en-US" sz="5400" u="sng" dirty="0">
                <a:solidFill>
                  <a:schemeClr val="bg1"/>
                </a:solidFill>
              </a:rPr>
              <a:t>power</a:t>
            </a:r>
            <a:r>
              <a:rPr lang="en-US" sz="5400" dirty="0">
                <a:solidFill>
                  <a:schemeClr val="bg1"/>
                </a:solidFill>
              </a:rPr>
              <a:t> and </a:t>
            </a:r>
            <a:r>
              <a:rPr lang="en-US" sz="5400" u="sng" dirty="0">
                <a:solidFill>
                  <a:schemeClr val="bg1"/>
                </a:solidFill>
              </a:rPr>
              <a:t>love</a:t>
            </a:r>
            <a:r>
              <a:rPr lang="en-US" sz="5400" dirty="0">
                <a:solidFill>
                  <a:schemeClr val="bg1"/>
                </a:solidFill>
              </a:rPr>
              <a:t> and </a:t>
            </a:r>
            <a:r>
              <a:rPr lang="en-US" sz="5400" u="sng" dirty="0">
                <a:solidFill>
                  <a:schemeClr val="bg1"/>
                </a:solidFill>
              </a:rPr>
              <a:t>self-control</a:t>
            </a:r>
            <a:r>
              <a:rPr lang="en-US" sz="5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A6401A4-46DB-4810-B3E2-B94F9EA86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 Timothy 1:7</a:t>
            </a:r>
          </a:p>
        </p:txBody>
      </p:sp>
    </p:spTree>
    <p:extLst>
      <p:ext uri="{BB962C8B-B14F-4D97-AF65-F5344CB8AC3E}">
        <p14:creationId xmlns:p14="http://schemas.microsoft.com/office/powerpoint/2010/main" val="3334918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3A79C-B005-431B-B50D-BE4DF162C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Fear is the root of living in:</a:t>
            </a:r>
          </a:p>
          <a:p>
            <a:pPr marL="914400" indent="-914400">
              <a:buAutoNum type="arabicPeriod"/>
            </a:pPr>
            <a:r>
              <a:rPr lang="en-US" sz="5400" dirty="0">
                <a:solidFill>
                  <a:schemeClr val="bg1"/>
                </a:solidFill>
              </a:rPr>
              <a:t>Defeat</a:t>
            </a:r>
          </a:p>
          <a:p>
            <a:pPr marL="914400" indent="-914400">
              <a:buAutoNum type="arabicPeriod"/>
            </a:pPr>
            <a:r>
              <a:rPr lang="en-US" sz="5400" dirty="0">
                <a:solidFill>
                  <a:schemeClr val="bg1"/>
                </a:solidFill>
              </a:rPr>
              <a:t>Isolation</a:t>
            </a:r>
          </a:p>
          <a:p>
            <a:pPr marL="914400" indent="-914400">
              <a:buAutoNum type="arabicPeriod"/>
            </a:pPr>
            <a:r>
              <a:rPr lang="en-US" sz="5400" dirty="0">
                <a:solidFill>
                  <a:schemeClr val="bg1"/>
                </a:solidFill>
              </a:rPr>
              <a:t>Addiction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A6401A4-46DB-4810-B3E2-B94F9EA86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 Timothy 1:7</a:t>
            </a:r>
          </a:p>
        </p:txBody>
      </p:sp>
    </p:spTree>
    <p:extLst>
      <p:ext uri="{BB962C8B-B14F-4D97-AF65-F5344CB8AC3E}">
        <p14:creationId xmlns:p14="http://schemas.microsoft.com/office/powerpoint/2010/main" val="21600284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3A79C-B005-431B-B50D-BE4DF162C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People who live in fear don’t:</a:t>
            </a:r>
          </a:p>
          <a:p>
            <a:pPr marL="914400" indent="-914400">
              <a:buAutoNum type="arabicParenR"/>
            </a:pPr>
            <a:r>
              <a:rPr lang="en-US" sz="5400" dirty="0">
                <a:solidFill>
                  <a:schemeClr val="bg1"/>
                </a:solidFill>
              </a:rPr>
              <a:t>Cope well</a:t>
            </a:r>
          </a:p>
          <a:p>
            <a:pPr marL="914400" indent="-914400">
              <a:buAutoNum type="arabicParenR"/>
            </a:pPr>
            <a:r>
              <a:rPr lang="en-US" sz="5400" dirty="0">
                <a:solidFill>
                  <a:schemeClr val="bg1"/>
                </a:solidFill>
              </a:rPr>
              <a:t>Love well</a:t>
            </a:r>
          </a:p>
          <a:p>
            <a:pPr marL="914400" indent="-914400">
              <a:buAutoNum type="arabicParenR"/>
            </a:pPr>
            <a:r>
              <a:rPr lang="en-US" sz="5400" dirty="0">
                <a:solidFill>
                  <a:schemeClr val="bg1"/>
                </a:solidFill>
              </a:rPr>
              <a:t>Control themselves well</a:t>
            </a:r>
          </a:p>
          <a:p>
            <a:pPr marL="914400" indent="-914400">
              <a:buAutoNum type="arabicParenR"/>
            </a:pP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A6401A4-46DB-4810-B3E2-B94F9EA86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 Timothy 1:7</a:t>
            </a:r>
          </a:p>
        </p:txBody>
      </p:sp>
    </p:spTree>
    <p:extLst>
      <p:ext uri="{BB962C8B-B14F-4D97-AF65-F5344CB8AC3E}">
        <p14:creationId xmlns:p14="http://schemas.microsoft.com/office/powerpoint/2010/main" val="12752789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3A79C-B005-431B-B50D-BE4DF162C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14400" indent="-914400">
              <a:buAutoNum type="arabicPeriod"/>
            </a:pPr>
            <a:r>
              <a:rPr lang="en-US" sz="5400" dirty="0">
                <a:solidFill>
                  <a:schemeClr val="bg1"/>
                </a:solidFill>
              </a:rPr>
              <a:t>You’re not going to have problem free </a:t>
            </a:r>
            <a:r>
              <a:rPr lang="en-US" sz="5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circumstances</a:t>
            </a:r>
          </a:p>
          <a:p>
            <a:pPr marL="914400" indent="-914400">
              <a:buAutoNum type="arabicPeriod"/>
            </a:pPr>
            <a:endParaRPr lang="en-US" sz="2000" i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4500" i="1" dirty="0">
                <a:solidFill>
                  <a:schemeClr val="bg1"/>
                </a:solidFill>
              </a:rPr>
              <a:t>	(You have to cope well in life)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A6401A4-46DB-4810-B3E2-B94F9EA86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Reality Check</a:t>
            </a:r>
          </a:p>
        </p:txBody>
      </p:sp>
    </p:spTree>
    <p:extLst>
      <p:ext uri="{BB962C8B-B14F-4D97-AF65-F5344CB8AC3E}">
        <p14:creationId xmlns:p14="http://schemas.microsoft.com/office/powerpoint/2010/main" val="3757424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3A79C-B005-431B-B50D-BE4DF162C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2. You’re not going to have problem free </a:t>
            </a:r>
            <a:r>
              <a:rPr lang="en-US" sz="5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relationships</a:t>
            </a:r>
          </a:p>
          <a:p>
            <a:pPr marL="914400" lvl="0" indent="-914400">
              <a:buFont typeface="Arial"/>
              <a:buAutoNum type="arabicPeriod"/>
            </a:pPr>
            <a:endParaRPr lang="en-US" sz="2000" i="1" dirty="0">
              <a:solidFill>
                <a:prstClr val="white"/>
              </a:solidFill>
            </a:endParaRPr>
          </a:p>
          <a:p>
            <a:pPr marL="0" lvl="0" indent="0">
              <a:buNone/>
            </a:pPr>
            <a:r>
              <a:rPr lang="en-US" sz="4500" i="1" dirty="0">
                <a:solidFill>
                  <a:prstClr val="white"/>
                </a:solidFill>
              </a:rPr>
              <a:t>	(You have to love well in life)</a:t>
            </a:r>
          </a:p>
          <a:p>
            <a:pPr marL="0" indent="0">
              <a:buNone/>
            </a:pPr>
            <a:endParaRPr lang="en-US" sz="54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A6401A4-46DB-4810-B3E2-B94F9EA86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Reality Check</a:t>
            </a:r>
          </a:p>
        </p:txBody>
      </p:sp>
    </p:spTree>
    <p:extLst>
      <p:ext uri="{BB962C8B-B14F-4D97-AF65-F5344CB8AC3E}">
        <p14:creationId xmlns:p14="http://schemas.microsoft.com/office/powerpoint/2010/main" val="8820968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3A79C-B005-431B-B50D-BE4DF162C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3. You’re not going to have a problem free </a:t>
            </a:r>
            <a:r>
              <a:rPr lang="en-US" sz="5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heart or habits</a:t>
            </a:r>
          </a:p>
          <a:p>
            <a:pPr marL="914400" lvl="0" indent="-914400">
              <a:buFont typeface="Arial"/>
              <a:buAutoNum type="arabicPeriod"/>
            </a:pPr>
            <a:endParaRPr lang="en-US" sz="2000" i="1" dirty="0">
              <a:solidFill>
                <a:prstClr val="white"/>
              </a:solidFill>
            </a:endParaRPr>
          </a:p>
          <a:p>
            <a:pPr marL="0" lvl="0" indent="0">
              <a:buNone/>
            </a:pPr>
            <a:r>
              <a:rPr lang="en-US" sz="4500" i="1" dirty="0">
                <a:solidFill>
                  <a:prstClr val="white"/>
                </a:solidFill>
              </a:rPr>
              <a:t>	(You have to discipline yourself well)</a:t>
            </a:r>
          </a:p>
          <a:p>
            <a:pPr marL="0" indent="0">
              <a:buNone/>
            </a:pPr>
            <a:endParaRPr lang="en-US" sz="54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A6401A4-46DB-4810-B3E2-B94F9EA86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Reality Check</a:t>
            </a:r>
          </a:p>
        </p:txBody>
      </p:sp>
    </p:spTree>
    <p:extLst>
      <p:ext uri="{BB962C8B-B14F-4D97-AF65-F5344CB8AC3E}">
        <p14:creationId xmlns:p14="http://schemas.microsoft.com/office/powerpoint/2010/main" val="3948922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CA56F-C78F-4F31-80A2-3C0AA03DB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video here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4E4B2-7735-4DA1-87AE-F1237A036C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If not delete this slide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Hoping for 0:10 to 1:10from video without text above video</a:t>
            </a:r>
          </a:p>
        </p:txBody>
      </p:sp>
    </p:spTree>
    <p:extLst>
      <p:ext uri="{BB962C8B-B14F-4D97-AF65-F5344CB8AC3E}">
        <p14:creationId xmlns:p14="http://schemas.microsoft.com/office/powerpoint/2010/main" val="9024690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3A79C-B005-431B-B50D-BE4DF162C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Real life doesn’t promise you peace . . . </a:t>
            </a:r>
            <a:r>
              <a:rPr lang="en-US" sz="5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but Jesus does!</a:t>
            </a:r>
          </a:p>
          <a:p>
            <a:pPr marL="0" indent="0">
              <a:buNone/>
            </a:pP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891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3A79C-B005-431B-B50D-BE4DF162C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I have told you these things, so that in me you may </a:t>
            </a:r>
            <a:r>
              <a:rPr lang="en-US" sz="5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have peace</a:t>
            </a:r>
            <a:r>
              <a:rPr lang="en-US" sz="5400" dirty="0">
                <a:solidFill>
                  <a:schemeClr val="bg1"/>
                </a:solidFill>
              </a:rPr>
              <a:t>. In this world you will have trouble. But take heart! I have overcome the world.</a:t>
            </a:r>
          </a:p>
          <a:p>
            <a:pPr marL="0" indent="0">
              <a:buNone/>
            </a:pP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A6401A4-46DB-4810-B3E2-B94F9EA86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John 16:33</a:t>
            </a:r>
          </a:p>
        </p:txBody>
      </p:sp>
    </p:spTree>
    <p:extLst>
      <p:ext uri="{BB962C8B-B14F-4D97-AF65-F5344CB8AC3E}">
        <p14:creationId xmlns:p14="http://schemas.microsoft.com/office/powerpoint/2010/main" val="6798042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3A79C-B005-431B-B50D-BE4DF162C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Peace I leave with you; </a:t>
            </a:r>
            <a:r>
              <a:rPr lang="en-US" sz="5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my peace I give you</a:t>
            </a:r>
            <a:r>
              <a:rPr lang="en-US" sz="5400" dirty="0">
                <a:solidFill>
                  <a:schemeClr val="bg1"/>
                </a:solidFill>
              </a:rPr>
              <a:t>. I do not give to you as the world gives. Do not let your hearts be troubled and do not be afraid.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A6401A4-46DB-4810-B3E2-B94F9EA86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John 14:27</a:t>
            </a:r>
          </a:p>
        </p:txBody>
      </p:sp>
    </p:spTree>
    <p:extLst>
      <p:ext uri="{BB962C8B-B14F-4D97-AF65-F5344CB8AC3E}">
        <p14:creationId xmlns:p14="http://schemas.microsoft.com/office/powerpoint/2010/main" val="40616337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3A79C-B005-431B-B50D-BE4DF162C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“Be strong and courageous, for you shall go with this people into the land that the LORD has </a:t>
            </a:r>
            <a:r>
              <a:rPr lang="en-US" sz="5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promised</a:t>
            </a:r>
            <a:r>
              <a:rPr lang="en-US" sz="5400" dirty="0">
                <a:solidFill>
                  <a:schemeClr val="bg1"/>
                </a:solidFill>
              </a:rPr>
              <a:t> to give them, and you shall put them in possession of it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A6401A4-46DB-4810-B3E2-B94F9EA86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Deut. 31:7</a:t>
            </a:r>
          </a:p>
        </p:txBody>
      </p:sp>
    </p:spTree>
    <p:extLst>
      <p:ext uri="{BB962C8B-B14F-4D97-AF65-F5344CB8AC3E}">
        <p14:creationId xmlns:p14="http://schemas.microsoft.com/office/powerpoint/2010/main" val="41180179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3A79C-B005-431B-B50D-BE4DF162C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Be strong and courageous, because you will lead these people to inherit the land I </a:t>
            </a:r>
            <a:r>
              <a:rPr lang="en-US" sz="5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promised </a:t>
            </a:r>
            <a:r>
              <a:rPr lang="en-US" sz="5400" dirty="0">
                <a:solidFill>
                  <a:schemeClr val="bg1"/>
                </a:solidFill>
              </a:rPr>
              <a:t>to their forefathers to give them.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A6401A4-46DB-4810-B3E2-B94F9EA86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Joshua 1:6</a:t>
            </a:r>
          </a:p>
        </p:txBody>
      </p:sp>
    </p:spTree>
    <p:extLst>
      <p:ext uri="{BB962C8B-B14F-4D97-AF65-F5344CB8AC3E}">
        <p14:creationId xmlns:p14="http://schemas.microsoft.com/office/powerpoint/2010/main" val="18622915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3A79C-B005-431B-B50D-BE4DF162C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14400" indent="-914400">
              <a:buAutoNum type="arabicPeriod"/>
            </a:pPr>
            <a:r>
              <a:rPr lang="en-US" sz="5400" dirty="0">
                <a:solidFill>
                  <a:schemeClr val="bg1"/>
                </a:solidFill>
              </a:rPr>
              <a:t>Christ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A6401A4-46DB-4810-B3E2-B94F9EA86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To Rise Up, it takes:</a:t>
            </a:r>
          </a:p>
        </p:txBody>
      </p:sp>
    </p:spTree>
    <p:extLst>
      <p:ext uri="{BB962C8B-B14F-4D97-AF65-F5344CB8AC3E}">
        <p14:creationId xmlns:p14="http://schemas.microsoft.com/office/powerpoint/2010/main" val="29829009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3A79C-B005-431B-B50D-BE4DF162C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Jesus said to her, “</a:t>
            </a:r>
            <a:r>
              <a:rPr lang="en-US" sz="5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I am the resurrection</a:t>
            </a:r>
            <a:r>
              <a:rPr lang="en-US" sz="5400" dirty="0">
                <a:solidFill>
                  <a:schemeClr val="bg1"/>
                </a:solidFill>
              </a:rPr>
              <a:t> and the life. He who believes in me will live, even though he dies;</a:t>
            </a:r>
          </a:p>
          <a:p>
            <a:pPr marL="0" indent="0">
              <a:buNone/>
            </a:pP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A6401A4-46DB-4810-B3E2-B94F9EA86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solidFill>
                  <a:schemeClr val="bg1"/>
                </a:solidFill>
              </a:rPr>
              <a:t>John 11:25</a:t>
            </a:r>
          </a:p>
        </p:txBody>
      </p:sp>
    </p:spTree>
    <p:extLst>
      <p:ext uri="{BB962C8B-B14F-4D97-AF65-F5344CB8AC3E}">
        <p14:creationId xmlns:p14="http://schemas.microsoft.com/office/powerpoint/2010/main" val="23142941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3A79C-B005-431B-B50D-BE4DF162C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14400" indent="-914400">
              <a:buAutoNum type="arabicPeriod"/>
            </a:pPr>
            <a:r>
              <a:rPr lang="en-US" sz="5400" dirty="0">
                <a:solidFill>
                  <a:schemeClr val="bg1"/>
                </a:solidFill>
              </a:rPr>
              <a:t>Christ</a:t>
            </a:r>
          </a:p>
          <a:p>
            <a:pPr marL="914400" indent="-914400">
              <a:buAutoNum type="arabicPeriod"/>
            </a:pPr>
            <a:r>
              <a:rPr lang="en-US" sz="5400" dirty="0">
                <a:solidFill>
                  <a:schemeClr val="bg1"/>
                </a:solidFill>
              </a:rPr>
              <a:t>Courage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A6401A4-46DB-4810-B3E2-B94F9EA86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To Rise Up, it takes:</a:t>
            </a:r>
          </a:p>
        </p:txBody>
      </p:sp>
    </p:spTree>
    <p:extLst>
      <p:ext uri="{BB962C8B-B14F-4D97-AF65-F5344CB8AC3E}">
        <p14:creationId xmlns:p14="http://schemas.microsoft.com/office/powerpoint/2010/main" val="15434533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3A79C-B005-431B-B50D-BE4DF162C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Not the absence of fear</a:t>
            </a:r>
          </a:p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but the presence of faith</a:t>
            </a:r>
          </a:p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in a greater God</a:t>
            </a:r>
          </a:p>
          <a:p>
            <a:pPr marL="0" indent="0">
              <a:buNone/>
            </a:pP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A6401A4-46DB-4810-B3E2-B94F9EA86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solidFill>
                  <a:schemeClr val="bg1"/>
                </a:solidFill>
              </a:rPr>
              <a:t>Courage</a:t>
            </a:r>
          </a:p>
        </p:txBody>
      </p:sp>
    </p:spTree>
    <p:extLst>
      <p:ext uri="{BB962C8B-B14F-4D97-AF65-F5344CB8AC3E}">
        <p14:creationId xmlns:p14="http://schemas.microsoft.com/office/powerpoint/2010/main" val="37814286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3A79C-B005-431B-B50D-BE4DF162C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Be strong and </a:t>
            </a:r>
            <a:r>
              <a:rPr lang="en-US" sz="5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courageous, </a:t>
            </a:r>
            <a:r>
              <a:rPr lang="en-US" sz="5400" dirty="0">
                <a:solidFill>
                  <a:schemeClr val="bg1"/>
                </a:solidFill>
              </a:rPr>
              <a:t>because you will lead these people to inherit the land I promised</a:t>
            </a:r>
            <a:r>
              <a:rPr lang="en-US" sz="5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5400" dirty="0">
                <a:solidFill>
                  <a:schemeClr val="bg1"/>
                </a:solidFill>
              </a:rPr>
              <a:t>to their forefathers to give them.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A6401A4-46DB-4810-B3E2-B94F9EA86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Joshua 1:6</a:t>
            </a:r>
          </a:p>
        </p:txBody>
      </p:sp>
    </p:spTree>
    <p:extLst>
      <p:ext uri="{BB962C8B-B14F-4D97-AF65-F5344CB8AC3E}">
        <p14:creationId xmlns:p14="http://schemas.microsoft.com/office/powerpoint/2010/main" val="1030290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3A79C-B005-431B-B50D-BE4DF162C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44279"/>
            <a:ext cx="10515600" cy="518868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5400" b="1" u="sng" dirty="0">
                <a:solidFill>
                  <a:schemeClr val="bg1"/>
                </a:solidFill>
              </a:rPr>
              <a:t>Life’s Most Difficult Decisions</a:t>
            </a:r>
          </a:p>
          <a:p>
            <a:pPr marL="0" indent="0">
              <a:buNone/>
            </a:pPr>
            <a:endParaRPr lang="en-US" sz="5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10. Choosing a college major</a:t>
            </a:r>
          </a:p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9.   Deciding on a career</a:t>
            </a:r>
          </a:p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8.   Making a career change</a:t>
            </a:r>
          </a:p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7.   Going back to school</a:t>
            </a:r>
          </a:p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6.   Where to live</a:t>
            </a:r>
          </a:p>
        </p:txBody>
      </p:sp>
    </p:spTree>
    <p:extLst>
      <p:ext uri="{BB962C8B-B14F-4D97-AF65-F5344CB8AC3E}">
        <p14:creationId xmlns:p14="http://schemas.microsoft.com/office/powerpoint/2010/main" val="42698845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3A79C-B005-431B-B50D-BE4DF162C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The Lord Jesus, on the night he was betrayed, took bread, and when he had given thanks, he broke it and said, “This is my body, which is for you; do this in remembrance of me.”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A6401A4-46DB-4810-B3E2-B94F9EA86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1 Corinthians 11:23–24 </a:t>
            </a:r>
          </a:p>
        </p:txBody>
      </p:sp>
    </p:spTree>
    <p:extLst>
      <p:ext uri="{BB962C8B-B14F-4D97-AF65-F5344CB8AC3E}">
        <p14:creationId xmlns:p14="http://schemas.microsoft.com/office/powerpoint/2010/main" val="23409863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3A79C-B005-431B-B50D-BE4DF162C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“Do not let your hearts be troubled. Trust in God; trust also in me.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A6401A4-46DB-4810-B3E2-B94F9EA86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John 14:1</a:t>
            </a:r>
          </a:p>
        </p:txBody>
      </p:sp>
    </p:spTree>
    <p:extLst>
      <p:ext uri="{BB962C8B-B14F-4D97-AF65-F5344CB8AC3E}">
        <p14:creationId xmlns:p14="http://schemas.microsoft.com/office/powerpoint/2010/main" val="17287872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3A79C-B005-431B-B50D-BE4DF162C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14400" indent="-914400">
              <a:buAutoNum type="arabicPeriod"/>
            </a:pPr>
            <a:r>
              <a:rPr lang="en-US" sz="5400" dirty="0">
                <a:solidFill>
                  <a:schemeClr val="bg1"/>
                </a:solidFill>
              </a:rPr>
              <a:t>What is the right thing to do?</a:t>
            </a:r>
          </a:p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	(according to God’s Word)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A6401A4-46DB-4810-B3E2-B94F9EA86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solidFill>
                  <a:schemeClr val="bg1"/>
                </a:solidFill>
              </a:rPr>
              <a:t>The Questions of Courage</a:t>
            </a:r>
          </a:p>
        </p:txBody>
      </p:sp>
    </p:spTree>
    <p:extLst>
      <p:ext uri="{BB962C8B-B14F-4D97-AF65-F5344CB8AC3E}">
        <p14:creationId xmlns:p14="http://schemas.microsoft.com/office/powerpoint/2010/main" val="36361919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3A79C-B005-431B-B50D-BE4DF162C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14400" indent="-914400">
              <a:buAutoNum type="arabicPeriod"/>
            </a:pPr>
            <a:r>
              <a:rPr lang="en-US" sz="5400" dirty="0">
                <a:solidFill>
                  <a:schemeClr val="bg1"/>
                </a:solidFill>
              </a:rPr>
              <a:t>What is the right thing to do?</a:t>
            </a:r>
          </a:p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2.   Whose will do I want done?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A6401A4-46DB-4810-B3E2-B94F9EA86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solidFill>
                  <a:schemeClr val="bg1"/>
                </a:solidFill>
              </a:rPr>
              <a:t>The Questions of Courage</a:t>
            </a:r>
          </a:p>
        </p:txBody>
      </p:sp>
    </p:spTree>
    <p:extLst>
      <p:ext uri="{BB962C8B-B14F-4D97-AF65-F5344CB8AC3E}">
        <p14:creationId xmlns:p14="http://schemas.microsoft.com/office/powerpoint/2010/main" val="8649521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3A79C-B005-431B-B50D-BE4DF162C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14400" indent="-914400">
              <a:buAutoNum type="arabicPeriod"/>
            </a:pPr>
            <a:r>
              <a:rPr lang="en-US" sz="5400" dirty="0">
                <a:solidFill>
                  <a:schemeClr val="bg1"/>
                </a:solidFill>
              </a:rPr>
              <a:t>What is the right thing to do?</a:t>
            </a:r>
          </a:p>
          <a:p>
            <a:pPr marL="914400" indent="-914400">
              <a:buAutoNum type="arabicPeriod" startAt="2"/>
            </a:pPr>
            <a:r>
              <a:rPr lang="en-US" sz="5400" dirty="0">
                <a:solidFill>
                  <a:schemeClr val="bg1"/>
                </a:solidFill>
              </a:rPr>
              <a:t>Whose will do I want done?</a:t>
            </a:r>
          </a:p>
          <a:p>
            <a:pPr marL="914400" indent="-914400">
              <a:buAutoNum type="arabicPeriod" startAt="2"/>
            </a:pPr>
            <a:r>
              <a:rPr lang="en-US" sz="5400" dirty="0">
                <a:solidFill>
                  <a:schemeClr val="bg1"/>
                </a:solidFill>
              </a:rPr>
              <a:t>Do I trust God to be faithful?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A6401A4-46DB-4810-B3E2-B94F9EA86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solidFill>
                  <a:schemeClr val="bg1"/>
                </a:solidFill>
              </a:rPr>
              <a:t>The Questions of Courage</a:t>
            </a:r>
          </a:p>
        </p:txBody>
      </p:sp>
    </p:spTree>
    <p:extLst>
      <p:ext uri="{BB962C8B-B14F-4D97-AF65-F5344CB8AC3E}">
        <p14:creationId xmlns:p14="http://schemas.microsoft.com/office/powerpoint/2010/main" val="4743420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3A79C-B005-431B-B50D-BE4DF162C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814" y="684490"/>
            <a:ext cx="10515600" cy="2377687"/>
          </a:xfrm>
        </p:spPr>
        <p:txBody>
          <a:bodyPr>
            <a:normAutofit lnSpcReduction="10000"/>
          </a:bodyPr>
          <a:lstStyle/>
          <a:p>
            <a:pPr marL="914400" indent="-914400">
              <a:buAutoNum type="arabicPeriod"/>
            </a:pPr>
            <a:r>
              <a:rPr lang="en-US" sz="5400" dirty="0">
                <a:solidFill>
                  <a:schemeClr val="bg1"/>
                </a:solidFill>
              </a:rPr>
              <a:t>What is the right thing to do?</a:t>
            </a:r>
          </a:p>
          <a:p>
            <a:pPr marL="914400" indent="-914400">
              <a:buAutoNum type="arabicPeriod" startAt="2"/>
            </a:pPr>
            <a:r>
              <a:rPr lang="en-US" sz="5400" dirty="0">
                <a:solidFill>
                  <a:schemeClr val="bg1"/>
                </a:solidFill>
              </a:rPr>
              <a:t>Whose will do I want done?</a:t>
            </a:r>
          </a:p>
          <a:p>
            <a:pPr marL="914400" indent="-914400">
              <a:buAutoNum type="arabicPeriod" startAt="2"/>
            </a:pPr>
            <a:r>
              <a:rPr lang="en-US" sz="5400" dirty="0">
                <a:solidFill>
                  <a:schemeClr val="bg1"/>
                </a:solidFill>
              </a:rPr>
              <a:t>Do I trust God to be faithful?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A6401A4-46DB-4810-B3E2-B94F9EA86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11145"/>
            <a:ext cx="10515600" cy="1325563"/>
          </a:xfrm>
        </p:spPr>
        <p:txBody>
          <a:bodyPr/>
          <a:lstStyle/>
          <a:p>
            <a:r>
              <a:rPr lang="en-US" sz="6000" dirty="0">
                <a:solidFill>
                  <a:schemeClr val="bg1"/>
                </a:solidFill>
              </a:rPr>
              <a:t>Jesus, I choose you!</a:t>
            </a:r>
          </a:p>
        </p:txBody>
      </p:sp>
    </p:spTree>
    <p:extLst>
      <p:ext uri="{BB962C8B-B14F-4D97-AF65-F5344CB8AC3E}">
        <p14:creationId xmlns:p14="http://schemas.microsoft.com/office/powerpoint/2010/main" val="2025683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3A79C-B005-431B-B50D-BE4DF162C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59219"/>
            <a:ext cx="10515600" cy="533754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5400" b="1" u="sng" dirty="0">
                <a:solidFill>
                  <a:schemeClr val="bg1"/>
                </a:solidFill>
              </a:rPr>
              <a:t>Life’s Most Difficult Decisions</a:t>
            </a:r>
          </a:p>
          <a:p>
            <a:pPr marL="0" indent="0">
              <a:buNone/>
            </a:pPr>
            <a:endParaRPr lang="en-US" sz="5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5.   Buying a home</a:t>
            </a:r>
          </a:p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4.   Who to date</a:t>
            </a:r>
          </a:p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3.   Should I get married</a:t>
            </a:r>
          </a:p>
          <a:p>
            <a:pPr marL="914400" indent="-914400">
              <a:buAutoNum type="arabicPeriod" startAt="2"/>
            </a:pPr>
            <a:r>
              <a:rPr lang="en-US" sz="5400" dirty="0">
                <a:solidFill>
                  <a:schemeClr val="bg1"/>
                </a:solidFill>
              </a:rPr>
              <a:t>Having children</a:t>
            </a:r>
          </a:p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1.   ???</a:t>
            </a:r>
          </a:p>
          <a:p>
            <a:pPr marL="0" indent="0">
              <a:buNone/>
            </a:pP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319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3A79C-B005-431B-B50D-BE4DF162C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59219"/>
            <a:ext cx="10515600" cy="533754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5400" b="1" u="sng" dirty="0">
                <a:solidFill>
                  <a:schemeClr val="bg1"/>
                </a:solidFill>
              </a:rPr>
              <a:t>Life’s Most Difficult Decisions</a:t>
            </a:r>
          </a:p>
          <a:p>
            <a:pPr marL="0" indent="0">
              <a:buNone/>
            </a:pPr>
            <a:endParaRPr lang="en-US" sz="5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5.   Buying a home</a:t>
            </a:r>
          </a:p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4.   Who to date?</a:t>
            </a:r>
          </a:p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3.   Get married</a:t>
            </a:r>
          </a:p>
          <a:p>
            <a:pPr marL="914400" indent="-914400">
              <a:buAutoNum type="arabicPeriod" startAt="2"/>
            </a:pPr>
            <a:r>
              <a:rPr lang="en-US" sz="5400" dirty="0">
                <a:solidFill>
                  <a:schemeClr val="bg1"/>
                </a:solidFill>
              </a:rPr>
              <a:t>Having children</a:t>
            </a:r>
          </a:p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1.   </a:t>
            </a:r>
            <a:r>
              <a:rPr lang="en-US" sz="54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to let go</a:t>
            </a:r>
          </a:p>
          <a:p>
            <a:pPr marL="0" indent="0">
              <a:buNone/>
            </a:pP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018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F404CC4-B3C4-44D3-BC3A-DE4E6B3F0336}"/>
              </a:ext>
            </a:extLst>
          </p:cNvPr>
          <p:cNvSpPr/>
          <p:nvPr/>
        </p:nvSpPr>
        <p:spPr>
          <a:xfrm>
            <a:off x="-241005" y="5292356"/>
            <a:ext cx="12674010" cy="18500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946645-0894-412A-BF75-53C247237476}"/>
              </a:ext>
            </a:extLst>
          </p:cNvPr>
          <p:cNvSpPr/>
          <p:nvPr/>
        </p:nvSpPr>
        <p:spPr>
          <a:xfrm>
            <a:off x="-276447" y="-574158"/>
            <a:ext cx="12674010" cy="18500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32C709-3ED0-4B5E-8A29-AE7502306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42EFFA-220D-4C58-B88C-731529F6B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5178" y="123164"/>
            <a:ext cx="15012628" cy="636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585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3A79C-B005-431B-B50D-BE4DF162C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1. You have </a:t>
            </a:r>
            <a:r>
              <a:rPr lang="en-US" sz="5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enemies</a:t>
            </a:r>
          </a:p>
          <a:p>
            <a:pPr marL="0" indent="0">
              <a:buNone/>
            </a:pP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A6401A4-46DB-4810-B3E2-B94F9EA86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Bible is clear!</a:t>
            </a:r>
          </a:p>
        </p:txBody>
      </p:sp>
    </p:spTree>
    <p:extLst>
      <p:ext uri="{BB962C8B-B14F-4D97-AF65-F5344CB8AC3E}">
        <p14:creationId xmlns:p14="http://schemas.microsoft.com/office/powerpoint/2010/main" val="3320927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3A79C-B005-431B-B50D-BE4DF162C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“Consecrate yourselves in preparation for tomorrow … for you cannot stand against </a:t>
            </a:r>
            <a:r>
              <a:rPr lang="en-US" sz="5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your enemies</a:t>
            </a:r>
            <a:r>
              <a:rPr lang="en-US" sz="5400" dirty="0">
                <a:solidFill>
                  <a:schemeClr val="bg1"/>
                </a:solidFill>
              </a:rPr>
              <a:t> until you remove your sin.</a:t>
            </a:r>
          </a:p>
          <a:p>
            <a:pPr marL="0" indent="0">
              <a:buNone/>
            </a:pP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A6401A4-46DB-4810-B3E2-B94F9EA86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Joshua 7:13</a:t>
            </a:r>
          </a:p>
        </p:txBody>
      </p:sp>
    </p:spTree>
    <p:extLst>
      <p:ext uri="{BB962C8B-B14F-4D97-AF65-F5344CB8AC3E}">
        <p14:creationId xmlns:p14="http://schemas.microsoft.com/office/powerpoint/2010/main" val="24707441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17065</TotalTime>
  <Words>1515</Words>
  <Application>Microsoft Office PowerPoint</Application>
  <PresentationFormat>Widescreen</PresentationFormat>
  <Paragraphs>264</Paragraphs>
  <Slides>45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Calibri</vt:lpstr>
      <vt:lpstr>Myriad Pro</vt:lpstr>
      <vt:lpstr>Office Theme</vt:lpstr>
      <vt:lpstr>PowerPoint Presentation</vt:lpstr>
      <vt:lpstr>PowerPoint Presentation</vt:lpstr>
      <vt:lpstr>Possible video here  </vt:lpstr>
      <vt:lpstr>PowerPoint Presentation</vt:lpstr>
      <vt:lpstr>PowerPoint Presentation</vt:lpstr>
      <vt:lpstr>PowerPoint Presentation</vt:lpstr>
      <vt:lpstr>PowerPoint Presentation</vt:lpstr>
      <vt:lpstr>The Bible is clear!</vt:lpstr>
      <vt:lpstr>Joshua 7:13</vt:lpstr>
      <vt:lpstr>Psalm 7:6</vt:lpstr>
      <vt:lpstr>Psalm 23:4-5</vt:lpstr>
      <vt:lpstr>Psalm 69:18</vt:lpstr>
      <vt:lpstr>The Bible is clear!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Series Big Idea</vt:lpstr>
      <vt:lpstr>Series Big Idea</vt:lpstr>
      <vt:lpstr>PowerPoint Presentation</vt:lpstr>
      <vt:lpstr>The Five Fears (in Lk 22-32)</vt:lpstr>
      <vt:lpstr>PowerPoint Presentation</vt:lpstr>
      <vt:lpstr>2 Timothy 1:7</vt:lpstr>
      <vt:lpstr>2 Timothy 1:7</vt:lpstr>
      <vt:lpstr>2 Timothy 1:7</vt:lpstr>
      <vt:lpstr>Reality Check</vt:lpstr>
      <vt:lpstr>Reality Check</vt:lpstr>
      <vt:lpstr>Reality Check</vt:lpstr>
      <vt:lpstr>PowerPoint Presentation</vt:lpstr>
      <vt:lpstr>John 16:33</vt:lpstr>
      <vt:lpstr>John 14:27</vt:lpstr>
      <vt:lpstr>Deut. 31:7</vt:lpstr>
      <vt:lpstr>Joshua 1:6</vt:lpstr>
      <vt:lpstr>To Rise Up, it takes:</vt:lpstr>
      <vt:lpstr>John 11:25</vt:lpstr>
      <vt:lpstr>To Rise Up, it takes:</vt:lpstr>
      <vt:lpstr>Courage</vt:lpstr>
      <vt:lpstr>Joshua 1:6</vt:lpstr>
      <vt:lpstr>1 Corinthians 11:23–24 </vt:lpstr>
      <vt:lpstr>John 14:1</vt:lpstr>
      <vt:lpstr>The Questions of Courage</vt:lpstr>
      <vt:lpstr>The Questions of Courage</vt:lpstr>
      <vt:lpstr>The Questions of Courage</vt:lpstr>
      <vt:lpstr>Jesus, I choose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Shawn Franco</cp:lastModifiedBy>
  <cp:revision>100</cp:revision>
  <cp:lastPrinted>2018-03-08T20:18:05Z</cp:lastPrinted>
  <dcterms:created xsi:type="dcterms:W3CDTF">2016-05-25T19:25:35Z</dcterms:created>
  <dcterms:modified xsi:type="dcterms:W3CDTF">2018-03-10T21:36:37Z</dcterms:modified>
</cp:coreProperties>
</file>