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0" r:id="rId2"/>
    <p:sldId id="291" r:id="rId3"/>
    <p:sldId id="288" r:id="rId4"/>
    <p:sldId id="305" r:id="rId5"/>
    <p:sldId id="334" r:id="rId6"/>
    <p:sldId id="306" r:id="rId7"/>
    <p:sldId id="307" r:id="rId8"/>
    <p:sldId id="295" r:id="rId9"/>
    <p:sldId id="311" r:id="rId10"/>
    <p:sldId id="310" r:id="rId11"/>
    <p:sldId id="312" r:id="rId12"/>
    <p:sldId id="313" r:id="rId13"/>
    <p:sldId id="314" r:id="rId14"/>
    <p:sldId id="280" r:id="rId15"/>
    <p:sldId id="281" r:id="rId16"/>
    <p:sldId id="326" r:id="rId17"/>
    <p:sldId id="325" r:id="rId18"/>
    <p:sldId id="323" r:id="rId19"/>
    <p:sldId id="316" r:id="rId20"/>
    <p:sldId id="317" r:id="rId21"/>
    <p:sldId id="328" r:id="rId22"/>
    <p:sldId id="332" r:id="rId23"/>
    <p:sldId id="331" r:id="rId24"/>
    <p:sldId id="330" r:id="rId25"/>
    <p:sldId id="329" r:id="rId26"/>
    <p:sldId id="320" r:id="rId27"/>
    <p:sldId id="322" r:id="rId28"/>
    <p:sldId id="333" r:id="rId29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DECE979-A977-A846-8B9A-BD6C37BA6306}">
          <p14:sldIdLst>
            <p14:sldId id="260"/>
            <p14:sldId id="291"/>
            <p14:sldId id="288"/>
            <p14:sldId id="305"/>
            <p14:sldId id="334"/>
            <p14:sldId id="306"/>
            <p14:sldId id="307"/>
            <p14:sldId id="295"/>
            <p14:sldId id="311"/>
            <p14:sldId id="310"/>
            <p14:sldId id="312"/>
            <p14:sldId id="313"/>
            <p14:sldId id="314"/>
            <p14:sldId id="280"/>
            <p14:sldId id="281"/>
            <p14:sldId id="326"/>
            <p14:sldId id="325"/>
            <p14:sldId id="323"/>
            <p14:sldId id="316"/>
            <p14:sldId id="317"/>
            <p14:sldId id="328"/>
            <p14:sldId id="332"/>
            <p14:sldId id="331"/>
            <p14:sldId id="330"/>
            <p14:sldId id="329"/>
            <p14:sldId id="320"/>
            <p14:sldId id="322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64" autoAdjust="0"/>
    <p:restoredTop sz="45989" autoAdjust="0"/>
  </p:normalViewPr>
  <p:slideViewPr>
    <p:cSldViewPr snapToGrid="0" snapToObjects="1">
      <p:cViewPr varScale="1">
        <p:scale>
          <a:sx n="31" d="100"/>
          <a:sy n="31" d="100"/>
        </p:scale>
        <p:origin x="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5961D1-A3D8-48EE-B361-B582B488D9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C6FA2-0B99-469E-B9FA-C8A5716C32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13A128C5-0EDD-45B7-9887-741DB16435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35AA3-AEC1-4495-8D7E-774FDD60A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FB9B4-D307-4115-923B-F5DB16E0F3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F9BF73D-3240-4BA1-A445-195A1BDA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14B723CE-6FC1-F344-AF3E-8329AFF5A5B6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E66E2491-363B-364C-91E5-8CCC793F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(this story is told three places: Mk 14:3-9, John 12:1-8, Mt. ???)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John’s account tells us the woman is Mary, the sister to Martha &amp; Lazarus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Mark 14:3-9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that sat at Jesus feet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saw her raise Lazarus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</a:t>
            </a:r>
            <a:r>
              <a:rPr lang="en-US"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gives all she owns to him</a:t>
            </a:r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areas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Outreach to our community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ecoff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bensely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generation discipleship – next gen missionaries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Missionaries – Christmas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Unreached  - Project Hope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 Legacy – church fam for future generations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53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 extra to show you god loves you! (with a big tip)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(more people commit suicide in thanksgiving – Christmas)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(feel their problems more)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1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not how </a:t>
            </a:r>
            <a:r>
              <a:rPr lang="en-US" dirty="0" err="1"/>
              <a:t>how</a:t>
            </a:r>
            <a:r>
              <a:rPr lang="en-US" dirty="0"/>
              <a:t> you start – its how you finish</a:t>
            </a:r>
          </a:p>
          <a:p>
            <a:r>
              <a:rPr lang="en-US" dirty="0"/>
              <a:t>Its not how you feel – its what you see forever</a:t>
            </a:r>
          </a:p>
          <a:p>
            <a:endParaRPr lang="en-US" dirty="0"/>
          </a:p>
          <a:p>
            <a:r>
              <a:rPr lang="en-US" dirty="0"/>
              <a:t>God doesn’t want you to give up on His legacy through you</a:t>
            </a:r>
          </a:p>
          <a:p>
            <a:r>
              <a:rPr lang="en-US" dirty="0"/>
              <a:t>There are greater days ahead</a:t>
            </a:r>
          </a:p>
          <a:p>
            <a:endParaRPr lang="en-US" dirty="0"/>
          </a:p>
          <a:p>
            <a:r>
              <a:rPr lang="en-US" dirty="0"/>
              <a:t>Mary’s story show us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6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Mary remembered all Jesus had done – given her and her 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“This is how we know what love is: Jesus Christ laid down his life for us. And we ought to lay down our lives for our brothers.”  1 John 3:16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had brought her brother back from the dead.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had given her knew life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she was so grateful – she didn’t just give her leftovers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gave as a legacy</a:t>
            </a:r>
          </a:p>
          <a:p>
            <a:endParaRPr lang="en-US" dirty="0"/>
          </a:p>
          <a:p>
            <a:r>
              <a:rPr lang="en-US" dirty="0"/>
              <a:t>Do you remember who you were before Jesus became real to you?</a:t>
            </a:r>
          </a:p>
          <a:p>
            <a:endParaRPr lang="en-US" dirty="0"/>
          </a:p>
          <a:p>
            <a:r>
              <a:rPr lang="en-US" dirty="0"/>
              <a:t>Do you remember how you felt about your future?</a:t>
            </a:r>
          </a:p>
          <a:p>
            <a:endParaRPr lang="en-US" dirty="0"/>
          </a:p>
          <a:p>
            <a:r>
              <a:rPr lang="en-US" dirty="0"/>
              <a:t>Do you remember His great forgiveness?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6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to remember / holidays last season</a:t>
            </a:r>
          </a:p>
          <a:p>
            <a:endParaRPr lang="en-US" dirty="0"/>
          </a:p>
          <a:p>
            <a:r>
              <a:rPr lang="en-US" dirty="0"/>
              <a:t>Read this psalm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09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8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Provision / People / Perspective / Peace / Past</a:t>
            </a:r>
          </a:p>
          <a:p>
            <a:endParaRPr lang="en-US" dirty="0"/>
          </a:p>
          <a:p>
            <a:r>
              <a:rPr lang="en-US" dirty="0"/>
              <a:t>When we are filled with what we have been given,</a:t>
            </a:r>
          </a:p>
          <a:p>
            <a:r>
              <a:rPr lang="en-US" dirty="0"/>
              <a:t>We pour out what we have been given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23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98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had been given something and it caused great joy</a:t>
            </a:r>
          </a:p>
          <a:p>
            <a:endParaRPr lang="en-US" dirty="0"/>
          </a:p>
          <a:p>
            <a:r>
              <a:rPr lang="en-US" dirty="0"/>
              <a:t>The joy grew by giving back</a:t>
            </a:r>
          </a:p>
          <a:p>
            <a:r>
              <a:rPr lang="en-US" dirty="0"/>
              <a:t>It kept flowing like water out of a fire hydrant</a:t>
            </a:r>
          </a:p>
          <a:p>
            <a:endParaRPr lang="en-US" dirty="0"/>
          </a:p>
          <a:p>
            <a:r>
              <a:rPr lang="en-US" dirty="0"/>
              <a:t>And that’s the key to joy</a:t>
            </a:r>
          </a:p>
          <a:p>
            <a:r>
              <a:rPr lang="en-US" dirty="0"/>
              <a:t>It needs to keep flowing and pouring out of you to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6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17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/>
              <a:t>Winston Churchill</a:t>
            </a:r>
          </a:p>
          <a:p>
            <a:pPr algn="ctr"/>
            <a:r>
              <a:rPr lang="en-US" sz="1200" dirty="0"/>
              <a:t>“We make a living by what we get. </a:t>
            </a:r>
          </a:p>
          <a:p>
            <a:pPr algn="ctr"/>
            <a:r>
              <a:rPr lang="en-US" sz="1200" dirty="0"/>
              <a:t>But we make a life [&amp; legacy] by what we give.”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the key to unending joy</a:t>
            </a:r>
          </a:p>
          <a:p>
            <a:r>
              <a:rPr lang="en-US" dirty="0"/>
              <a:t>To stop giving like Jesus is to stop having </a:t>
            </a:r>
            <a:r>
              <a:rPr lang="en-US" dirty="0" err="1"/>
              <a:t>vicotyr</a:t>
            </a:r>
            <a:r>
              <a:rPr lang="en-US" dirty="0"/>
              <a:t> like Jesus</a:t>
            </a:r>
          </a:p>
          <a:p>
            <a:endParaRPr lang="en-US" dirty="0"/>
          </a:p>
          <a:p>
            <a:r>
              <a:rPr lang="en-US" dirty="0"/>
              <a:t>Your legacy is in what you give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97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/>
              <a:t>All your giving &amp; effort is temporary until you take the first and </a:t>
            </a:r>
            <a:r>
              <a:rPr lang="en-US" sz="1500" b="1" dirty="0"/>
              <a:t>most important step of trust</a:t>
            </a:r>
          </a:p>
          <a:p>
            <a:pPr algn="l"/>
            <a:endParaRPr lang="en-US" sz="1500" b="1" dirty="0"/>
          </a:p>
          <a:p>
            <a:pPr algn="l"/>
            <a:r>
              <a:rPr lang="en-US" sz="1500" b="0" dirty="0"/>
              <a:t>Celebrated incredible baptisms two weeks ago</a:t>
            </a:r>
          </a:p>
          <a:p>
            <a:pPr algn="l"/>
            <a:endParaRPr lang="en-US" sz="1500" b="0" dirty="0"/>
          </a:p>
          <a:p>
            <a:pPr algn="l"/>
            <a:endParaRPr lang="en-US" sz="15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04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/>
              <a:t>We gave over $5,00o to hurricane relief</a:t>
            </a:r>
          </a:p>
          <a:p>
            <a:pPr algn="l"/>
            <a:r>
              <a:rPr lang="en-US" sz="1500" dirty="0"/>
              <a:t>And now put it on our hearts to give to Puerto </a:t>
            </a:r>
            <a:r>
              <a:rPr lang="en-US" sz="1500" dirty="0" err="1"/>
              <a:t>rico</a:t>
            </a:r>
            <a:endParaRPr lang="en-US" sz="1500" dirty="0"/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Emotional giving  - one time – is a blessing</a:t>
            </a:r>
          </a:p>
          <a:p>
            <a:pPr algn="l"/>
            <a:r>
              <a:rPr lang="en-US" sz="1500" dirty="0"/>
              <a:t>A nice step in trusting God in a moment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We want to go higher and develop lifestyle of trust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Emotional is giving with god when I want and how I want</a:t>
            </a:r>
          </a:p>
          <a:p>
            <a:pPr algn="l"/>
            <a:endParaRPr lang="en-US" sz="1500" dirty="0"/>
          </a:p>
          <a:p>
            <a:pPr algn="l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57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is always teaching on giving first to God in all areas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(which includes money – can be our greatest idol)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develop a pattern of trust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 higher with God – trusting him with everything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do that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 with the first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always belongs to God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give him my first he takes care of the rest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live in the reality that I trust in his riches and not mine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declare my treasure is god not money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sermon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some, that’s the next step of trust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 out more so God flow even more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your tithes – we given over $200k to missions last year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37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/>
              <a:t>Sacrificially or strategically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Give my temporary comfort and success for eternal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I want to sacrifice to live simply so others can simply live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Over $60k to motivation church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60 members sponsor kids in Ethiopia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Many called to go – sacrifice</a:t>
            </a:r>
          </a:p>
          <a:p>
            <a:pPr algn="l"/>
            <a:r>
              <a:rPr lang="en-US" sz="1500" dirty="0"/>
              <a:t>Extra funds (offerings) but time and skill and 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47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500" dirty="0"/>
              <a:t>Widow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This is where the legacy finalizes itself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This is where Jesus taking all of us</a:t>
            </a:r>
          </a:p>
          <a:p>
            <a:pPr algn="l"/>
            <a:r>
              <a:rPr lang="en-US" sz="1500" dirty="0"/>
              <a:t>To give our life away to the world the way He did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This is how we finish – we give it all away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Martyrs do</a:t>
            </a:r>
          </a:p>
          <a:p>
            <a:pPr algn="l"/>
            <a:r>
              <a:rPr lang="en-US" sz="1500" dirty="0"/>
              <a:t>This is what legacy people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This is </a:t>
            </a:r>
            <a:r>
              <a:rPr lang="en-US" sz="1500" dirty="0" err="1"/>
              <a:t>mary</a:t>
            </a:r>
            <a:r>
              <a:rPr lang="en-US" sz="1500" dirty="0"/>
              <a:t> did –she gave away her future – all of it</a:t>
            </a:r>
          </a:p>
          <a:p>
            <a:pPr algn="l"/>
            <a:r>
              <a:rPr lang="en-US" sz="1500" dirty="0"/>
              <a:t>Mark –years salary – security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Most likely gave her life soon after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What I want to do – </a:t>
            </a:r>
          </a:p>
          <a:p>
            <a:pPr algn="l"/>
            <a:r>
              <a:rPr lang="en-US" sz="1500" dirty="0"/>
              <a:t>Because I’m not keeping</a:t>
            </a:r>
          </a:p>
          <a:p>
            <a:pPr algn="l"/>
            <a:r>
              <a:rPr lang="en-US" sz="1500" dirty="0"/>
              <a:t>So I want to make sure treasures for eternity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Dying – maybe go to Ethiopia – </a:t>
            </a:r>
            <a:r>
              <a:rPr lang="en-US" sz="1500" dirty="0" err="1"/>
              <a:t>mosk</a:t>
            </a:r>
            <a:r>
              <a:rPr lang="en-US" sz="1500" dirty="0"/>
              <a:t> talk about Jesus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I’ll always have my family</a:t>
            </a:r>
          </a:p>
          <a:p>
            <a:pPr algn="l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1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had been given something and it caused great joy</a:t>
            </a:r>
          </a:p>
          <a:p>
            <a:endParaRPr lang="en-US" dirty="0"/>
          </a:p>
          <a:p>
            <a:r>
              <a:rPr lang="en-US" dirty="0"/>
              <a:t>So she gave everything</a:t>
            </a:r>
          </a:p>
          <a:p>
            <a:endParaRPr lang="en-US" dirty="0"/>
          </a:p>
          <a:p>
            <a:r>
              <a:rPr lang="en-US" dirty="0"/>
              <a:t>And then Jesus gave her more back – a legacy</a:t>
            </a:r>
          </a:p>
          <a:p>
            <a:r>
              <a:rPr lang="en-US" dirty="0"/>
              <a:t>Eternal difference –salvation of souls</a:t>
            </a:r>
          </a:p>
          <a:p>
            <a:endParaRPr lang="en-US" dirty="0"/>
          </a:p>
          <a:p>
            <a:r>
              <a:rPr lang="en-US" dirty="0"/>
              <a:t>Not just that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9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 has done what she could?</a:t>
            </a:r>
          </a:p>
          <a:p>
            <a:endParaRPr lang="en-US" dirty="0"/>
          </a:p>
          <a:p>
            <a:r>
              <a:rPr lang="en-US" dirty="0"/>
              <a:t>She has a legacy</a:t>
            </a:r>
          </a:p>
          <a:p>
            <a:endParaRPr lang="en-US" dirty="0"/>
          </a:p>
          <a:p>
            <a:r>
              <a:rPr lang="en-US" dirty="0"/>
              <a:t>She started believing – first give</a:t>
            </a:r>
          </a:p>
          <a:p>
            <a:r>
              <a:rPr lang="en-US" dirty="0"/>
              <a:t>She gave her time emotionally – I just want to hear</a:t>
            </a:r>
          </a:p>
          <a:p>
            <a:r>
              <a:rPr lang="en-US" dirty="0"/>
              <a:t>She followed the pattern of worship in the temple</a:t>
            </a:r>
          </a:p>
          <a:p>
            <a:r>
              <a:rPr lang="en-US" dirty="0"/>
              <a:t>She gave sacrificially – one day gave her life</a:t>
            </a:r>
          </a:p>
          <a:p>
            <a:endParaRPr lang="en-US" dirty="0"/>
          </a:p>
          <a:p>
            <a:r>
              <a:rPr lang="en-US" dirty="0"/>
              <a:t>What can you give next?</a:t>
            </a:r>
          </a:p>
          <a:p>
            <a:r>
              <a:rPr lang="en-US" dirty="0"/>
              <a:t>Trust him more and increase your treasure in Him</a:t>
            </a:r>
          </a:p>
          <a:p>
            <a:r>
              <a:rPr lang="en-US" dirty="0"/>
              <a:t>Help others the miracle</a:t>
            </a:r>
          </a:p>
          <a:p>
            <a:r>
              <a:rPr lang="en-US" dirty="0"/>
              <a:t>Fair – time to go – beyond tithe of money</a:t>
            </a:r>
          </a:p>
          <a:p>
            <a:r>
              <a:rPr lang="en-US" dirty="0"/>
              <a:t>Sacrificially – time, talent, profession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55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had been given something and it caused great joy</a:t>
            </a:r>
          </a:p>
          <a:p>
            <a:endParaRPr lang="en-US" dirty="0"/>
          </a:p>
          <a:p>
            <a:r>
              <a:rPr lang="en-US" dirty="0"/>
              <a:t>The joy grew by giving back</a:t>
            </a:r>
          </a:p>
          <a:p>
            <a:r>
              <a:rPr lang="en-US" dirty="0"/>
              <a:t>It kept flowing like water out of a fire hydrant</a:t>
            </a:r>
          </a:p>
          <a:p>
            <a:endParaRPr lang="en-US" dirty="0"/>
          </a:p>
          <a:p>
            <a:r>
              <a:rPr lang="en-US" dirty="0"/>
              <a:t>And that’s the key to joy</a:t>
            </a:r>
          </a:p>
          <a:p>
            <a:r>
              <a:rPr lang="en-US" dirty="0"/>
              <a:t>It needs to keep flowing and pouring out of you to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6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live our legacy by how we finish, not how we start</a:t>
            </a:r>
          </a:p>
          <a:p>
            <a:r>
              <a:rPr lang="en-US" dirty="0"/>
              <a:t>(parenting, ministry, friendship, marriage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2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61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25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/>
              <a:t>“You [plural] are the light of the world. A city on a hill cannot be hidden . . . let your light shine before men, that they may see </a:t>
            </a:r>
            <a:r>
              <a:rPr lang="en-US" sz="1200" b="1" dirty="0"/>
              <a:t>your good deeds </a:t>
            </a:r>
            <a:r>
              <a:rPr lang="en-US" sz="1200" dirty="0"/>
              <a:t>and praise your Father in heaven.”  </a:t>
            </a:r>
          </a:p>
          <a:p>
            <a:pPr algn="ctr"/>
            <a:r>
              <a:rPr lang="en-US" sz="1200" dirty="0"/>
              <a:t>(Mt. 5:14-16)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5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last year we gave over a quarter of a million dollars to all these things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0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5175"/>
          </a:xfrm>
        </p:spPr>
        <p:txBody>
          <a:bodyPr/>
          <a:lstStyle>
            <a:lvl1pPr>
              <a:defRPr b="0" cap="none" spc="0">
                <a:ln w="0"/>
                <a:solidFill>
                  <a:schemeClr val="accent5">
                    <a:lumMod val="50000"/>
                  </a:schemeClr>
                </a:solidFill>
                <a:effectLst/>
              </a:defRPr>
            </a:lvl1pPr>
            <a:lvl2pPr>
              <a:defRPr b="0" cap="none" spc="0">
                <a:ln w="0"/>
                <a:solidFill>
                  <a:schemeClr val="accent5">
                    <a:lumMod val="50000"/>
                  </a:schemeClr>
                </a:solidFill>
                <a:effectLst/>
              </a:defRPr>
            </a:lvl2pPr>
            <a:lvl3pPr>
              <a:defRPr b="0" cap="none" spc="0">
                <a:ln w="0"/>
                <a:solidFill>
                  <a:schemeClr val="accent5">
                    <a:lumMod val="50000"/>
                  </a:schemeClr>
                </a:solidFill>
                <a:effectLst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01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accent6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chemeClr val="accent2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accent6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accent6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5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2498011"/>
            <a:ext cx="107550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Our Community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Next Generation Missionaries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Current Missionaries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The Unreached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Our Future Family</a:t>
            </a:r>
          </a:p>
          <a:p>
            <a:pPr marL="914400" indent="-914400">
              <a:buAutoNum type="arabicPeriod"/>
            </a:pPr>
            <a:endParaRPr lang="en-US" sz="5000" dirty="0"/>
          </a:p>
        </p:txBody>
      </p:sp>
      <p:sp>
        <p:nvSpPr>
          <p:cNvPr id="6" name="TextBox 5"/>
          <p:cNvSpPr txBox="1"/>
          <p:nvPr/>
        </p:nvSpPr>
        <p:spPr>
          <a:xfrm>
            <a:off x="783771" y="299071"/>
            <a:ext cx="105809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Advent Offering / Dec 10</a:t>
            </a:r>
          </a:p>
          <a:p>
            <a:pPr algn="ctr"/>
            <a:r>
              <a:rPr lang="en-US" sz="55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Leaving a legacy of Jesus to . . .</a:t>
            </a:r>
          </a:p>
        </p:txBody>
      </p:sp>
    </p:spTree>
    <p:extLst>
      <p:ext uri="{BB962C8B-B14F-4D97-AF65-F5344CB8AC3E}">
        <p14:creationId xmlns:p14="http://schemas.microsoft.com/office/powerpoint/2010/main" val="93839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2979274"/>
            <a:ext cx="107550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Missions Fair (today)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Advent Offering (Sunday, Dec. 10)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New ways to live a generous life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46B35-D048-4356-B95E-A87D1C144607}"/>
              </a:ext>
            </a:extLst>
          </p:cNvPr>
          <p:cNvSpPr txBox="1"/>
          <p:nvPr/>
        </p:nvSpPr>
        <p:spPr>
          <a:xfrm>
            <a:off x="783771" y="587829"/>
            <a:ext cx="105809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Our season of</a:t>
            </a:r>
          </a:p>
          <a:p>
            <a:pPr algn="ctr"/>
            <a:r>
              <a:rPr lang="en-US" sz="5500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Thanks</a:t>
            </a:r>
            <a:r>
              <a:rPr lang="en-US" sz="55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GIVING</a:t>
            </a:r>
            <a:r>
              <a:rPr lang="en-US" sz="5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278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5347" y="2329569"/>
            <a:ext cx="97215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When we lose our </a:t>
            </a:r>
            <a:r>
              <a:rPr lang="en-US" sz="6000" b="1" dirty="0"/>
              <a:t>why</a:t>
            </a:r>
            <a:r>
              <a:rPr lang="en-US" sz="6000" dirty="0"/>
              <a:t> we lose our </a:t>
            </a:r>
            <a:r>
              <a:rPr lang="en-US" sz="6000" b="1" dirty="0"/>
              <a:t>way</a:t>
            </a:r>
            <a:r>
              <a:rPr lang="en-US" sz="6000" dirty="0"/>
              <a:t> in life</a:t>
            </a:r>
          </a:p>
          <a:p>
            <a:r>
              <a:rPr lang="en-US" sz="50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771" y="587829"/>
            <a:ext cx="105809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Why we give</a:t>
            </a:r>
          </a:p>
        </p:txBody>
      </p:sp>
    </p:spTree>
    <p:extLst>
      <p:ext uri="{BB962C8B-B14F-4D97-AF65-F5344CB8AC3E}">
        <p14:creationId xmlns:p14="http://schemas.microsoft.com/office/powerpoint/2010/main" val="195272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9139D4-FACB-49A6-927F-EEC603DA2C0B}"/>
              </a:ext>
            </a:extLst>
          </p:cNvPr>
          <p:cNvSpPr txBox="1"/>
          <p:nvPr/>
        </p:nvSpPr>
        <p:spPr>
          <a:xfrm>
            <a:off x="478926" y="755021"/>
            <a:ext cx="111416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443C3A"/>
                </a:solidFill>
              </a:rPr>
              <a:t>“That is why we </a:t>
            </a:r>
            <a:r>
              <a:rPr lang="en-US" sz="4400" b="1" dirty="0">
                <a:solidFill>
                  <a:srgbClr val="443C3A"/>
                </a:solidFill>
              </a:rPr>
              <a:t>never give up</a:t>
            </a:r>
            <a:r>
              <a:rPr lang="en-US" sz="4400" dirty="0">
                <a:solidFill>
                  <a:srgbClr val="443C3A"/>
                </a:solidFill>
              </a:rPr>
              <a:t>. . . For our present troubles are small and </a:t>
            </a:r>
            <a:r>
              <a:rPr lang="en-US" sz="4400" b="1" dirty="0">
                <a:solidFill>
                  <a:srgbClr val="443C3A"/>
                </a:solidFill>
              </a:rPr>
              <a:t>won’t last very long</a:t>
            </a:r>
            <a:r>
              <a:rPr lang="en-US" sz="4400" dirty="0">
                <a:solidFill>
                  <a:srgbClr val="443C3A"/>
                </a:solidFill>
              </a:rPr>
              <a:t>. . . So we don’t look at the troubles we can see now; rather, we fix our gaze on things that cannot be seen. For the things we see now will soon be gone, but </a:t>
            </a:r>
            <a:r>
              <a:rPr lang="en-US" sz="4400" b="1" dirty="0">
                <a:solidFill>
                  <a:srgbClr val="443C3A"/>
                </a:solidFill>
              </a:rPr>
              <a:t>the things we cannot see will last forever</a:t>
            </a:r>
            <a:r>
              <a:rPr lang="en-US" sz="4400" dirty="0">
                <a:solidFill>
                  <a:srgbClr val="443C3A"/>
                </a:solidFill>
              </a:rPr>
              <a:t>.  2 Cor. 4:17</a:t>
            </a:r>
            <a:endParaRPr lang="en-US" sz="4000" dirty="0">
              <a:solidFill>
                <a:srgbClr val="443C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0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1521163"/>
            <a:ext cx="108613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[1] because Jesus has given to us first</a:t>
            </a:r>
          </a:p>
          <a:p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4000" i="1" dirty="0">
                <a:solidFill>
                  <a:schemeClr val="accent5">
                    <a:lumMod val="75000"/>
                  </a:schemeClr>
                </a:solidFill>
              </a:rPr>
              <a:t>“Jesus arrived at Bethany, where Lazarus lived, whom Jesus had raised from the dead.”  </a:t>
            </a:r>
            <a:r>
              <a:rPr lang="en-US" sz="3000" i="1" dirty="0">
                <a:solidFill>
                  <a:schemeClr val="accent5">
                    <a:lumMod val="75000"/>
                  </a:schemeClr>
                </a:solidFill>
              </a:rPr>
              <a:t>(John 12:1)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B7FC1-0653-49A3-96AE-E331D1597BD8}"/>
              </a:ext>
            </a:extLst>
          </p:cNvPr>
          <p:cNvSpPr txBox="1"/>
          <p:nvPr/>
        </p:nvSpPr>
        <p:spPr>
          <a:xfrm>
            <a:off x="783771" y="587829"/>
            <a:ext cx="105809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Why we get to give &amp; leave a legacy</a:t>
            </a:r>
          </a:p>
        </p:txBody>
      </p:sp>
    </p:spTree>
    <p:extLst>
      <p:ext uri="{BB962C8B-B14F-4D97-AF65-F5344CB8AC3E}">
        <p14:creationId xmlns:p14="http://schemas.microsoft.com/office/powerpoint/2010/main" val="306477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542" y="410166"/>
            <a:ext cx="11088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Psalms of Remembrance / Historical Psalms </a:t>
            </a: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“Give thanks to the Lord, for he is good; </a:t>
            </a:r>
          </a:p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his love endures forever. . . </a:t>
            </a:r>
            <a:r>
              <a:rPr lang="en-US" sz="4000" dirty="0"/>
              <a:t>When our fathers were in Egypt, they gave </a:t>
            </a:r>
            <a:r>
              <a:rPr lang="en-US" sz="4000" u="sng" dirty="0"/>
              <a:t>no thought to your miracles</a:t>
            </a:r>
            <a:r>
              <a:rPr lang="en-US" sz="4000" b="1" dirty="0"/>
              <a:t>; they did not remember </a:t>
            </a:r>
            <a:r>
              <a:rPr lang="en-US" sz="4000" dirty="0"/>
              <a:t>your many kindnesses, and [because of this] they rebelled by the Red Sea.” </a:t>
            </a:r>
          </a:p>
          <a:p>
            <a:pPr algn="ctr"/>
            <a:r>
              <a:rPr lang="en-US" sz="4000" dirty="0"/>
              <a:t>Ps 106:1, 7</a:t>
            </a: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C1AA3-2572-4173-8052-05674058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29732">
            <a:off x="856175" y="-32051"/>
            <a:ext cx="9790105" cy="73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542" y="1009255"/>
            <a:ext cx="11088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When we remember the miracles</a:t>
            </a:r>
          </a:p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God has given us</a:t>
            </a:r>
          </a:p>
          <a:p>
            <a:pPr algn="ctr"/>
            <a:endParaRPr lang="en-US" sz="5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We refocus on faith in the present</a:t>
            </a:r>
          </a:p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and live to give His miracles to others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687421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8671" y="473529"/>
            <a:ext cx="11088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“Heal the sick, raise the dead, cleanse those who have leprosy, drive out demons.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Freely you have received, freely give.”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 (Mt 10:8)</a:t>
            </a: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“Generous love is the proof that a person has received forgiveness and eternal life in Jesus.  The more people are forgiven,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the more they will love unconditionally and give to others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.”</a:t>
            </a:r>
            <a:endParaRPr lang="en-US" sz="4000" u="sng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3434" y="1449603"/>
            <a:ext cx="1109241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[2] because Jesus has given us the key to life</a:t>
            </a:r>
          </a:p>
          <a:p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000" i="1" dirty="0">
                <a:solidFill>
                  <a:schemeClr val="accent5">
                    <a:lumMod val="50000"/>
                  </a:schemeClr>
                </a:solidFill>
              </a:rPr>
              <a:t>“She did [gave] what she could.” (Mark 14:8)</a:t>
            </a:r>
          </a:p>
          <a:p>
            <a:endParaRPr lang="en-US" sz="4000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000" dirty="0"/>
              <a:t>“remembering the words the Lord Jesus himself said: ‘</a:t>
            </a:r>
            <a:r>
              <a:rPr lang="en-US" sz="4000" b="1" dirty="0"/>
              <a:t>It is more blessed to give than to receive</a:t>
            </a:r>
            <a:r>
              <a:rPr lang="en-US" sz="4000" dirty="0"/>
              <a:t>.’ ” </a:t>
            </a:r>
          </a:p>
          <a:p>
            <a:r>
              <a:rPr lang="en-US" sz="4000" dirty="0"/>
              <a:t>(Acts 20:35)</a:t>
            </a:r>
          </a:p>
          <a:p>
            <a:endParaRPr lang="en-US" sz="40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0FD12-01D7-413B-BABB-72648BFDBD63}"/>
              </a:ext>
            </a:extLst>
          </p:cNvPr>
          <p:cNvSpPr txBox="1"/>
          <p:nvPr/>
        </p:nvSpPr>
        <p:spPr>
          <a:xfrm>
            <a:off x="563434" y="587829"/>
            <a:ext cx="105809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Why we get to give &amp; leave a legacy</a:t>
            </a:r>
          </a:p>
        </p:txBody>
      </p:sp>
    </p:spTree>
    <p:extLst>
      <p:ext uri="{BB962C8B-B14F-4D97-AF65-F5344CB8AC3E}">
        <p14:creationId xmlns:p14="http://schemas.microsoft.com/office/powerpoint/2010/main" val="195220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2CC939-BCE5-4B0B-BB96-6EAEDA6270E6}"/>
              </a:ext>
            </a:extLst>
          </p:cNvPr>
          <p:cNvSpPr txBox="1"/>
          <p:nvPr/>
        </p:nvSpPr>
        <p:spPr>
          <a:xfrm>
            <a:off x="638379" y="1028343"/>
            <a:ext cx="110072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JESUS HAS AN ETERNALLY IMPORTANT PURPOSE FOR YOUR LIFE</a:t>
            </a: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400" i="1" dirty="0">
                <a:solidFill>
                  <a:schemeClr val="accent5">
                    <a:lumMod val="50000"/>
                  </a:schemeClr>
                </a:solidFill>
              </a:rPr>
              <a:t>“I tell you the truth, wherever the gospel is preached throughout the world, what she has done [given] will also be told, in memory of her.”  (Mark 14:8-9)</a:t>
            </a:r>
          </a:p>
        </p:txBody>
      </p:sp>
    </p:spTree>
    <p:extLst>
      <p:ext uri="{BB962C8B-B14F-4D97-AF65-F5344CB8AC3E}">
        <p14:creationId xmlns:p14="http://schemas.microsoft.com/office/powerpoint/2010/main" val="104900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0619" y="950607"/>
            <a:ext cx="11088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“</a:t>
            </a:r>
            <a:r>
              <a:rPr lang="en-US" sz="4000" b="1" dirty="0"/>
              <a:t>Give, and it will be given to you</a:t>
            </a:r>
            <a:r>
              <a:rPr lang="en-US" sz="4000" dirty="0"/>
              <a:t>. A good measure, pressed down, shaken together and running over, will be poured into your lap. For with the measure you use, it will be measured to you.” (Mt. 6:38)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“I have come as a light to shine in this dark world, so that all who put their </a:t>
            </a:r>
            <a:r>
              <a:rPr lang="en-US" sz="4000" b="1" dirty="0"/>
              <a:t>trust in me </a:t>
            </a:r>
            <a:r>
              <a:rPr lang="en-US" sz="4000" dirty="0"/>
              <a:t>will no longer remain in the dark.”  (</a:t>
            </a:r>
            <a:r>
              <a:rPr lang="en-US" sz="4000" dirty="0" err="1"/>
              <a:t>Jn</a:t>
            </a:r>
            <a:r>
              <a:rPr lang="en-US" sz="4000" dirty="0"/>
              <a:t> 12:46)</a:t>
            </a:r>
          </a:p>
          <a:p>
            <a:pPr algn="ctr"/>
            <a:endParaRPr lang="en-US" sz="4000" u="sng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7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BE6D-6A7C-490F-9F1E-85EB01235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1542" y="2680710"/>
            <a:ext cx="11511928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endParaRPr lang="en-US" sz="4000" dirty="0">
              <a:ln w="0"/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  <a:p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[First]			  - my heart			   Lk 10:27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C6DBE-0CEA-4AE5-B33B-1EF580FD0040}"/>
              </a:ext>
            </a:extLst>
          </p:cNvPr>
          <p:cNvSpPr txBox="1"/>
          <p:nvPr/>
        </p:nvSpPr>
        <p:spPr>
          <a:xfrm>
            <a:off x="417503" y="655240"/>
            <a:ext cx="3284164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TYPE OF 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3F182-45B9-434A-BEE4-4B7423F5D223}"/>
              </a:ext>
            </a:extLst>
          </p:cNvPr>
          <p:cNvSpPr txBox="1"/>
          <p:nvPr/>
        </p:nvSpPr>
        <p:spPr>
          <a:xfrm>
            <a:off x="4587389" y="649572"/>
            <a:ext cx="3902946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TRUST GOD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79FD7-A074-4736-A6CC-86FA08C3EDE3}"/>
              </a:ext>
            </a:extLst>
          </p:cNvPr>
          <p:cNvSpPr txBox="1"/>
          <p:nvPr/>
        </p:nvSpPr>
        <p:spPr>
          <a:xfrm>
            <a:off x="9210101" y="655240"/>
            <a:ext cx="2467778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6B4F8-CD88-420B-A33E-BE64B5C611D9}"/>
              </a:ext>
            </a:extLst>
          </p:cNvPr>
          <p:cNvSpPr/>
          <p:nvPr/>
        </p:nvSpPr>
        <p:spPr>
          <a:xfrm>
            <a:off x="551542" y="5034708"/>
            <a:ext cx="11126337" cy="1465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“Love the Lord your God with all your heart and with all your soul and with all your strength and with all your mind”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18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BE6D-6A7C-490F-9F1E-85EB01235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1542" y="2680710"/>
            <a:ext cx="11511928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endParaRPr lang="en-US" sz="4000" dirty="0">
              <a:ln w="0"/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  <a:p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[Emotional]		  - helping others	   Lk 19:1-9</a:t>
            </a:r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[First]			  - my heart 			   Lk 10:27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C6DBE-0CEA-4AE5-B33B-1EF580FD0040}"/>
              </a:ext>
            </a:extLst>
          </p:cNvPr>
          <p:cNvSpPr txBox="1"/>
          <p:nvPr/>
        </p:nvSpPr>
        <p:spPr>
          <a:xfrm>
            <a:off x="417503" y="655240"/>
            <a:ext cx="3284164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TYPE OF 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3F182-45B9-434A-BEE4-4B7423F5D223}"/>
              </a:ext>
            </a:extLst>
          </p:cNvPr>
          <p:cNvSpPr txBox="1"/>
          <p:nvPr/>
        </p:nvSpPr>
        <p:spPr>
          <a:xfrm>
            <a:off x="4587389" y="649572"/>
            <a:ext cx="3902946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TRUST GOD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79FD7-A074-4736-A6CC-86FA08C3EDE3}"/>
              </a:ext>
            </a:extLst>
          </p:cNvPr>
          <p:cNvSpPr txBox="1"/>
          <p:nvPr/>
        </p:nvSpPr>
        <p:spPr>
          <a:xfrm>
            <a:off x="9210101" y="655240"/>
            <a:ext cx="2467778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6B4F8-CD88-420B-A33E-BE64B5C611D9}"/>
              </a:ext>
            </a:extLst>
          </p:cNvPr>
          <p:cNvSpPr/>
          <p:nvPr/>
        </p:nvSpPr>
        <p:spPr>
          <a:xfrm>
            <a:off x="551542" y="5034708"/>
            <a:ext cx="11126337" cy="1465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“Look, Lord! Here and now I give half of my possessions to the poor.”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6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BE6D-6A7C-490F-9F1E-85EB01235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1542" y="2065157"/>
            <a:ext cx="11511928" cy="2554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endParaRPr lang="en-US" sz="4000" dirty="0">
              <a:ln w="0"/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  <a:p>
            <a:r>
              <a:rPr lang="en-US" sz="40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[Tithing]			  - my first 	  	   	   Lk 11:42</a:t>
            </a:r>
          </a:p>
          <a:p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[Emotional]		  - helping others	   Lk 19:1-9</a:t>
            </a:r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[First]			  - my heart 			   Lk 10:27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C6DBE-0CEA-4AE5-B33B-1EF580FD0040}"/>
              </a:ext>
            </a:extLst>
          </p:cNvPr>
          <p:cNvSpPr txBox="1"/>
          <p:nvPr/>
        </p:nvSpPr>
        <p:spPr>
          <a:xfrm>
            <a:off x="417503" y="655240"/>
            <a:ext cx="3284164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TYPE OF 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3F182-45B9-434A-BEE4-4B7423F5D223}"/>
              </a:ext>
            </a:extLst>
          </p:cNvPr>
          <p:cNvSpPr txBox="1"/>
          <p:nvPr/>
        </p:nvSpPr>
        <p:spPr>
          <a:xfrm>
            <a:off x="4587389" y="649572"/>
            <a:ext cx="3902946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TRUST GOD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79FD7-A074-4736-A6CC-86FA08C3EDE3}"/>
              </a:ext>
            </a:extLst>
          </p:cNvPr>
          <p:cNvSpPr txBox="1"/>
          <p:nvPr/>
        </p:nvSpPr>
        <p:spPr>
          <a:xfrm>
            <a:off x="9210101" y="655240"/>
            <a:ext cx="2467778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6B4F8-CD88-420B-A33E-BE64B5C611D9}"/>
              </a:ext>
            </a:extLst>
          </p:cNvPr>
          <p:cNvSpPr/>
          <p:nvPr/>
        </p:nvSpPr>
        <p:spPr>
          <a:xfrm>
            <a:off x="551542" y="5034708"/>
            <a:ext cx="11126337" cy="1465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“For </a:t>
            </a:r>
            <a:r>
              <a:rPr lang="en-US" sz="3000" dirty="0">
                <a:solidFill>
                  <a:schemeClr val="tx1"/>
                </a:solidFill>
              </a:rPr>
              <a:t>you tithe </a:t>
            </a:r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every herb, and neglect justice and the love of God. These you ought to have done, </a:t>
            </a:r>
            <a:r>
              <a:rPr lang="en-US" sz="3000" dirty="0">
                <a:solidFill>
                  <a:schemeClr val="tx1"/>
                </a:solidFill>
              </a:rPr>
              <a:t>without neglecting the others</a:t>
            </a:r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.”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77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BE6D-6A7C-490F-9F1E-85EB01235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1542" y="2065157"/>
            <a:ext cx="11511928" cy="2554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[Sacrificial]		  - doing without		   Lk 16:1-13</a:t>
            </a:r>
          </a:p>
          <a:p>
            <a:r>
              <a:rPr lang="en-US" sz="40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[Tithing]			  - my first 			   Lk 11:24</a:t>
            </a:r>
          </a:p>
          <a:p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[Emotional]		  - help for others	   Lk 19:1-9</a:t>
            </a:r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[First]			  - my heart 			   Lk 10:27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C6DBE-0CEA-4AE5-B33B-1EF580FD0040}"/>
              </a:ext>
            </a:extLst>
          </p:cNvPr>
          <p:cNvSpPr txBox="1"/>
          <p:nvPr/>
        </p:nvSpPr>
        <p:spPr>
          <a:xfrm>
            <a:off x="417503" y="655240"/>
            <a:ext cx="3284164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TYPE OF 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3F182-45B9-434A-BEE4-4B7423F5D223}"/>
              </a:ext>
            </a:extLst>
          </p:cNvPr>
          <p:cNvSpPr txBox="1"/>
          <p:nvPr/>
        </p:nvSpPr>
        <p:spPr>
          <a:xfrm>
            <a:off x="4587389" y="649572"/>
            <a:ext cx="3902946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TRUST GOD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79FD7-A074-4736-A6CC-86FA08C3EDE3}"/>
              </a:ext>
            </a:extLst>
          </p:cNvPr>
          <p:cNvSpPr txBox="1"/>
          <p:nvPr/>
        </p:nvSpPr>
        <p:spPr>
          <a:xfrm>
            <a:off x="9210101" y="655240"/>
            <a:ext cx="2467778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6B4F8-CD88-420B-A33E-BE64B5C611D9}"/>
              </a:ext>
            </a:extLst>
          </p:cNvPr>
          <p:cNvSpPr/>
          <p:nvPr/>
        </p:nvSpPr>
        <p:spPr>
          <a:xfrm>
            <a:off x="551542" y="5034708"/>
            <a:ext cx="11126337" cy="1465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>
                    <a:lumMod val="95000"/>
                  </a:schemeClr>
                </a:solidFill>
              </a:rPr>
              <a:t>“use worldly wealth to gain treasure that will last, so that when it is gone, you will be welcomed into eternal dwellings.”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35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BE6D-6A7C-490F-9F1E-85EB01235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1542" y="1449603"/>
            <a:ext cx="11511928" cy="31700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[Life]			  - source of my life	   Lk 21:1-4</a:t>
            </a:r>
          </a:p>
          <a:p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[Sacrificial]		  - doing without		   Lk 16:1-3</a:t>
            </a:r>
          </a:p>
          <a:p>
            <a:r>
              <a:rPr lang="en-US" sz="40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[Tithing]			  - my first to God	   Lk 11:24</a:t>
            </a:r>
          </a:p>
          <a:p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[Emotional]		  - helping others	   Lk 19:1-9</a:t>
            </a:r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[First]			  - my heart to God	   Lk 10:27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C6DBE-0CEA-4AE5-B33B-1EF580FD0040}"/>
              </a:ext>
            </a:extLst>
          </p:cNvPr>
          <p:cNvSpPr txBox="1"/>
          <p:nvPr/>
        </p:nvSpPr>
        <p:spPr>
          <a:xfrm>
            <a:off x="417503" y="655240"/>
            <a:ext cx="3284164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TYPE OF 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3F182-45B9-434A-BEE4-4B7423F5D223}"/>
              </a:ext>
            </a:extLst>
          </p:cNvPr>
          <p:cNvSpPr txBox="1"/>
          <p:nvPr/>
        </p:nvSpPr>
        <p:spPr>
          <a:xfrm>
            <a:off x="4587389" y="649572"/>
            <a:ext cx="3902946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TRUST GOD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79FD7-A074-4736-A6CC-86FA08C3EDE3}"/>
              </a:ext>
            </a:extLst>
          </p:cNvPr>
          <p:cNvSpPr txBox="1"/>
          <p:nvPr/>
        </p:nvSpPr>
        <p:spPr>
          <a:xfrm>
            <a:off x="9210101" y="655240"/>
            <a:ext cx="2467778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6B4F8-CD88-420B-A33E-BE64B5C611D9}"/>
              </a:ext>
            </a:extLst>
          </p:cNvPr>
          <p:cNvSpPr/>
          <p:nvPr/>
        </p:nvSpPr>
        <p:spPr>
          <a:xfrm>
            <a:off x="551542" y="5034708"/>
            <a:ext cx="11126337" cy="1465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“All these people gave their gifts out of their wealth;</a:t>
            </a:r>
          </a:p>
          <a:p>
            <a:pPr algn="ctr"/>
            <a:r>
              <a:rPr lang="en-US" sz="3000" dirty="0"/>
              <a:t>but she out of her poverty put in all she had to live on.”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1463106"/>
            <a:ext cx="1086138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[3] because Jesus will give us even more</a:t>
            </a:r>
          </a:p>
          <a:p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4000" i="1" dirty="0">
                <a:solidFill>
                  <a:schemeClr val="accent5">
                    <a:lumMod val="75000"/>
                  </a:schemeClr>
                </a:solidFill>
              </a:rPr>
              <a:t>“I tell you the truth, wherever the gospel is preached throughout the world, what she has done will also be told, in memory of her.” </a:t>
            </a:r>
            <a:r>
              <a:rPr lang="en-US" sz="3000" i="1" dirty="0">
                <a:solidFill>
                  <a:schemeClr val="accent5">
                    <a:lumMod val="75000"/>
                  </a:schemeClr>
                </a:solidFill>
              </a:rPr>
              <a:t>(Mk. 14:8-9)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5D4D8-FEB9-447A-A4C8-EAFE004543FD}"/>
              </a:ext>
            </a:extLst>
          </p:cNvPr>
          <p:cNvSpPr txBox="1"/>
          <p:nvPr/>
        </p:nvSpPr>
        <p:spPr>
          <a:xfrm>
            <a:off x="783771" y="587829"/>
            <a:ext cx="105809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Why we get to give &amp; leave a legacy</a:t>
            </a:r>
          </a:p>
        </p:txBody>
      </p:sp>
    </p:spTree>
    <p:extLst>
      <p:ext uri="{BB962C8B-B14F-4D97-AF65-F5344CB8AC3E}">
        <p14:creationId xmlns:p14="http://schemas.microsoft.com/office/powerpoint/2010/main" val="3090423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1463106"/>
            <a:ext cx="10861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5">
                    <a:lumMod val="75000"/>
                  </a:schemeClr>
                </a:solidFill>
              </a:rPr>
              <a:t>“His master replied, ‘Well done, good and faithful servant! You have been faithful with a few things; I will put you in charge of [give you] many things. Come and share your master’s happiness!’ </a:t>
            </a:r>
            <a:r>
              <a:rPr lang="en-US" sz="3000" i="1" dirty="0">
                <a:solidFill>
                  <a:schemeClr val="accent5">
                    <a:lumMod val="75000"/>
                  </a:schemeClr>
                </a:solidFill>
              </a:rPr>
              <a:t>(Mt 25:23)</a:t>
            </a:r>
          </a:p>
        </p:txBody>
      </p:sp>
    </p:spTree>
    <p:extLst>
      <p:ext uri="{BB962C8B-B14F-4D97-AF65-F5344CB8AC3E}">
        <p14:creationId xmlns:p14="http://schemas.microsoft.com/office/powerpoint/2010/main" val="1148401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5542" y="3587673"/>
            <a:ext cx="11092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accent5">
                    <a:lumMod val="50000"/>
                  </a:schemeClr>
                </a:solidFill>
              </a:rPr>
              <a:t>“She did [gave] what she could.” (Mark 14:8)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0FD12-01D7-413B-BABB-72648BFDBD63}"/>
              </a:ext>
            </a:extLst>
          </p:cNvPr>
          <p:cNvSpPr txBox="1"/>
          <p:nvPr/>
        </p:nvSpPr>
        <p:spPr>
          <a:xfrm>
            <a:off x="805542" y="536171"/>
            <a:ext cx="105809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What can you do next for Jesus?</a:t>
            </a:r>
          </a:p>
        </p:txBody>
      </p:sp>
    </p:spTree>
    <p:extLst>
      <p:ext uri="{BB962C8B-B14F-4D97-AF65-F5344CB8AC3E}">
        <p14:creationId xmlns:p14="http://schemas.microsoft.com/office/powerpoint/2010/main" val="145372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5347" y="2329569"/>
            <a:ext cx="97215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the eternal difference</a:t>
            </a:r>
          </a:p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you are to make</a:t>
            </a:r>
          </a:p>
          <a:p>
            <a:pPr algn="ctr"/>
            <a:endParaRPr lang="en-US" sz="5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What people remember</a:t>
            </a:r>
          </a:p>
          <a:p>
            <a:pPr algn="ctr"/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about you when you are gone</a:t>
            </a:r>
          </a:p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771" y="587829"/>
            <a:ext cx="10580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197360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5347" y="2329569"/>
            <a:ext cx="97215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</a:rPr>
              <a:t>We leave a legacy</a:t>
            </a:r>
          </a:p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</a:rPr>
              <a:t>by what we give</a:t>
            </a:r>
          </a:p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</a:rPr>
              <a:t>not what we get</a:t>
            </a:r>
          </a:p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771" y="587829"/>
            <a:ext cx="10580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380032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C863A-82AA-4526-9707-C42F405A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26" name="Picture 2" descr="https://grousebeater.files.wordpress.com/2016/01/aa1.jpg">
            <a:extLst>
              <a:ext uri="{FF2B5EF4-FFF2-40B4-BE49-F238E27FC236}">
                <a16:creationId xmlns:a16="http://schemas.microsoft.com/office/drawing/2014/main" id="{5F288BEC-8550-4C11-B2CF-A390E387D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7"/>
          <a:stretch/>
        </p:blipFill>
        <p:spPr bwMode="auto">
          <a:xfrm>
            <a:off x="6024282" y="0"/>
            <a:ext cx="6167717" cy="69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9139D4-FACB-49A6-927F-EEC603DA2C0B}"/>
              </a:ext>
            </a:extLst>
          </p:cNvPr>
          <p:cNvSpPr txBox="1"/>
          <p:nvPr/>
        </p:nvSpPr>
        <p:spPr>
          <a:xfrm>
            <a:off x="637952" y="590335"/>
            <a:ext cx="111416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“Good will come to him who is </a:t>
            </a:r>
            <a:r>
              <a:rPr lang="en-US" sz="4400" u="sng" dirty="0">
                <a:solidFill>
                  <a:schemeClr val="accent5">
                    <a:lumMod val="50000"/>
                  </a:schemeClr>
                </a:solidFill>
              </a:rPr>
              <a:t>generous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and lends freely, who conducts his affairs with justice.  Surely he will never be shaken;  a righteous man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will be remembered forever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. . .  He shares freely and gives </a:t>
            </a:r>
            <a:r>
              <a:rPr lang="en-US" sz="4400" u="sng" dirty="0">
                <a:solidFill>
                  <a:schemeClr val="accent5">
                    <a:lumMod val="50000"/>
                  </a:schemeClr>
                </a:solidFill>
              </a:rPr>
              <a:t>generously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to those in need.  His good deeds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will be remembered forever. 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He will have influence and honor.”</a:t>
            </a:r>
          </a:p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(Ps 112:5-6, 9,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nlt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64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9139D4-FACB-49A6-927F-EEC603DA2C0B}"/>
              </a:ext>
            </a:extLst>
          </p:cNvPr>
          <p:cNvSpPr txBox="1"/>
          <p:nvPr/>
        </p:nvSpPr>
        <p:spPr>
          <a:xfrm>
            <a:off x="637952" y="924163"/>
            <a:ext cx="111416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“God’s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purpose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in all this was to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use the church 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to display his wisdom in its rich variety to all the world and its unseen rulers and authorities.</a:t>
            </a:r>
          </a:p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This was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his eternal plan . . .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</a:p>
          <a:p>
            <a:pPr algn="ctr"/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Eph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3:10 (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nlt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ctr"/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6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2979274"/>
            <a:ext cx="10755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Missions Fair (today)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771" y="587829"/>
            <a:ext cx="105809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Our season of</a:t>
            </a:r>
          </a:p>
          <a:p>
            <a:pPr algn="ctr"/>
            <a:r>
              <a:rPr lang="en-US" sz="5500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Thanks</a:t>
            </a:r>
            <a:r>
              <a:rPr lang="en-US" sz="55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GIVING</a:t>
            </a:r>
            <a:r>
              <a:rPr lang="en-US" sz="5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267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2979274"/>
            <a:ext cx="107550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Missions Fair (today)</a:t>
            </a:r>
          </a:p>
          <a:p>
            <a:pPr marL="914400" indent="-914400">
              <a:buAutoNum type="arabicPeriod"/>
            </a:pPr>
            <a:r>
              <a:rPr lang="en-US" sz="5000" dirty="0">
                <a:solidFill>
                  <a:srgbClr val="443C3A"/>
                </a:solidFill>
              </a:rPr>
              <a:t>Advent Offering (Sunday, Dec. 10)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54D1F-9ABA-47A4-B90A-439B6E46FA9B}"/>
              </a:ext>
            </a:extLst>
          </p:cNvPr>
          <p:cNvSpPr txBox="1"/>
          <p:nvPr/>
        </p:nvSpPr>
        <p:spPr>
          <a:xfrm>
            <a:off x="783771" y="587829"/>
            <a:ext cx="105809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Our season of</a:t>
            </a:r>
          </a:p>
          <a:p>
            <a:pPr algn="ctr"/>
            <a:r>
              <a:rPr lang="en-US" sz="5500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Thanks</a:t>
            </a:r>
            <a:r>
              <a:rPr lang="en-US" sz="55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GIVING</a:t>
            </a:r>
            <a:r>
              <a:rPr lang="en-US" sz="5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82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17809</TotalTime>
  <Words>1970</Words>
  <Application>Microsoft Office PowerPoint</Application>
  <PresentationFormat>Widescreen</PresentationFormat>
  <Paragraphs>311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Franco</cp:lastModifiedBy>
  <cp:revision>143</cp:revision>
  <cp:lastPrinted>2017-11-09T22:05:52Z</cp:lastPrinted>
  <dcterms:created xsi:type="dcterms:W3CDTF">2016-05-25T19:25:35Z</dcterms:created>
  <dcterms:modified xsi:type="dcterms:W3CDTF">2017-11-09T22:06:55Z</dcterms:modified>
</cp:coreProperties>
</file>