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9" r:id="rId2"/>
    <p:sldId id="260" r:id="rId3"/>
    <p:sldId id="261" r:id="rId4"/>
    <p:sldId id="256" r:id="rId5"/>
    <p:sldId id="280" r:id="rId6"/>
    <p:sldId id="262" r:id="rId7"/>
    <p:sldId id="263" r:id="rId8"/>
    <p:sldId id="264" r:id="rId9"/>
    <p:sldId id="257" r:id="rId10"/>
    <p:sldId id="265" r:id="rId11"/>
    <p:sldId id="285" r:id="rId12"/>
    <p:sldId id="286" r:id="rId13"/>
    <p:sldId id="287" r:id="rId14"/>
    <p:sldId id="282" r:id="rId15"/>
    <p:sldId id="266" r:id="rId16"/>
    <p:sldId id="267" r:id="rId17"/>
    <p:sldId id="290" r:id="rId18"/>
    <p:sldId id="268" r:id="rId19"/>
    <p:sldId id="288" r:id="rId20"/>
    <p:sldId id="289" r:id="rId21"/>
    <p:sldId id="291" r:id="rId22"/>
    <p:sldId id="270" r:id="rId23"/>
    <p:sldId id="272" r:id="rId24"/>
    <p:sldId id="271" r:id="rId25"/>
    <p:sldId id="273" r:id="rId26"/>
    <p:sldId id="276" r:id="rId27"/>
    <p:sldId id="274" r:id="rId28"/>
    <p:sldId id="275" r:id="rId29"/>
    <p:sldId id="277" r:id="rId30"/>
    <p:sldId id="278" r:id="rId31"/>
    <p:sldId id="295" r:id="rId32"/>
    <p:sldId id="294" r:id="rId33"/>
    <p:sldId id="292" r:id="rId34"/>
    <p:sldId id="27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9907" autoAdjust="0"/>
  </p:normalViewPr>
  <p:slideViewPr>
    <p:cSldViewPr snapToGrid="0" snapToObjects="1">
      <p:cViewPr varScale="1">
        <p:scale>
          <a:sx n="41" d="100"/>
          <a:sy n="41" d="100"/>
        </p:scale>
        <p:origin x="40"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60DCE-9806-4223-BECD-EB9A6EEB1861}"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F34A3-523F-4798-8594-B05AD2F105AA}" type="slidenum">
              <a:rPr lang="en-US" smtClean="0"/>
              <a:t>‹#›</a:t>
            </a:fld>
            <a:endParaRPr lang="en-US"/>
          </a:p>
        </p:txBody>
      </p:sp>
    </p:spTree>
    <p:extLst>
      <p:ext uri="{BB962C8B-B14F-4D97-AF65-F5344CB8AC3E}">
        <p14:creationId xmlns:p14="http://schemas.microsoft.com/office/powerpoint/2010/main" val="44753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 – its view of life is sometimes great and sometimes unrealistic</a:t>
            </a:r>
          </a:p>
          <a:p>
            <a:r>
              <a:rPr lang="en-US" sz="1200" kern="1200" dirty="0">
                <a:solidFill>
                  <a:schemeClr val="tx1"/>
                </a:solidFill>
                <a:effectLst/>
                <a:latin typeface="+mn-lt"/>
                <a:ea typeface="+mn-ea"/>
                <a:cs typeface="+mn-cs"/>
              </a:rPr>
              <a:t>But what he says about what we are looking for is true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3</a:t>
            </a:fld>
            <a:endParaRPr lang="en-US"/>
          </a:p>
        </p:txBody>
      </p:sp>
    </p:spTree>
    <p:extLst>
      <p:ext uri="{BB962C8B-B14F-4D97-AF65-F5344CB8AC3E}">
        <p14:creationId xmlns:p14="http://schemas.microsoft.com/office/powerpoint/2010/main" val="2050689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__ 15 miles away from </a:t>
            </a:r>
            <a:r>
              <a:rPr lang="en-US" sz="1200" kern="1200" dirty="0" err="1">
                <a:solidFill>
                  <a:schemeClr val="tx1"/>
                </a:solidFill>
                <a:effectLst/>
                <a:latin typeface="+mn-lt"/>
                <a:ea typeface="+mn-ea"/>
                <a:cs typeface="+mn-cs"/>
              </a:rPr>
              <a:t>Capernum</a:t>
            </a:r>
            <a:r>
              <a:rPr lang="en-US" sz="1200" kern="1200" dirty="0">
                <a:solidFill>
                  <a:schemeClr val="tx1"/>
                </a:solidFill>
                <a:effectLst/>
                <a:latin typeface="+mn-lt"/>
                <a:ea typeface="+mn-ea"/>
                <a:cs typeface="+mn-cs"/>
              </a:rPr>
              <a:t> – major international route – </a:t>
            </a:r>
          </a:p>
          <a:p>
            <a:r>
              <a:rPr lang="en-US" sz="1200" kern="1200" dirty="0">
                <a:solidFill>
                  <a:schemeClr val="tx1"/>
                </a:solidFill>
                <a:effectLst/>
                <a:latin typeface="+mn-lt"/>
                <a:ea typeface="+mn-ea"/>
                <a:cs typeface="+mn-cs"/>
              </a:rPr>
              <a:t>__ 3.5 miles away </a:t>
            </a:r>
            <a:r>
              <a:rPr lang="en-US" sz="1200" kern="1200" dirty="0" err="1">
                <a:solidFill>
                  <a:schemeClr val="tx1"/>
                </a:solidFill>
                <a:effectLst/>
                <a:latin typeface="+mn-lt"/>
                <a:ea typeface="+mn-ea"/>
                <a:cs typeface="+mn-cs"/>
              </a:rPr>
              <a:t>formSepphoris</a:t>
            </a:r>
            <a:r>
              <a:rPr lang="en-US" sz="1200" kern="1200" dirty="0">
                <a:solidFill>
                  <a:schemeClr val="tx1"/>
                </a:solidFill>
                <a:effectLst/>
                <a:latin typeface="+mn-lt"/>
                <a:ea typeface="+mn-ea"/>
                <a:cs typeface="+mn-cs"/>
              </a:rPr>
              <a:t>- major roman construction project</a:t>
            </a: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12</a:t>
            </a:fld>
            <a:endParaRPr lang="en-US"/>
          </a:p>
        </p:txBody>
      </p:sp>
    </p:spTree>
    <p:extLst>
      <p:ext uri="{BB962C8B-B14F-4D97-AF65-F5344CB8AC3E}">
        <p14:creationId xmlns:p14="http://schemas.microsoft.com/office/powerpoint/2010/main" val="407525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13</a:t>
            </a:fld>
            <a:endParaRPr lang="en-US"/>
          </a:p>
        </p:txBody>
      </p:sp>
    </p:spTree>
    <p:extLst>
      <p:ext uri="{BB962C8B-B14F-4D97-AF65-F5344CB8AC3E}">
        <p14:creationId xmlns:p14="http://schemas.microsoft.com/office/powerpoint/2010/main" val="30046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the Bible has said </a:t>
            </a:r>
            <a:r>
              <a:rPr lang="en-US" sz="1200" u="sng" kern="1200" dirty="0">
                <a:solidFill>
                  <a:schemeClr val="tx1"/>
                </a:solidFill>
                <a:effectLst/>
                <a:latin typeface="+mn-lt"/>
                <a:ea typeface="+mn-ea"/>
                <a:cs typeface="+mn-cs"/>
              </a:rPr>
              <a:t>over 700 years</a:t>
            </a:r>
            <a:r>
              <a:rPr lang="en-US" sz="1200" kern="1200" dirty="0">
                <a:solidFill>
                  <a:schemeClr val="tx1"/>
                </a:solidFill>
                <a:effectLst/>
                <a:latin typeface="+mn-lt"/>
                <a:ea typeface="+mn-ea"/>
                <a:cs typeface="+mn-cs"/>
              </a:rPr>
              <a:t> ago what God’s messiah would be like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14</a:t>
            </a:fld>
            <a:endParaRPr lang="en-US"/>
          </a:p>
        </p:txBody>
      </p:sp>
    </p:spTree>
    <p:extLst>
      <p:ext uri="{BB962C8B-B14F-4D97-AF65-F5344CB8AC3E}">
        <p14:creationId xmlns:p14="http://schemas.microsoft.com/office/powerpoint/2010/main" val="27620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he does is to identify with them</a:t>
            </a:r>
          </a:p>
          <a:p>
            <a:r>
              <a:rPr lang="en-US" dirty="0"/>
              <a:t>He even lives in a place that is considered dark and blind to God</a:t>
            </a:r>
          </a:p>
        </p:txBody>
      </p:sp>
      <p:sp>
        <p:nvSpPr>
          <p:cNvPr id="4" name="Slide Number Placeholder 3"/>
          <p:cNvSpPr>
            <a:spLocks noGrp="1"/>
          </p:cNvSpPr>
          <p:nvPr>
            <p:ph type="sldNum" sz="quarter" idx="10"/>
          </p:nvPr>
        </p:nvSpPr>
        <p:spPr/>
        <p:txBody>
          <a:bodyPr/>
          <a:lstStyle/>
          <a:p>
            <a:fld id="{B78F34A3-523F-4798-8594-B05AD2F105AA}" type="slidenum">
              <a:rPr lang="en-US" smtClean="0"/>
              <a:t>16</a:t>
            </a:fld>
            <a:endParaRPr lang="en-US"/>
          </a:p>
        </p:txBody>
      </p:sp>
    </p:spTree>
    <p:extLst>
      <p:ext uri="{BB962C8B-B14F-4D97-AF65-F5344CB8AC3E}">
        <p14:creationId xmlns:p14="http://schemas.microsoft.com/office/powerpoint/2010/main" val="373959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 Bible paints this picture about the coming 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Coming to save us from a broken world that we are imprisoned by and blinded by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 we don’t even know its broken or that we are living in broken ways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us it just feels natural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And if any one tries to tell us different we just say – well you don’t know what I’ve gone through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Jesus does!!!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lives like us so that then we will eventually believe we can live like him</a:t>
            </a:r>
          </a:p>
          <a:p>
            <a:r>
              <a:rPr lang="en-US" sz="1200" kern="1200" dirty="0">
                <a:solidFill>
                  <a:schemeClr val="tx1"/>
                </a:solidFill>
                <a:effectLst/>
                <a:latin typeface="+mn-lt"/>
                <a:ea typeface="+mn-ea"/>
                <a:cs typeface="+mn-cs"/>
              </a:rPr>
              <a:t>And not escape this world but go deeper to a way better life in it and beyond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Doesn’t just live his life like it / he starts his ministry this way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17</a:t>
            </a:fld>
            <a:endParaRPr lang="en-US"/>
          </a:p>
        </p:txBody>
      </p:sp>
    </p:spTree>
    <p:extLst>
      <p:ext uri="{BB962C8B-B14F-4D97-AF65-F5344CB8AC3E}">
        <p14:creationId xmlns:p14="http://schemas.microsoft.com/office/powerpoint/2010/main" val="107275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a marketing disaster for Team Jesus. It looks for all the world like he too is a spiritual failure. But he doesn’t seem to mind. He’s happy to be counted among the messy people.” P17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is greater than what people think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18</a:t>
            </a:fld>
            <a:endParaRPr lang="en-US"/>
          </a:p>
        </p:txBody>
      </p:sp>
    </p:spTree>
    <p:extLst>
      <p:ext uri="{BB962C8B-B14F-4D97-AF65-F5344CB8AC3E}">
        <p14:creationId xmlns:p14="http://schemas.microsoft.com/office/powerpoint/2010/main" val="138155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inaugural address ends with him escaping an early martyrdom. It’s a sign of things to come. Jesus brings to the world an unbounded offer of life and liberation. To the poor, the prisoners, the blind and the oppressed he is received gladly. To the rich, the strong, the religious, the comfortable he provokes anger and violence.”  (p18)</a:t>
            </a:r>
          </a:p>
          <a:p>
            <a:r>
              <a:rPr lang="en-US" sz="1200" b="1" kern="1200" dirty="0">
                <a:solidFill>
                  <a:schemeClr val="tx1"/>
                </a:solidFill>
                <a:effectLst/>
                <a:latin typeface="+mn-lt"/>
                <a:ea typeface="+mn-ea"/>
                <a:cs typeface="+mn-cs"/>
              </a:rPr>
              <a:t>Jesus is greater than what the oppressed crowd wants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19</a:t>
            </a:fld>
            <a:endParaRPr lang="en-US"/>
          </a:p>
        </p:txBody>
      </p:sp>
    </p:spTree>
    <p:extLst>
      <p:ext uri="{BB962C8B-B14F-4D97-AF65-F5344CB8AC3E}">
        <p14:creationId xmlns:p14="http://schemas.microsoft.com/office/powerpoint/2010/main" val="389173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Like 5:1-11 where – the fishing docks  (first three disciples)</a:t>
            </a:r>
          </a:p>
          <a:p>
            <a:r>
              <a:rPr lang="en-US" sz="1200" kern="1200" dirty="0">
                <a:solidFill>
                  <a:schemeClr val="tx1"/>
                </a:solidFill>
                <a:effectLst/>
                <a:latin typeface="+mn-lt"/>
                <a:ea typeface="+mn-ea"/>
                <a:cs typeface="+mn-cs"/>
              </a:rPr>
              <a:t>This guy peter as his spokesperson – first words are “Depart from me, for I am a sinful man”</a:t>
            </a:r>
          </a:p>
          <a:p>
            <a:r>
              <a:rPr lang="en-US" sz="1200" kern="1200" dirty="0">
                <a:solidFill>
                  <a:schemeClr val="tx1"/>
                </a:solidFill>
                <a:effectLst/>
                <a:latin typeface="+mn-lt"/>
                <a:ea typeface="+mn-ea"/>
                <a:cs typeface="+mn-cs"/>
              </a:rPr>
              <a:t>(great first interview)</a:t>
            </a:r>
          </a:p>
          <a:p>
            <a:r>
              <a:rPr lang="en-US" sz="1200" b="1" kern="1200" dirty="0">
                <a:solidFill>
                  <a:schemeClr val="tx1"/>
                </a:solidFill>
                <a:effectLst/>
                <a:latin typeface="+mn-lt"/>
                <a:ea typeface="+mn-ea"/>
                <a:cs typeface="+mn-cs"/>
              </a:rPr>
              <a:t>Jesus is greater than your weaknesses</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Who’s next -  a leper (Luke 5:12-16)</a:t>
            </a:r>
          </a:p>
          <a:p>
            <a:r>
              <a:rPr lang="en-US" sz="1200" kern="1200" dirty="0">
                <a:solidFill>
                  <a:schemeClr val="tx1"/>
                </a:solidFill>
                <a:effectLst/>
                <a:latin typeface="+mn-lt"/>
                <a:ea typeface="+mn-ea"/>
                <a:cs typeface="+mn-cs"/>
              </a:rPr>
              <a:t>His second round pick – someone who the world runs away from</a:t>
            </a:r>
          </a:p>
          <a:p>
            <a:r>
              <a:rPr lang="en-US" sz="1200" kern="1200" dirty="0">
                <a:solidFill>
                  <a:schemeClr val="tx1"/>
                </a:solidFill>
                <a:effectLst/>
                <a:latin typeface="+mn-lt"/>
                <a:ea typeface="+mn-ea"/>
                <a:cs typeface="+mn-cs"/>
              </a:rPr>
              <a:t>An outcast through no fault of his own</a:t>
            </a:r>
          </a:p>
          <a:p>
            <a:r>
              <a:rPr lang="en-US" sz="1200" kern="1200" dirty="0">
                <a:solidFill>
                  <a:schemeClr val="tx1"/>
                </a:solidFill>
                <a:effectLst/>
                <a:latin typeface="+mn-lt"/>
                <a:ea typeface="+mn-ea"/>
                <a:cs typeface="+mn-cs"/>
              </a:rPr>
              <a:t>World runs away – </a:t>
            </a:r>
            <a:r>
              <a:rPr lang="en-US" sz="1200" kern="1200" dirty="0" err="1">
                <a:solidFill>
                  <a:schemeClr val="tx1"/>
                </a:solidFill>
                <a:effectLst/>
                <a:latin typeface="+mn-lt"/>
                <a:ea typeface="+mn-ea"/>
                <a:cs typeface="+mn-cs"/>
              </a:rPr>
              <a:t>jesus</a:t>
            </a:r>
            <a:r>
              <a:rPr lang="en-US" sz="1200" kern="1200" dirty="0">
                <a:solidFill>
                  <a:schemeClr val="tx1"/>
                </a:solidFill>
                <a:effectLst/>
                <a:latin typeface="+mn-lt"/>
                <a:ea typeface="+mn-ea"/>
                <a:cs typeface="+mn-cs"/>
              </a:rPr>
              <a:t> runs to him!</a:t>
            </a:r>
          </a:p>
          <a:p>
            <a:r>
              <a:rPr lang="en-US" sz="1200" b="1" kern="1200" dirty="0">
                <a:solidFill>
                  <a:schemeClr val="tx1"/>
                </a:solidFill>
                <a:effectLst/>
                <a:latin typeface="+mn-lt"/>
                <a:ea typeface="+mn-ea"/>
                <a:cs typeface="+mn-cs"/>
              </a:rPr>
              <a:t>Jesus is greater than sickness</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“something is building. Here is the long promised kingdom of god: a carpenter turned rabbi, three unemployed fishermen and a leper. Who’s next”  </a:t>
            </a:r>
            <a:r>
              <a:rPr lang="en-US" sz="1200" kern="1200" dirty="0" err="1">
                <a:solidFill>
                  <a:schemeClr val="tx1"/>
                </a:solidFill>
                <a:effectLst/>
                <a:latin typeface="+mn-lt"/>
                <a:ea typeface="+mn-ea"/>
                <a:cs typeface="+mn-cs"/>
              </a:rPr>
              <a:t>pg</a:t>
            </a:r>
            <a:r>
              <a:rPr lang="en-US" sz="1200" kern="1200" dirty="0">
                <a:solidFill>
                  <a:schemeClr val="tx1"/>
                </a:solidFill>
                <a:effectLst/>
                <a:latin typeface="+mn-lt"/>
                <a:ea typeface="+mn-ea"/>
                <a:cs typeface="+mn-cs"/>
              </a:rPr>
              <a:t> 18</a:t>
            </a:r>
          </a:p>
          <a:p>
            <a:endParaRPr lang="en-US" dirty="0"/>
          </a:p>
          <a:p>
            <a:r>
              <a:rPr lang="en-US" sz="1200" kern="1200" dirty="0">
                <a:solidFill>
                  <a:schemeClr val="tx1"/>
                </a:solidFill>
                <a:effectLst/>
                <a:latin typeface="+mn-lt"/>
                <a:ea typeface="+mn-ea"/>
                <a:cs typeface="+mn-cs"/>
              </a:rPr>
              <a:t>Jesus answers – I’ll show you that God forgives you – rise up and walk</a:t>
            </a:r>
          </a:p>
          <a:p>
            <a:r>
              <a:rPr lang="en-US" sz="1200" kern="1200" dirty="0">
                <a:solidFill>
                  <a:schemeClr val="tx1"/>
                </a:solidFill>
                <a:effectLst/>
                <a:latin typeface="+mn-lt"/>
                <a:ea typeface="+mn-ea"/>
                <a:cs typeface="+mn-cs"/>
              </a:rPr>
              <a:t>. . . and don’t forget your mat!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Don’t forget your mat -</a:t>
            </a:r>
            <a:r>
              <a:rPr lang="en-US" sz="1200" b="1" kern="1200" dirty="0">
                <a:solidFill>
                  <a:schemeClr val="tx1"/>
                </a:solidFill>
                <a:effectLst/>
                <a:latin typeface="+mn-lt"/>
                <a:ea typeface="+mn-ea"/>
                <a:cs typeface="+mn-cs"/>
              </a:rPr>
              <a:t>Jesus is greater than your greatest tragedy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world is now officially upside down </a:t>
            </a: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20</a:t>
            </a:fld>
            <a:endParaRPr lang="en-US"/>
          </a:p>
        </p:txBody>
      </p:sp>
    </p:spTree>
    <p:extLst>
      <p:ext uri="{BB962C8B-B14F-4D97-AF65-F5344CB8AC3E}">
        <p14:creationId xmlns:p14="http://schemas.microsoft.com/office/powerpoint/2010/main" val="1661594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enlists the most hated man in the province! As an ancient tax collector Levi was about as depraved as its possible to be: socially, he was a collaborator with the Romans; morally he was a white collar criminal stealing from his own people; spiritually he had betrayed the God of Israel. The masses despise him as a traitor. The religious denounce him as ‘unclean’. Jesus recruits him with a second thought. ‘Follow me,’ Jesus says, and now everyone is scandalized!</a:t>
            </a:r>
          </a:p>
          <a:p>
            <a:r>
              <a:rPr lang="en-US" sz="1200" kern="1200" dirty="0">
                <a:solidFill>
                  <a:schemeClr val="tx1"/>
                </a:solidFill>
                <a:effectLst/>
                <a:latin typeface="+mn-lt"/>
                <a:ea typeface="+mn-ea"/>
                <a:cs typeface="+mn-cs"/>
              </a:rPr>
              <a:t>What kind of recruitment policy is this? Jesus’ kingdom is unlike any seen before. There is nothing careful, calculating about this movement. Frankly it looks like an </a:t>
            </a:r>
            <a:r>
              <a:rPr lang="en-US" sz="1200" kern="1200" dirty="0" err="1">
                <a:solidFill>
                  <a:schemeClr val="tx1"/>
                </a:solidFill>
                <a:effectLst/>
                <a:latin typeface="+mn-lt"/>
                <a:ea typeface="+mn-ea"/>
                <a:cs typeface="+mn-cs"/>
              </a:rPr>
              <a:t>almight</a:t>
            </a:r>
            <a:r>
              <a:rPr lang="en-US" sz="1200" kern="1200" dirty="0">
                <a:solidFill>
                  <a:schemeClr val="tx1"/>
                </a:solidFill>
                <a:effectLst/>
                <a:latin typeface="+mn-lt"/>
                <a:ea typeface="+mn-ea"/>
                <a:cs typeface="+mn-cs"/>
              </a:rPr>
              <a:t> free-for-all”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is greater than money and the wealthy</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V30 -32</a:t>
            </a:r>
          </a:p>
          <a:p>
            <a:r>
              <a:rPr lang="en-US" sz="1200" kern="1200" dirty="0">
                <a:solidFill>
                  <a:schemeClr val="tx1"/>
                </a:solidFill>
                <a:effectLst/>
                <a:latin typeface="+mn-lt"/>
                <a:ea typeface="+mn-ea"/>
                <a:cs typeface="+mn-cs"/>
              </a:rPr>
              <a:t>Heaven is a home for anyone who knows they need it</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Eveyrone</a:t>
            </a:r>
            <a:r>
              <a:rPr lang="en-US" sz="1200" kern="1200" dirty="0">
                <a:solidFill>
                  <a:schemeClr val="tx1"/>
                </a:solidFill>
                <a:effectLst/>
                <a:latin typeface="+mn-lt"/>
                <a:ea typeface="+mn-ea"/>
                <a:cs typeface="+mn-cs"/>
              </a:rPr>
              <a:t> is seeing him do miracles and see healing and setting free</a:t>
            </a:r>
          </a:p>
          <a:p>
            <a:r>
              <a:rPr lang="en-US" sz="1200" kern="1200" dirty="0">
                <a:solidFill>
                  <a:schemeClr val="tx1"/>
                </a:solidFill>
                <a:effectLst/>
                <a:latin typeface="+mn-lt"/>
                <a:ea typeface="+mn-ea"/>
                <a:cs typeface="+mn-cs"/>
              </a:rPr>
              <a:t>But Jesus doesn’t fit</a:t>
            </a:r>
          </a:p>
          <a:p>
            <a:r>
              <a:rPr lang="en-US" sz="1200" kern="1200" dirty="0">
                <a:solidFill>
                  <a:schemeClr val="tx1"/>
                </a:solidFill>
                <a:effectLst/>
                <a:latin typeface="+mn-lt"/>
                <a:ea typeface="+mn-ea"/>
                <a:cs typeface="+mn-cs"/>
              </a:rPr>
              <a:t>Everyone wants him to fit as their king, as their rabbi, as their military leader and Jesus won’t do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 finally explains why?</a:t>
            </a:r>
          </a:p>
          <a:p>
            <a:r>
              <a:rPr lang="en-US" sz="1200" kern="1200" dirty="0">
                <a:solidFill>
                  <a:schemeClr val="tx1"/>
                </a:solidFill>
                <a:effectLst/>
                <a:latin typeface="+mn-lt"/>
                <a:ea typeface="+mn-ea"/>
                <a:cs typeface="+mn-cs"/>
              </a:rPr>
              <a:t>He says the reason I don’t fit is because fitting into this world is death</a:t>
            </a:r>
          </a:p>
          <a:p>
            <a:r>
              <a:rPr lang="en-US" sz="1200" kern="1200" dirty="0">
                <a:solidFill>
                  <a:schemeClr val="tx1"/>
                </a:solidFill>
                <a:effectLst/>
                <a:latin typeface="+mn-lt"/>
                <a:ea typeface="+mn-ea"/>
                <a:cs typeface="+mn-cs"/>
              </a:rPr>
              <a:t>And if you want true life you need to stop wanting to fit in too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gospel of the misfits</a:t>
            </a: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21</a:t>
            </a:fld>
            <a:endParaRPr lang="en-US"/>
          </a:p>
        </p:txBody>
      </p:sp>
    </p:spTree>
    <p:extLst>
      <p:ext uri="{BB962C8B-B14F-4D97-AF65-F5344CB8AC3E}">
        <p14:creationId xmlns:p14="http://schemas.microsoft.com/office/powerpoint/2010/main" val="163012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has been saying to not fit all along</a:t>
            </a:r>
          </a:p>
          <a:p>
            <a:endParaRPr lang="en-US" dirty="0"/>
          </a:p>
          <a:p>
            <a:r>
              <a:rPr lang="en-US" dirty="0"/>
              <a:t>Repent from this world’s common sense &amp; get heaven sense</a:t>
            </a:r>
          </a:p>
        </p:txBody>
      </p:sp>
      <p:sp>
        <p:nvSpPr>
          <p:cNvPr id="4" name="Slide Number Placeholder 3"/>
          <p:cNvSpPr>
            <a:spLocks noGrp="1"/>
          </p:cNvSpPr>
          <p:nvPr>
            <p:ph type="sldNum" sz="quarter" idx="10"/>
          </p:nvPr>
        </p:nvSpPr>
        <p:spPr/>
        <p:txBody>
          <a:bodyPr/>
          <a:lstStyle/>
          <a:p>
            <a:fld id="{B78F34A3-523F-4798-8594-B05AD2F105AA}" type="slidenum">
              <a:rPr lang="en-US" smtClean="0"/>
              <a:t>23</a:t>
            </a:fld>
            <a:endParaRPr lang="en-US"/>
          </a:p>
        </p:txBody>
      </p:sp>
    </p:spTree>
    <p:extLst>
      <p:ext uri="{BB962C8B-B14F-4D97-AF65-F5344CB8AC3E}">
        <p14:creationId xmlns:p14="http://schemas.microsoft.com/office/powerpoint/2010/main" val="141121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looking for a story that helps us understand what is normal, healthy and right about ours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Sometimes you go around in this life and feel like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rPr>
              <a:t>Am I the only one who struggles with this?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Like at grocery store and you go to self check out and you have to pull apart the plastic grocery bags but instead all you do is pull them off the rack</a:t>
            </a:r>
          </a:p>
          <a:p>
            <a:pPr lvl="0"/>
            <a:r>
              <a:rPr lang="en-US" sz="1200" kern="1200" dirty="0">
                <a:solidFill>
                  <a:schemeClr val="tx1"/>
                </a:solidFill>
                <a:effectLst/>
                <a:latin typeface="+mn-lt"/>
                <a:ea typeface="+mn-ea"/>
                <a:cs typeface="+mn-cs"/>
              </a:rPr>
              <a:t>Am I the only one who struggles with hat</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Am I the only one who thinks this is wrong?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Like when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Am I the only one that thinks that is beautiful?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Like when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of us are looking for a story outside of ourselves to understand the story in ourselves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4</a:t>
            </a:fld>
            <a:endParaRPr lang="en-US"/>
          </a:p>
        </p:txBody>
      </p:sp>
    </p:spTree>
    <p:extLst>
      <p:ext uri="{BB962C8B-B14F-4D97-AF65-F5344CB8AC3E}">
        <p14:creationId xmlns:p14="http://schemas.microsoft.com/office/powerpoint/2010/main" val="527115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calling us to be rebels –be against</a:t>
            </a:r>
          </a:p>
          <a:p>
            <a:r>
              <a:rPr lang="en-US" dirty="0"/>
              <a:t>He calling us to be revolutionaries – to be for something greater</a:t>
            </a:r>
          </a:p>
        </p:txBody>
      </p:sp>
      <p:sp>
        <p:nvSpPr>
          <p:cNvPr id="4" name="Slide Number Placeholder 3"/>
          <p:cNvSpPr>
            <a:spLocks noGrp="1"/>
          </p:cNvSpPr>
          <p:nvPr>
            <p:ph type="sldNum" sz="quarter" idx="10"/>
          </p:nvPr>
        </p:nvSpPr>
        <p:spPr/>
        <p:txBody>
          <a:bodyPr/>
          <a:lstStyle/>
          <a:p>
            <a:fld id="{B78F34A3-523F-4798-8594-B05AD2F105AA}" type="slidenum">
              <a:rPr lang="en-US" smtClean="0"/>
              <a:t>24</a:t>
            </a:fld>
            <a:endParaRPr lang="en-US"/>
          </a:p>
        </p:txBody>
      </p:sp>
    </p:spTree>
    <p:extLst>
      <p:ext uri="{BB962C8B-B14F-4D97-AF65-F5344CB8AC3E}">
        <p14:creationId xmlns:p14="http://schemas.microsoft.com/office/powerpoint/2010/main" val="1812564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25</a:t>
            </a:fld>
            <a:endParaRPr lang="en-US"/>
          </a:p>
        </p:txBody>
      </p:sp>
    </p:spTree>
    <p:extLst>
      <p:ext uri="{BB962C8B-B14F-4D97-AF65-F5344CB8AC3E}">
        <p14:creationId xmlns:p14="http://schemas.microsoft.com/office/powerpoint/2010/main" val="357366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Lose your life to find it</a:t>
            </a:r>
          </a:p>
          <a:p>
            <a:r>
              <a:rPr lang="en-US" dirty="0"/>
              <a:t>Die to gain</a:t>
            </a:r>
          </a:p>
          <a:p>
            <a:r>
              <a:rPr lang="en-US" dirty="0"/>
              <a:t>Serve to lead</a:t>
            </a:r>
          </a:p>
          <a:p>
            <a:r>
              <a:rPr lang="en-US" dirty="0"/>
              <a:t>Show mercy to get justice</a:t>
            </a: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33</a:t>
            </a:fld>
            <a:endParaRPr lang="en-US"/>
          </a:p>
        </p:txBody>
      </p:sp>
    </p:spTree>
    <p:extLst>
      <p:ext uri="{BB962C8B-B14F-4D97-AF65-F5344CB8AC3E}">
        <p14:creationId xmlns:p14="http://schemas.microsoft.com/office/powerpoint/2010/main" val="213947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34</a:t>
            </a:fld>
            <a:endParaRPr lang="en-US"/>
          </a:p>
        </p:txBody>
      </p:sp>
    </p:spTree>
    <p:extLst>
      <p:ext uri="{BB962C8B-B14F-4D97-AF65-F5344CB8AC3E}">
        <p14:creationId xmlns:p14="http://schemas.microsoft.com/office/powerpoint/2010/main" val="194517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people look for God – do you believe in God?</a:t>
            </a:r>
          </a:p>
          <a:p>
            <a:r>
              <a:rPr lang="en-US" sz="1200" kern="1200" dirty="0">
                <a:solidFill>
                  <a:schemeClr val="tx1"/>
                </a:solidFill>
                <a:effectLst/>
                <a:latin typeface="+mn-lt"/>
                <a:ea typeface="+mn-ea"/>
                <a:cs typeface="+mn-cs"/>
              </a:rPr>
              <a:t>Better question is which one</a:t>
            </a:r>
          </a:p>
          <a:p>
            <a:r>
              <a:rPr lang="en-US" sz="1200" kern="1200" dirty="0">
                <a:solidFill>
                  <a:schemeClr val="tx1"/>
                </a:solidFill>
                <a:effectLst/>
                <a:latin typeface="+mn-lt"/>
                <a:ea typeface="+mn-ea"/>
                <a:cs typeface="+mn-cs"/>
              </a:rPr>
              <a:t>At last check historians have cataloged that over 3700 religions over time and people have believed in specifically 2870 deities in the course of history.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People look for meaning outside themselves.</a:t>
            </a:r>
          </a:p>
          <a:p>
            <a:r>
              <a:rPr lang="en-US" sz="1200" kern="1200" dirty="0">
                <a:solidFill>
                  <a:schemeClr val="tx1"/>
                </a:solidFill>
                <a:effectLst/>
                <a:latin typeface="+mn-lt"/>
                <a:ea typeface="+mn-ea"/>
                <a:cs typeface="+mn-cs"/>
              </a:rPr>
              <a:t>They want to find the story that makes sense of their story</a:t>
            </a:r>
          </a:p>
          <a:p>
            <a:r>
              <a:rPr lang="en-US" sz="1200" kern="1200" dirty="0">
                <a:solidFill>
                  <a:schemeClr val="tx1"/>
                </a:solidFill>
                <a:effectLst/>
                <a:latin typeface="+mn-lt"/>
                <a:ea typeface="+mn-ea"/>
                <a:cs typeface="+mn-cs"/>
              </a:rPr>
              <a:t>But all of those deities have proven to be nothing</a:t>
            </a:r>
          </a:p>
          <a:p>
            <a:r>
              <a:rPr lang="en-US" sz="1200" kern="1200" dirty="0">
                <a:solidFill>
                  <a:schemeClr val="tx1"/>
                </a:solidFill>
                <a:effectLst/>
                <a:latin typeface="+mn-lt"/>
                <a:ea typeface="+mn-ea"/>
                <a:cs typeface="+mn-cs"/>
              </a:rPr>
              <a:t> </a:t>
            </a:r>
          </a:p>
          <a:p>
            <a:r>
              <a:rPr lang="en-US" dirty="0"/>
              <a:t>Not consistent, comprehensive, origin or our destiny</a:t>
            </a:r>
          </a:p>
          <a:p>
            <a:r>
              <a:rPr lang="en-US" dirty="0"/>
              <a:t>And then comes JESUS</a:t>
            </a:r>
          </a:p>
        </p:txBody>
      </p:sp>
      <p:sp>
        <p:nvSpPr>
          <p:cNvPr id="4" name="Slide Number Placeholder 3"/>
          <p:cNvSpPr>
            <a:spLocks noGrp="1"/>
          </p:cNvSpPr>
          <p:nvPr>
            <p:ph type="sldNum" sz="quarter" idx="10"/>
          </p:nvPr>
        </p:nvSpPr>
        <p:spPr/>
        <p:txBody>
          <a:bodyPr/>
          <a:lstStyle/>
          <a:p>
            <a:fld id="{B78F34A3-523F-4798-8594-B05AD2F105AA}" type="slidenum">
              <a:rPr lang="en-US" smtClean="0"/>
              <a:t>5</a:t>
            </a:fld>
            <a:endParaRPr lang="en-US"/>
          </a:p>
        </p:txBody>
      </p:sp>
    </p:spTree>
    <p:extLst>
      <p:ext uri="{BB962C8B-B14F-4D97-AF65-F5344CB8AC3E}">
        <p14:creationId xmlns:p14="http://schemas.microsoft.com/office/powerpoint/2010/main" val="168087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comes Jesus who changes the world and but us rejected by the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heals and saves many – but just as many hate him</a:t>
            </a:r>
          </a:p>
          <a:p>
            <a:r>
              <a:rPr lang="en-US" sz="1200" kern="1200" dirty="0">
                <a:solidFill>
                  <a:schemeClr val="tx1"/>
                </a:solidFill>
                <a:effectLst/>
                <a:latin typeface="+mn-lt"/>
                <a:ea typeface="+mn-ea"/>
                <a:cs typeface="+mn-cs"/>
              </a:rPr>
              <a:t>He shares simple wisdom but most don’t understand him</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If you think Jesus comes to give you a nice life that makes sense in this world. You don’t know Jesus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doesn’t fit most of our expectations of what God should be</a:t>
            </a:r>
          </a:p>
          <a:p>
            <a:r>
              <a:rPr lang="en-US" sz="1200" kern="1200" dirty="0">
                <a:solidFill>
                  <a:schemeClr val="tx1"/>
                </a:solidFill>
                <a:effectLst/>
                <a:latin typeface="+mn-lt"/>
                <a:ea typeface="+mn-ea"/>
                <a:cs typeface="+mn-cs"/>
              </a:rPr>
              <a:t>On earth - Jesus doesn’t fit any story he is in</a:t>
            </a:r>
          </a:p>
          <a:p>
            <a:r>
              <a:rPr lang="en-US" sz="1200" kern="1200" dirty="0">
                <a:solidFill>
                  <a:schemeClr val="tx1"/>
                </a:solidFill>
                <a:effectLst/>
                <a:latin typeface="+mn-lt"/>
                <a:ea typeface="+mn-ea"/>
                <a:cs typeface="+mn-cs"/>
              </a:rPr>
              <a:t>And so since he doesn’t fit – we think he can’t be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doesn’t fit – but he also doesn’t go away</a:t>
            </a:r>
          </a:p>
          <a:p>
            <a:r>
              <a:rPr lang="en-US" sz="1200" kern="1200" dirty="0">
                <a:solidFill>
                  <a:schemeClr val="tx1"/>
                </a:solidFill>
                <a:effectLst/>
                <a:latin typeface="+mn-lt"/>
                <a:ea typeface="+mn-ea"/>
                <a:cs typeface="+mn-cs"/>
              </a:rPr>
              <a:t>He is the only one that defeats hate with love</a:t>
            </a:r>
          </a:p>
          <a:p>
            <a:r>
              <a:rPr lang="en-US" sz="1200" kern="1200" dirty="0">
                <a:solidFill>
                  <a:schemeClr val="tx1"/>
                </a:solidFill>
                <a:effectLst/>
                <a:latin typeface="+mn-lt"/>
                <a:ea typeface="+mn-ea"/>
                <a:cs typeface="+mn-cs"/>
              </a:rPr>
              <a:t>to the point that he rises from the dead to do it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6</a:t>
            </a:fld>
            <a:endParaRPr lang="en-US"/>
          </a:p>
        </p:txBody>
      </p:sp>
    </p:spTree>
    <p:extLst>
      <p:ext uri="{BB962C8B-B14F-4D97-AF65-F5344CB8AC3E}">
        <p14:creationId xmlns:p14="http://schemas.microsoft.com/office/powerpoint/2010/main" val="221552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7</a:t>
            </a:fld>
            <a:endParaRPr lang="en-US"/>
          </a:p>
        </p:txBody>
      </p:sp>
    </p:spTree>
    <p:extLst>
      <p:ext uri="{BB962C8B-B14F-4D97-AF65-F5344CB8AC3E}">
        <p14:creationId xmlns:p14="http://schemas.microsoft.com/office/powerpoint/2010/main" val="72272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And so you have a choice – either don’t believing in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Or stop believing that what you see in this world is the greatest reality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8</a:t>
            </a:fld>
            <a:endParaRPr lang="en-US"/>
          </a:p>
        </p:txBody>
      </p:sp>
    </p:spTree>
    <p:extLst>
      <p:ext uri="{BB962C8B-B14F-4D97-AF65-F5344CB8AC3E}">
        <p14:creationId xmlns:p14="http://schemas.microsoft.com/office/powerpoint/2010/main" val="96217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 at the story of Jesus mostly </a:t>
            </a:r>
            <a:r>
              <a:rPr lang="en-US" sz="1200" kern="1200" dirty="0" err="1">
                <a:solidFill>
                  <a:schemeClr val="tx1"/>
                </a:solidFill>
                <a:effectLst/>
                <a:latin typeface="+mn-lt"/>
                <a:ea typeface="+mn-ea"/>
                <a:cs typeface="+mn-cs"/>
              </a:rPr>
              <a:t>thorugh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Luek</a:t>
            </a:r>
            <a:r>
              <a:rPr lang="en-US" sz="1200" kern="1200" dirty="0">
                <a:solidFill>
                  <a:schemeClr val="tx1"/>
                </a:solidFill>
                <a:effectLst/>
                <a:latin typeface="+mn-lt"/>
                <a:ea typeface="+mn-ea"/>
                <a:cs typeface="+mn-cs"/>
              </a:rPr>
              <a:t> 2-6 today (read it this week) &amp; right now media to understand – and see if I’m right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 is how his story in this world starts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LUKE 2:11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Christ the Lord – “the anointed king of the universe” who is your master</a:t>
            </a:r>
          </a:p>
          <a:p>
            <a:r>
              <a:rPr lang="en-US" sz="1200" i="1" kern="1200" dirty="0">
                <a:solidFill>
                  <a:schemeClr val="tx1"/>
                </a:solidFill>
                <a:effectLst/>
                <a:latin typeface="+mn-lt"/>
                <a:ea typeface="+mn-ea"/>
                <a:cs typeface="+mn-cs"/>
              </a:rPr>
              <a:t>Messiah</a:t>
            </a:r>
            <a:r>
              <a:rPr lang="en-US" sz="1200" kern="1200" dirty="0">
                <a:solidFill>
                  <a:schemeClr val="tx1"/>
                </a:solidFill>
                <a:effectLst/>
                <a:latin typeface="+mn-lt"/>
                <a:ea typeface="+mn-ea"/>
                <a:cs typeface="+mn-cs"/>
              </a:rPr>
              <a:t> comes from the Hebrew word </a:t>
            </a:r>
            <a:r>
              <a:rPr lang="en-US" sz="1200" i="1" kern="1200" dirty="0" err="1">
                <a:solidFill>
                  <a:schemeClr val="tx1"/>
                </a:solidFill>
                <a:effectLst/>
                <a:latin typeface="+mn-lt"/>
                <a:ea typeface="+mn-ea"/>
                <a:cs typeface="+mn-cs"/>
              </a:rPr>
              <a:t>mashiach</a:t>
            </a:r>
            <a:r>
              <a:rPr lang="en-US" sz="1200" kern="1200" dirty="0">
                <a:solidFill>
                  <a:schemeClr val="tx1"/>
                </a:solidFill>
                <a:effectLst/>
                <a:latin typeface="+mn-lt"/>
                <a:ea typeface="+mn-ea"/>
                <a:cs typeface="+mn-cs"/>
              </a:rPr>
              <a:t> and means “anointed or chosen one (king).” </a:t>
            </a:r>
          </a:p>
          <a:p>
            <a:r>
              <a:rPr lang="en-US" sz="1200" kern="1200" dirty="0">
                <a:solidFill>
                  <a:schemeClr val="tx1"/>
                </a:solidFill>
                <a:effectLst/>
                <a:latin typeface="+mn-lt"/>
                <a:ea typeface="+mn-ea"/>
                <a:cs typeface="+mn-cs"/>
              </a:rPr>
              <a:t>The Greek equivalent is the word </a:t>
            </a:r>
            <a:r>
              <a:rPr lang="en-US" sz="1200" i="1" kern="1200" dirty="0">
                <a:solidFill>
                  <a:schemeClr val="tx1"/>
                </a:solidFill>
                <a:effectLst/>
                <a:latin typeface="+mn-lt"/>
                <a:ea typeface="+mn-ea"/>
                <a:cs typeface="+mn-cs"/>
              </a:rPr>
              <a:t>Christos</a:t>
            </a:r>
            <a:r>
              <a:rPr lang="en-US" sz="1200" kern="1200" dirty="0">
                <a:solidFill>
                  <a:schemeClr val="tx1"/>
                </a:solidFill>
                <a:effectLst/>
                <a:latin typeface="+mn-lt"/>
                <a:ea typeface="+mn-ea"/>
                <a:cs typeface="+mn-cs"/>
              </a:rPr>
              <a:t> or, in English, </a:t>
            </a:r>
            <a:r>
              <a:rPr lang="en-US" sz="1200" i="1" kern="1200" dirty="0">
                <a:solidFill>
                  <a:schemeClr val="tx1"/>
                </a:solidFill>
                <a:effectLst/>
                <a:latin typeface="+mn-lt"/>
                <a:ea typeface="+mn-ea"/>
                <a:cs typeface="+mn-cs"/>
              </a:rPr>
              <a:t>Christ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They both basically mean – “The anointed king of heaven (universe)”</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9</a:t>
            </a:fld>
            <a:endParaRPr lang="en-US"/>
          </a:p>
        </p:txBody>
      </p:sp>
    </p:spTree>
    <p:extLst>
      <p:ext uri="{BB962C8B-B14F-4D97-AF65-F5344CB8AC3E}">
        <p14:creationId xmlns:p14="http://schemas.microsoft.com/office/powerpoint/2010/main" val="4030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10</a:t>
            </a:fld>
            <a:endParaRPr lang="en-US"/>
          </a:p>
        </p:txBody>
      </p:sp>
    </p:spTree>
    <p:extLst>
      <p:ext uri="{BB962C8B-B14F-4D97-AF65-F5344CB8AC3E}">
        <p14:creationId xmlns:p14="http://schemas.microsoft.com/office/powerpoint/2010/main" val="414190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34A3-523F-4798-8594-B05AD2F105AA}" type="slidenum">
              <a:rPr lang="en-US" smtClean="0"/>
              <a:t>11</a:t>
            </a:fld>
            <a:endParaRPr lang="en-US"/>
          </a:p>
        </p:txBody>
      </p:sp>
    </p:spTree>
    <p:extLst>
      <p:ext uri="{BB962C8B-B14F-4D97-AF65-F5344CB8AC3E}">
        <p14:creationId xmlns:p14="http://schemas.microsoft.com/office/powerpoint/2010/main" val="2643390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9/28/2017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9/28/2017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9/28/2017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f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325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4000" b="1" dirty="0"/>
              <a:t>The King of The Universe?</a:t>
            </a:r>
          </a:p>
          <a:p>
            <a:r>
              <a:rPr lang="en-US" sz="3700" dirty="0"/>
              <a:t> Born in someone else’s shed </a:t>
            </a:r>
          </a:p>
        </p:txBody>
      </p:sp>
      <p:sp>
        <p:nvSpPr>
          <p:cNvPr id="6" name="Title 1">
            <a:extLst>
              <a:ext uri="{FF2B5EF4-FFF2-40B4-BE49-F238E27FC236}">
                <a16:creationId xmlns:a16="http://schemas.microsoft.com/office/drawing/2014/main" id="{11E16D95-6AE0-45E9-BF3D-E7D5C76A55F2}"/>
              </a:ext>
            </a:extLst>
          </p:cNvPr>
          <p:cNvSpPr>
            <a:spLocks noGrp="1"/>
          </p:cNvSpPr>
          <p:nvPr>
            <p:ph type="title"/>
          </p:nvPr>
        </p:nvSpPr>
        <p:spPr>
          <a:xfrm>
            <a:off x="875984" y="865180"/>
            <a:ext cx="10670253" cy="706964"/>
          </a:xfrm>
        </p:spPr>
        <p:txBody>
          <a:bodyPr/>
          <a:lstStyle/>
          <a:p>
            <a:r>
              <a:rPr lang="en-US" sz="4500" dirty="0"/>
              <a:t>The Beginning of His Life (Luke 2)</a:t>
            </a:r>
          </a:p>
        </p:txBody>
      </p:sp>
    </p:spTree>
    <p:extLst>
      <p:ext uri="{BB962C8B-B14F-4D97-AF65-F5344CB8AC3E}">
        <p14:creationId xmlns:p14="http://schemas.microsoft.com/office/powerpoint/2010/main" val="528381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84" y="865180"/>
            <a:ext cx="10670253" cy="706964"/>
          </a:xfrm>
        </p:spPr>
        <p:txBody>
          <a:bodyPr/>
          <a:lstStyle/>
          <a:p>
            <a:r>
              <a:rPr lang="en-US" sz="4500" dirty="0"/>
              <a:t>The Beginning of His Life (Luke 2)</a:t>
            </a:r>
          </a:p>
        </p:txBody>
      </p:sp>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4000" b="1" dirty="0"/>
              <a:t>The King of The Universe?</a:t>
            </a:r>
          </a:p>
          <a:p>
            <a:r>
              <a:rPr lang="en-US" sz="3700" dirty="0"/>
              <a:t> Born in someone else’s shed  </a:t>
            </a:r>
          </a:p>
          <a:p>
            <a:r>
              <a:rPr lang="en-US" sz="3700" dirty="0"/>
              <a:t> Starts as a refugee</a:t>
            </a:r>
          </a:p>
        </p:txBody>
      </p:sp>
    </p:spTree>
    <p:extLst>
      <p:ext uri="{BB962C8B-B14F-4D97-AF65-F5344CB8AC3E}">
        <p14:creationId xmlns:p14="http://schemas.microsoft.com/office/powerpoint/2010/main" val="227273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4000" b="1" dirty="0"/>
              <a:t>The King of The Universe?</a:t>
            </a:r>
          </a:p>
          <a:p>
            <a:r>
              <a:rPr lang="en-US" sz="3700" dirty="0"/>
              <a:t> Born in someone else’s shed  </a:t>
            </a:r>
          </a:p>
          <a:p>
            <a:r>
              <a:rPr lang="en-US" sz="3700" dirty="0"/>
              <a:t> Starts as a refugee </a:t>
            </a:r>
          </a:p>
          <a:p>
            <a:r>
              <a:rPr lang="en-US" sz="3700" dirty="0"/>
              <a:t> Grows up in nowhere under oppression</a:t>
            </a:r>
          </a:p>
        </p:txBody>
      </p:sp>
      <p:sp>
        <p:nvSpPr>
          <p:cNvPr id="6" name="Title 1">
            <a:extLst>
              <a:ext uri="{FF2B5EF4-FFF2-40B4-BE49-F238E27FC236}">
                <a16:creationId xmlns:a16="http://schemas.microsoft.com/office/drawing/2014/main" id="{A767986A-4CB7-4E8C-95E8-E1E86F6CF6CD}"/>
              </a:ext>
            </a:extLst>
          </p:cNvPr>
          <p:cNvSpPr>
            <a:spLocks noGrp="1"/>
          </p:cNvSpPr>
          <p:nvPr>
            <p:ph type="title"/>
          </p:nvPr>
        </p:nvSpPr>
        <p:spPr>
          <a:xfrm>
            <a:off x="875984" y="865180"/>
            <a:ext cx="10670253" cy="706964"/>
          </a:xfrm>
        </p:spPr>
        <p:txBody>
          <a:bodyPr/>
          <a:lstStyle/>
          <a:p>
            <a:r>
              <a:rPr lang="en-US" sz="4500" dirty="0"/>
              <a:t>The Beginning of His Life (Luke 2)</a:t>
            </a:r>
          </a:p>
        </p:txBody>
      </p:sp>
    </p:spTree>
    <p:extLst>
      <p:ext uri="{BB962C8B-B14F-4D97-AF65-F5344CB8AC3E}">
        <p14:creationId xmlns:p14="http://schemas.microsoft.com/office/powerpoint/2010/main" val="218062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4000" b="1" dirty="0"/>
              <a:t>The King of The Universe?</a:t>
            </a:r>
          </a:p>
          <a:p>
            <a:r>
              <a:rPr lang="en-US" sz="3700" dirty="0"/>
              <a:t> Born in someone else’s shed  </a:t>
            </a:r>
          </a:p>
          <a:p>
            <a:r>
              <a:rPr lang="en-US" sz="3700" dirty="0"/>
              <a:t> Starts as a refugee </a:t>
            </a:r>
          </a:p>
          <a:p>
            <a:r>
              <a:rPr lang="en-US" sz="3700" dirty="0"/>
              <a:t> Grows up in nowhere under oppression</a:t>
            </a:r>
          </a:p>
          <a:p>
            <a:r>
              <a:rPr lang="en-US" sz="3700" dirty="0"/>
              <a:t> Spends his 20’s working construction</a:t>
            </a:r>
          </a:p>
        </p:txBody>
      </p:sp>
      <p:sp>
        <p:nvSpPr>
          <p:cNvPr id="6" name="Title 1">
            <a:extLst>
              <a:ext uri="{FF2B5EF4-FFF2-40B4-BE49-F238E27FC236}">
                <a16:creationId xmlns:a16="http://schemas.microsoft.com/office/drawing/2014/main" id="{4A924B52-3C74-42B3-88BA-8A7D98520045}"/>
              </a:ext>
            </a:extLst>
          </p:cNvPr>
          <p:cNvSpPr>
            <a:spLocks noGrp="1"/>
          </p:cNvSpPr>
          <p:nvPr>
            <p:ph type="title"/>
          </p:nvPr>
        </p:nvSpPr>
        <p:spPr>
          <a:xfrm>
            <a:off x="875984" y="865180"/>
            <a:ext cx="10670253" cy="706964"/>
          </a:xfrm>
        </p:spPr>
        <p:txBody>
          <a:bodyPr/>
          <a:lstStyle/>
          <a:p>
            <a:r>
              <a:rPr lang="en-US" sz="4500" dirty="0"/>
              <a:t>The Beginning of His Life (Luke 2)</a:t>
            </a:r>
          </a:p>
        </p:txBody>
      </p:sp>
    </p:spTree>
    <p:extLst>
      <p:ext uri="{BB962C8B-B14F-4D97-AF65-F5344CB8AC3E}">
        <p14:creationId xmlns:p14="http://schemas.microsoft.com/office/powerpoint/2010/main" val="378295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84" y="865180"/>
            <a:ext cx="10670253" cy="706964"/>
          </a:xfrm>
        </p:spPr>
        <p:txBody>
          <a:bodyPr/>
          <a:lstStyle/>
          <a:p>
            <a:r>
              <a:rPr lang="en-US" sz="5000" dirty="0"/>
              <a:t>Jesus Doesn’t “Fit” (Luke 2)</a:t>
            </a:r>
          </a:p>
        </p:txBody>
      </p:sp>
      <p:sp>
        <p:nvSpPr>
          <p:cNvPr id="3" name="Content Placeholder 2"/>
          <p:cNvSpPr>
            <a:spLocks noGrp="1"/>
          </p:cNvSpPr>
          <p:nvPr>
            <p:ph idx="1"/>
          </p:nvPr>
        </p:nvSpPr>
        <p:spPr>
          <a:xfrm>
            <a:off x="681926" y="2603499"/>
            <a:ext cx="11112284" cy="4029775"/>
          </a:xfrm>
        </p:spPr>
        <p:txBody>
          <a:bodyPr>
            <a:noAutofit/>
          </a:bodyPr>
          <a:lstStyle/>
          <a:p>
            <a:pPr marL="0" indent="0">
              <a:buNone/>
            </a:pPr>
            <a:r>
              <a:rPr lang="en-US" sz="3700" b="1" dirty="0"/>
              <a:t>The King of The Universe?</a:t>
            </a:r>
          </a:p>
          <a:p>
            <a:r>
              <a:rPr lang="en-US" sz="3700" dirty="0"/>
              <a:t> Born in someone else’s shed   </a:t>
            </a:r>
            <a:r>
              <a:rPr lang="en-US" sz="3700" b="1" dirty="0"/>
              <a:t>(no support) </a:t>
            </a:r>
          </a:p>
          <a:p>
            <a:r>
              <a:rPr lang="en-US" sz="3700" dirty="0"/>
              <a:t> Starts as a refugee 						</a:t>
            </a:r>
            <a:r>
              <a:rPr lang="en-US" sz="3700" b="1" dirty="0"/>
              <a:t>(no justice)</a:t>
            </a:r>
          </a:p>
          <a:p>
            <a:r>
              <a:rPr lang="en-US" sz="3700" dirty="0"/>
              <a:t> Lives oppression  							</a:t>
            </a:r>
            <a:r>
              <a:rPr lang="en-US" sz="3700" b="1" dirty="0"/>
              <a:t>(no power)</a:t>
            </a:r>
          </a:p>
          <a:p>
            <a:r>
              <a:rPr lang="en-US" sz="3700" dirty="0"/>
              <a:t> his 20’s working construction	</a:t>
            </a:r>
            <a:r>
              <a:rPr lang="en-US" sz="3700" b="1" dirty="0"/>
              <a:t>(no privilege)</a:t>
            </a:r>
          </a:p>
        </p:txBody>
      </p:sp>
    </p:spTree>
    <p:extLst>
      <p:ext uri="{BB962C8B-B14F-4D97-AF65-F5344CB8AC3E}">
        <p14:creationId xmlns:p14="http://schemas.microsoft.com/office/powerpoint/2010/main" val="232386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278251"/>
            <a:ext cx="10864312" cy="4169043"/>
          </a:xfrm>
        </p:spPr>
        <p:txBody>
          <a:bodyPr>
            <a:noAutofit/>
          </a:bodyPr>
          <a:lstStyle/>
          <a:p>
            <a:pPr marL="0" indent="0">
              <a:buNone/>
            </a:pPr>
            <a:r>
              <a:rPr lang="en-US" sz="4000" i="1" dirty="0"/>
              <a:t>“Who would have believed what we now report? Who could have seen the LORD’s hand in this? It was the will of the LORD that his servant should grow like a plant taking root in dry ground. . . There was nothing to make him take notice of him . . .we ignored him as if he were nobody.”  </a:t>
            </a:r>
          </a:p>
          <a:p>
            <a:pPr marL="0" indent="0">
              <a:buNone/>
            </a:pPr>
            <a:endParaRPr lang="en-US" sz="3700" dirty="0"/>
          </a:p>
        </p:txBody>
      </p:sp>
      <p:sp>
        <p:nvSpPr>
          <p:cNvPr id="6" name="Title 1">
            <a:extLst>
              <a:ext uri="{FF2B5EF4-FFF2-40B4-BE49-F238E27FC236}">
                <a16:creationId xmlns:a16="http://schemas.microsoft.com/office/drawing/2014/main" id="{CAD879E1-6F5F-4905-8783-288A6383D337}"/>
              </a:ext>
            </a:extLst>
          </p:cNvPr>
          <p:cNvSpPr>
            <a:spLocks noGrp="1"/>
          </p:cNvSpPr>
          <p:nvPr>
            <p:ph type="title"/>
          </p:nvPr>
        </p:nvSpPr>
        <p:spPr>
          <a:xfrm>
            <a:off x="875984" y="865180"/>
            <a:ext cx="10670253" cy="706964"/>
          </a:xfrm>
        </p:spPr>
        <p:txBody>
          <a:bodyPr/>
          <a:lstStyle/>
          <a:p>
            <a:r>
              <a:rPr lang="en-US" sz="5000" dirty="0"/>
              <a:t>Isaiah 53:1-4 (GNB)</a:t>
            </a:r>
          </a:p>
        </p:txBody>
      </p:sp>
    </p:spTree>
    <p:extLst>
      <p:ext uri="{BB962C8B-B14F-4D97-AF65-F5344CB8AC3E}">
        <p14:creationId xmlns:p14="http://schemas.microsoft.com/office/powerpoint/2010/main" val="345682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3700" i="1" dirty="0"/>
              <a:t>“He willingly gave his life and shared the fate of evil men </a:t>
            </a:r>
            <a:r>
              <a:rPr lang="en-US" sz="3700" b="1" i="1" dirty="0"/>
              <a:t>[he identified with them]. </a:t>
            </a:r>
            <a:r>
              <a:rPr lang="en-US" sz="3700" i="1" dirty="0"/>
              <a:t>He took the place of many sinners and interceded for them that they might be forgiven.”</a:t>
            </a:r>
          </a:p>
          <a:p>
            <a:pPr marL="0" indent="0">
              <a:buNone/>
            </a:pPr>
            <a:r>
              <a:rPr lang="en-US" sz="3700" dirty="0"/>
              <a:t>													</a:t>
            </a:r>
          </a:p>
        </p:txBody>
      </p:sp>
      <p:sp>
        <p:nvSpPr>
          <p:cNvPr id="6" name="Title 1">
            <a:extLst>
              <a:ext uri="{FF2B5EF4-FFF2-40B4-BE49-F238E27FC236}">
                <a16:creationId xmlns:a16="http://schemas.microsoft.com/office/drawing/2014/main" id="{0BA782D8-287F-47B8-B9FC-75946AD02BD5}"/>
              </a:ext>
            </a:extLst>
          </p:cNvPr>
          <p:cNvSpPr>
            <a:spLocks noGrp="1"/>
          </p:cNvSpPr>
          <p:nvPr>
            <p:ph type="title"/>
          </p:nvPr>
        </p:nvSpPr>
        <p:spPr>
          <a:xfrm>
            <a:off x="875984" y="865180"/>
            <a:ext cx="10670253" cy="706964"/>
          </a:xfrm>
        </p:spPr>
        <p:txBody>
          <a:bodyPr/>
          <a:lstStyle/>
          <a:p>
            <a:r>
              <a:rPr lang="en-US" sz="5000" dirty="0"/>
              <a:t>Isaiah 53:13 (GNB) </a:t>
            </a:r>
          </a:p>
        </p:txBody>
      </p:sp>
    </p:spTree>
    <p:extLst>
      <p:ext uri="{BB962C8B-B14F-4D97-AF65-F5344CB8AC3E}">
        <p14:creationId xmlns:p14="http://schemas.microsoft.com/office/powerpoint/2010/main" val="127467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3700" i="1" dirty="0"/>
              <a:t>“Jesus went and lived in Capernaum . . .  To fulfill what was prophesied . . . ‘the people living in darkness have seen a great light; on those living in the land of the shadow of death a light has dawned.’”</a:t>
            </a:r>
            <a:r>
              <a:rPr lang="en-US" sz="3700" dirty="0"/>
              <a:t>													</a:t>
            </a:r>
          </a:p>
        </p:txBody>
      </p:sp>
      <p:sp>
        <p:nvSpPr>
          <p:cNvPr id="6" name="Title 1">
            <a:extLst>
              <a:ext uri="{FF2B5EF4-FFF2-40B4-BE49-F238E27FC236}">
                <a16:creationId xmlns:a16="http://schemas.microsoft.com/office/drawing/2014/main" id="{0BA782D8-287F-47B8-B9FC-75946AD02BD5}"/>
              </a:ext>
            </a:extLst>
          </p:cNvPr>
          <p:cNvSpPr>
            <a:spLocks noGrp="1"/>
          </p:cNvSpPr>
          <p:nvPr>
            <p:ph type="title"/>
          </p:nvPr>
        </p:nvSpPr>
        <p:spPr>
          <a:xfrm>
            <a:off x="875984" y="865180"/>
            <a:ext cx="10670253" cy="706964"/>
          </a:xfrm>
        </p:spPr>
        <p:txBody>
          <a:bodyPr/>
          <a:lstStyle/>
          <a:p>
            <a:r>
              <a:rPr lang="en-US" sz="5000" dirty="0"/>
              <a:t>Matthew 4:12-16</a:t>
            </a:r>
          </a:p>
        </p:txBody>
      </p:sp>
    </p:spTree>
    <p:extLst>
      <p:ext uri="{BB962C8B-B14F-4D97-AF65-F5344CB8AC3E}">
        <p14:creationId xmlns:p14="http://schemas.microsoft.com/office/powerpoint/2010/main" val="30162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84" y="865180"/>
            <a:ext cx="10670253" cy="706964"/>
          </a:xfrm>
        </p:spPr>
        <p:txBody>
          <a:bodyPr/>
          <a:lstStyle/>
          <a:p>
            <a:r>
              <a:rPr lang="en-US" sz="4500" dirty="0"/>
              <a:t>The Beginning Of His Ministry (Lk 3-6)</a:t>
            </a:r>
          </a:p>
        </p:txBody>
      </p:sp>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4000" b="1" dirty="0"/>
              <a:t>The Beginning of His Ministry</a:t>
            </a:r>
          </a:p>
          <a:p>
            <a:r>
              <a:rPr lang="en-US" sz="3700" dirty="0"/>
              <a:t> Confusing first public appearance (Lk 3:21f)</a:t>
            </a:r>
          </a:p>
        </p:txBody>
      </p:sp>
    </p:spTree>
    <p:extLst>
      <p:ext uri="{BB962C8B-B14F-4D97-AF65-F5344CB8AC3E}">
        <p14:creationId xmlns:p14="http://schemas.microsoft.com/office/powerpoint/2010/main" val="8387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4000" b="1" dirty="0"/>
              <a:t>The Beginning of His Ministry</a:t>
            </a:r>
          </a:p>
          <a:p>
            <a:r>
              <a:rPr lang="en-US" sz="3700" dirty="0"/>
              <a:t> Confusing first public appearance (Lk 3:21f)</a:t>
            </a:r>
          </a:p>
          <a:p>
            <a:r>
              <a:rPr lang="en-US" sz="3700" dirty="0"/>
              <a:t> Disastrous first speech (Lk 4:18f)</a:t>
            </a:r>
          </a:p>
        </p:txBody>
      </p:sp>
      <p:sp>
        <p:nvSpPr>
          <p:cNvPr id="5" name="Title 4">
            <a:extLst>
              <a:ext uri="{FF2B5EF4-FFF2-40B4-BE49-F238E27FC236}">
                <a16:creationId xmlns:a16="http://schemas.microsoft.com/office/drawing/2014/main" id="{4041908F-A984-47CB-BCDD-B18FEE965834}"/>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49E1EFAD-FAA6-48CC-BFDD-4D2776EB3583}"/>
              </a:ext>
            </a:extLst>
          </p:cNvPr>
          <p:cNvSpPr txBox="1">
            <a:spLocks/>
          </p:cNvSpPr>
          <p:nvPr/>
        </p:nvSpPr>
        <p:spPr bwMode="gray">
          <a:xfrm>
            <a:off x="875984" y="865180"/>
            <a:ext cx="1067025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a:t>The Beginning Of His Ministry (Lk 3-6)</a:t>
            </a:r>
            <a:endParaRPr lang="en-US" sz="4500" dirty="0"/>
          </a:p>
        </p:txBody>
      </p:sp>
    </p:spTree>
    <p:extLst>
      <p:ext uri="{BB962C8B-B14F-4D97-AF65-F5344CB8AC3E}">
        <p14:creationId xmlns:p14="http://schemas.microsoft.com/office/powerpoint/2010/main" val="136612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62467-E7AB-458E-B6B0-2233B945264E}"/>
              </a:ext>
            </a:extLst>
          </p:cNvPr>
          <p:cNvPicPr>
            <a:picLocks noChangeAspect="1"/>
          </p:cNvPicPr>
          <p:nvPr/>
        </p:nvPicPr>
        <p:blipFill>
          <a:blip r:embed="rId2"/>
          <a:stretch>
            <a:fillRect/>
          </a:stretch>
        </p:blipFill>
        <p:spPr>
          <a:xfrm>
            <a:off x="395287" y="147637"/>
            <a:ext cx="7632597" cy="4393366"/>
          </a:xfrm>
          <a:prstGeom prst="rect">
            <a:avLst/>
          </a:prstGeom>
        </p:spPr>
      </p:pic>
    </p:spTree>
    <p:extLst>
      <p:ext uri="{BB962C8B-B14F-4D97-AF65-F5344CB8AC3E}">
        <p14:creationId xmlns:p14="http://schemas.microsoft.com/office/powerpoint/2010/main" val="295607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4000" b="1" dirty="0"/>
              <a:t>The Beginning of His Ministry</a:t>
            </a:r>
          </a:p>
          <a:p>
            <a:r>
              <a:rPr lang="en-US" sz="3700" dirty="0"/>
              <a:t> Confusing first public appearance (Lk 3:21f)</a:t>
            </a:r>
          </a:p>
          <a:p>
            <a:r>
              <a:rPr lang="en-US" sz="3700" dirty="0"/>
              <a:t> Disastrous first speech (Lk 4:18f)</a:t>
            </a:r>
          </a:p>
          <a:p>
            <a:r>
              <a:rPr lang="en-US" sz="3700" dirty="0"/>
              <a:t> Worst draft picks ever  (Lk 5)</a:t>
            </a:r>
          </a:p>
        </p:txBody>
      </p:sp>
      <p:sp>
        <p:nvSpPr>
          <p:cNvPr id="6" name="Title 1">
            <a:extLst>
              <a:ext uri="{FF2B5EF4-FFF2-40B4-BE49-F238E27FC236}">
                <a16:creationId xmlns:a16="http://schemas.microsoft.com/office/drawing/2014/main" id="{998FFBE4-BF6D-4DCF-A731-3136F1F65D43}"/>
              </a:ext>
            </a:extLst>
          </p:cNvPr>
          <p:cNvSpPr>
            <a:spLocks noGrp="1"/>
          </p:cNvSpPr>
          <p:nvPr>
            <p:ph type="title"/>
          </p:nvPr>
        </p:nvSpPr>
        <p:spPr>
          <a:xfrm>
            <a:off x="875984" y="865180"/>
            <a:ext cx="10670253" cy="706964"/>
          </a:xfrm>
        </p:spPr>
        <p:txBody>
          <a:bodyPr/>
          <a:lstStyle/>
          <a:p>
            <a:r>
              <a:rPr lang="en-US" sz="4500" dirty="0"/>
              <a:t>The Beginning Of His Ministry (Lk 3-6)</a:t>
            </a:r>
          </a:p>
        </p:txBody>
      </p:sp>
    </p:spTree>
    <p:extLst>
      <p:ext uri="{BB962C8B-B14F-4D97-AF65-F5344CB8AC3E}">
        <p14:creationId xmlns:p14="http://schemas.microsoft.com/office/powerpoint/2010/main" val="296910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4000" b="1" dirty="0"/>
              <a:t>The Beginning of His Ministry</a:t>
            </a:r>
          </a:p>
          <a:p>
            <a:r>
              <a:rPr lang="en-US" sz="3700" dirty="0"/>
              <a:t> Confusing first public appearance (Lk 3:21f)</a:t>
            </a:r>
          </a:p>
          <a:p>
            <a:r>
              <a:rPr lang="en-US" sz="3700" dirty="0"/>
              <a:t> Disastrous first speech (Lk 4:18f)</a:t>
            </a:r>
          </a:p>
          <a:p>
            <a:r>
              <a:rPr lang="en-US" sz="3700" dirty="0"/>
              <a:t> Worst draft picks ever  (Lk 5)</a:t>
            </a:r>
          </a:p>
          <a:p>
            <a:r>
              <a:rPr lang="en-US" sz="3700" dirty="0"/>
              <a:t> Recruits the most hated guy in town (5:27f)</a:t>
            </a:r>
          </a:p>
        </p:txBody>
      </p:sp>
      <p:sp>
        <p:nvSpPr>
          <p:cNvPr id="6" name="Title 1">
            <a:extLst>
              <a:ext uri="{FF2B5EF4-FFF2-40B4-BE49-F238E27FC236}">
                <a16:creationId xmlns:a16="http://schemas.microsoft.com/office/drawing/2014/main" id="{516BBD54-4272-475A-AF68-504635CBB5F3}"/>
              </a:ext>
            </a:extLst>
          </p:cNvPr>
          <p:cNvSpPr>
            <a:spLocks noGrp="1"/>
          </p:cNvSpPr>
          <p:nvPr>
            <p:ph type="title"/>
          </p:nvPr>
        </p:nvSpPr>
        <p:spPr>
          <a:xfrm>
            <a:off x="875984" y="865180"/>
            <a:ext cx="10670253" cy="706964"/>
          </a:xfrm>
        </p:spPr>
        <p:txBody>
          <a:bodyPr/>
          <a:lstStyle/>
          <a:p>
            <a:r>
              <a:rPr lang="en-US" sz="4500" dirty="0"/>
              <a:t>The Beginning Of His Ministry (Lk 3-6)</a:t>
            </a:r>
          </a:p>
        </p:txBody>
      </p:sp>
    </p:spTree>
    <p:extLst>
      <p:ext uri="{BB962C8B-B14F-4D97-AF65-F5344CB8AC3E}">
        <p14:creationId xmlns:p14="http://schemas.microsoft.com/office/powerpoint/2010/main" val="65951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84" y="865180"/>
            <a:ext cx="10670253" cy="706964"/>
          </a:xfrm>
        </p:spPr>
        <p:txBody>
          <a:bodyPr/>
          <a:lstStyle/>
          <a:p>
            <a:r>
              <a:rPr lang="en-US" sz="5000" dirty="0"/>
              <a:t>His “Don’t </a:t>
            </a:r>
            <a:r>
              <a:rPr lang="en-US" sz="5000" u="sng" dirty="0"/>
              <a:t>Fit</a:t>
            </a:r>
            <a:r>
              <a:rPr lang="en-US" sz="5000" dirty="0"/>
              <a:t> Gospel”</a:t>
            </a:r>
          </a:p>
        </p:txBody>
      </p:sp>
      <p:sp>
        <p:nvSpPr>
          <p:cNvPr id="3" name="Content Placeholder 2"/>
          <p:cNvSpPr>
            <a:spLocks noGrp="1"/>
          </p:cNvSpPr>
          <p:nvPr>
            <p:ph idx="1"/>
          </p:nvPr>
        </p:nvSpPr>
        <p:spPr>
          <a:xfrm>
            <a:off x="681926" y="2603499"/>
            <a:ext cx="10864312" cy="4029775"/>
          </a:xfrm>
        </p:spPr>
        <p:txBody>
          <a:bodyPr>
            <a:normAutofit lnSpcReduction="10000"/>
          </a:bodyPr>
          <a:lstStyle/>
          <a:p>
            <a:pPr marL="0" indent="0">
              <a:buNone/>
            </a:pPr>
            <a:r>
              <a:rPr lang="en-US" sz="3700" dirty="0"/>
              <a:t>“</a:t>
            </a:r>
            <a:r>
              <a:rPr lang="en-US" sz="3700" b="1" dirty="0"/>
              <a:t>Blessed are you who are poor</a:t>
            </a:r>
            <a:r>
              <a:rPr lang="en-US" sz="3700" dirty="0"/>
              <a:t>, for yours is the kingdom of God. </a:t>
            </a:r>
            <a:r>
              <a:rPr lang="en-US" sz="3700" b="1" dirty="0"/>
              <a:t>Blessed are you who hunger now</a:t>
            </a:r>
            <a:r>
              <a:rPr lang="en-US" sz="3700" dirty="0"/>
              <a:t>, for you will be satisfied. </a:t>
            </a:r>
            <a:r>
              <a:rPr lang="en-US" sz="3700" b="1" dirty="0"/>
              <a:t>Blessed are you who weep now</a:t>
            </a:r>
            <a:r>
              <a:rPr lang="en-US" sz="3700" dirty="0"/>
              <a:t>, for you will laugh. </a:t>
            </a:r>
            <a:r>
              <a:rPr lang="en-US" sz="3700" b="1" dirty="0"/>
              <a:t>Blessed are you when men hate you</a:t>
            </a:r>
            <a:r>
              <a:rPr lang="en-US" sz="3700" dirty="0"/>
              <a:t>, when they exclude you and insult you . . . because of the Son of Man. ”  (Luke 6:20-23) </a:t>
            </a:r>
          </a:p>
        </p:txBody>
      </p:sp>
    </p:spTree>
    <p:extLst>
      <p:ext uri="{BB962C8B-B14F-4D97-AF65-F5344CB8AC3E}">
        <p14:creationId xmlns:p14="http://schemas.microsoft.com/office/powerpoint/2010/main" val="332865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3700" dirty="0"/>
              <a:t>“Jesus went into Galilee, proclaiming the good news of God. “The time has come,” he said. “The kingdom of God is near. Repent and believe the good news!” (Mark 1:14-15) </a:t>
            </a:r>
          </a:p>
        </p:txBody>
      </p:sp>
      <p:sp>
        <p:nvSpPr>
          <p:cNvPr id="6" name="Title 1">
            <a:extLst>
              <a:ext uri="{FF2B5EF4-FFF2-40B4-BE49-F238E27FC236}">
                <a16:creationId xmlns:a16="http://schemas.microsoft.com/office/drawing/2014/main" id="{95E3807F-D2ED-4943-8128-3A4B3F2AD12D}"/>
              </a:ext>
            </a:extLst>
          </p:cNvPr>
          <p:cNvSpPr>
            <a:spLocks noGrp="1"/>
          </p:cNvSpPr>
          <p:nvPr>
            <p:ph type="title"/>
          </p:nvPr>
        </p:nvSpPr>
        <p:spPr>
          <a:xfrm>
            <a:off x="875984" y="865180"/>
            <a:ext cx="10670253" cy="706964"/>
          </a:xfrm>
        </p:spPr>
        <p:txBody>
          <a:bodyPr/>
          <a:lstStyle/>
          <a:p>
            <a:r>
              <a:rPr lang="en-US" sz="5000" dirty="0"/>
              <a:t>His “Don’t </a:t>
            </a:r>
            <a:r>
              <a:rPr lang="en-US" sz="5000" u="sng" dirty="0"/>
              <a:t>Fit</a:t>
            </a:r>
            <a:r>
              <a:rPr lang="en-US" sz="5000" dirty="0"/>
              <a:t> Gospel”</a:t>
            </a:r>
          </a:p>
        </p:txBody>
      </p:sp>
    </p:spTree>
    <p:extLst>
      <p:ext uri="{BB962C8B-B14F-4D97-AF65-F5344CB8AC3E}">
        <p14:creationId xmlns:p14="http://schemas.microsoft.com/office/powerpoint/2010/main" val="228994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3700" dirty="0"/>
              <a:t>“Do not conform any longer to the pattern of this world, but be transformed by the renewing of your mind.”  (Romans 12:2) </a:t>
            </a:r>
          </a:p>
        </p:txBody>
      </p:sp>
      <p:sp>
        <p:nvSpPr>
          <p:cNvPr id="6" name="Title 1">
            <a:extLst>
              <a:ext uri="{FF2B5EF4-FFF2-40B4-BE49-F238E27FC236}">
                <a16:creationId xmlns:a16="http://schemas.microsoft.com/office/drawing/2014/main" id="{2D3FF23C-EAA6-4A09-87A8-467221B7C58E}"/>
              </a:ext>
            </a:extLst>
          </p:cNvPr>
          <p:cNvSpPr>
            <a:spLocks noGrp="1"/>
          </p:cNvSpPr>
          <p:nvPr>
            <p:ph type="title"/>
          </p:nvPr>
        </p:nvSpPr>
        <p:spPr>
          <a:xfrm>
            <a:off x="875984" y="865180"/>
            <a:ext cx="10670253" cy="706964"/>
          </a:xfrm>
        </p:spPr>
        <p:txBody>
          <a:bodyPr/>
          <a:lstStyle/>
          <a:p>
            <a:r>
              <a:rPr lang="en-US" sz="5000" dirty="0"/>
              <a:t>His “Don’t </a:t>
            </a:r>
            <a:r>
              <a:rPr lang="en-US" sz="5000" u="sng" dirty="0"/>
              <a:t>Fit</a:t>
            </a:r>
            <a:r>
              <a:rPr lang="en-US" sz="5000" dirty="0"/>
              <a:t> Gospel”</a:t>
            </a:r>
          </a:p>
        </p:txBody>
      </p:sp>
    </p:spTree>
    <p:extLst>
      <p:ext uri="{BB962C8B-B14F-4D97-AF65-F5344CB8AC3E}">
        <p14:creationId xmlns:p14="http://schemas.microsoft.com/office/powerpoint/2010/main" val="3180568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6172" y="1271417"/>
            <a:ext cx="10140614" cy="2677648"/>
          </a:xfrm>
        </p:spPr>
        <p:txBody>
          <a:bodyPr anchor="t"/>
          <a:lstStyle/>
          <a:p>
            <a:r>
              <a:rPr lang="en-US" u="sng" dirty="0"/>
              <a:t>His Call Of Faith</a:t>
            </a:r>
            <a:br>
              <a:rPr lang="en-US" dirty="0"/>
            </a:br>
            <a:br>
              <a:rPr lang="en-US" dirty="0"/>
            </a:br>
            <a:r>
              <a:rPr lang="en-US" dirty="0"/>
              <a:t>Jesus says </a:t>
            </a:r>
            <a:br>
              <a:rPr lang="en-US" dirty="0"/>
            </a:br>
            <a:r>
              <a:rPr lang="en-US" dirty="0"/>
              <a:t>I don’t fit in the world</a:t>
            </a:r>
            <a:br>
              <a:rPr lang="en-US" dirty="0"/>
            </a:br>
            <a:r>
              <a:rPr lang="en-US" dirty="0"/>
              <a:t>And you shouldn’t either!</a:t>
            </a:r>
          </a:p>
        </p:txBody>
      </p:sp>
    </p:spTree>
    <p:extLst>
      <p:ext uri="{BB962C8B-B14F-4D97-AF65-F5344CB8AC3E}">
        <p14:creationId xmlns:p14="http://schemas.microsoft.com/office/powerpoint/2010/main" val="1544600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6172" y="1860353"/>
            <a:ext cx="10140614" cy="2677648"/>
          </a:xfrm>
        </p:spPr>
        <p:txBody>
          <a:bodyPr anchor="t"/>
          <a:lstStyle/>
          <a:p>
            <a:r>
              <a:rPr lang="en-US" dirty="0"/>
              <a:t>To fit in a broken world</a:t>
            </a:r>
            <a:br>
              <a:rPr lang="en-US" dirty="0"/>
            </a:br>
            <a:r>
              <a:rPr lang="en-US" dirty="0"/>
              <a:t>is to live a broken life</a:t>
            </a:r>
          </a:p>
        </p:txBody>
      </p:sp>
    </p:spTree>
    <p:extLst>
      <p:ext uri="{BB962C8B-B14F-4D97-AF65-F5344CB8AC3E}">
        <p14:creationId xmlns:p14="http://schemas.microsoft.com/office/powerpoint/2010/main" val="183016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84" y="865180"/>
            <a:ext cx="10670253" cy="706964"/>
          </a:xfrm>
        </p:spPr>
        <p:txBody>
          <a:bodyPr/>
          <a:lstStyle/>
          <a:p>
            <a:r>
              <a:rPr lang="en-US" dirty="0"/>
              <a:t>HIS CALL FOR FAITH TO US TODAY</a:t>
            </a:r>
            <a:endParaRPr lang="en-US" sz="4000" b="1" dirty="0"/>
          </a:p>
        </p:txBody>
      </p:sp>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3700" dirty="0"/>
              <a:t>“He said to them, Make every effort to enter through the narrow door, because many, I tell you, will try to enter and will not be able to.” (Luke 13:23-24) </a:t>
            </a:r>
          </a:p>
        </p:txBody>
      </p:sp>
    </p:spTree>
    <p:extLst>
      <p:ext uri="{BB962C8B-B14F-4D97-AF65-F5344CB8AC3E}">
        <p14:creationId xmlns:p14="http://schemas.microsoft.com/office/powerpoint/2010/main" val="2616875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fontScale="92500"/>
          </a:bodyPr>
          <a:lstStyle/>
          <a:p>
            <a:pPr marL="0" indent="0">
              <a:buNone/>
            </a:pPr>
            <a:r>
              <a:rPr lang="en-US" sz="3700" dirty="0"/>
              <a:t>Come to me, all of you who are tired from carrying heavy loads and priorities from a world that doesn’t work. You weren’t designed to live by it. Take my upside down way as your own and learn from me, because I am gentle and humble in spirit; and you will find the peace, rest and joy you are looking for.		(Matthew 13:23-24, paraphrased) </a:t>
            </a:r>
          </a:p>
        </p:txBody>
      </p:sp>
      <p:sp>
        <p:nvSpPr>
          <p:cNvPr id="8" name="Title 1">
            <a:extLst>
              <a:ext uri="{FF2B5EF4-FFF2-40B4-BE49-F238E27FC236}">
                <a16:creationId xmlns:a16="http://schemas.microsoft.com/office/drawing/2014/main" id="{AEBC90F2-DCD4-4C91-83ED-648D3A4182BD}"/>
              </a:ext>
            </a:extLst>
          </p:cNvPr>
          <p:cNvSpPr>
            <a:spLocks noGrp="1"/>
          </p:cNvSpPr>
          <p:nvPr>
            <p:ph type="title"/>
          </p:nvPr>
        </p:nvSpPr>
        <p:spPr>
          <a:xfrm>
            <a:off x="875984" y="865180"/>
            <a:ext cx="10670253" cy="706964"/>
          </a:xfrm>
        </p:spPr>
        <p:txBody>
          <a:bodyPr/>
          <a:lstStyle/>
          <a:p>
            <a:r>
              <a:rPr lang="en-US" dirty="0"/>
              <a:t>HIS CALL FOR FAITH TO US TODAY</a:t>
            </a:r>
            <a:endParaRPr lang="en-US" sz="4000" b="1" dirty="0"/>
          </a:p>
        </p:txBody>
      </p:sp>
    </p:spTree>
    <p:extLst>
      <p:ext uri="{BB962C8B-B14F-4D97-AF65-F5344CB8AC3E}">
        <p14:creationId xmlns:p14="http://schemas.microsoft.com/office/powerpoint/2010/main" val="749048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6172" y="1860353"/>
            <a:ext cx="10140614" cy="2677648"/>
          </a:xfrm>
        </p:spPr>
        <p:txBody>
          <a:bodyPr anchor="t"/>
          <a:lstStyle/>
          <a:p>
            <a:r>
              <a:rPr lang="en-US" sz="8000" dirty="0"/>
              <a:t>So don’t fit!!!</a:t>
            </a:r>
          </a:p>
        </p:txBody>
      </p:sp>
    </p:spTree>
    <p:extLst>
      <p:ext uri="{BB962C8B-B14F-4D97-AF65-F5344CB8AC3E}">
        <p14:creationId xmlns:p14="http://schemas.microsoft.com/office/powerpoint/2010/main" val="17305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62467-E7AB-458E-B6B0-2233B945264E}"/>
              </a:ext>
            </a:extLst>
          </p:cNvPr>
          <p:cNvPicPr>
            <a:picLocks noChangeAspect="1"/>
          </p:cNvPicPr>
          <p:nvPr/>
        </p:nvPicPr>
        <p:blipFill>
          <a:blip r:embed="rId3"/>
          <a:stretch>
            <a:fillRect/>
          </a:stretch>
        </p:blipFill>
        <p:spPr>
          <a:xfrm>
            <a:off x="395287" y="147637"/>
            <a:ext cx="5303567" cy="3052763"/>
          </a:xfrm>
          <a:prstGeom prst="rect">
            <a:avLst/>
          </a:prstGeom>
        </p:spPr>
      </p:pic>
      <p:pic>
        <p:nvPicPr>
          <p:cNvPr id="4" name="Picture 3">
            <a:extLst>
              <a:ext uri="{FF2B5EF4-FFF2-40B4-BE49-F238E27FC236}">
                <a16:creationId xmlns:a16="http://schemas.microsoft.com/office/drawing/2014/main" id="{F816DD17-9093-429F-AD67-FCD0385E7FCC}"/>
              </a:ext>
            </a:extLst>
          </p:cNvPr>
          <p:cNvPicPr>
            <a:picLocks noChangeAspect="1"/>
          </p:cNvPicPr>
          <p:nvPr/>
        </p:nvPicPr>
        <p:blipFill rotWithShape="1">
          <a:blip r:embed="rId4"/>
          <a:srcRect l="19890" r="16308"/>
          <a:stretch/>
        </p:blipFill>
        <p:spPr>
          <a:xfrm>
            <a:off x="2183075" y="1913591"/>
            <a:ext cx="3982720" cy="4538472"/>
          </a:xfrm>
          <a:prstGeom prst="rect">
            <a:avLst/>
          </a:prstGeom>
        </p:spPr>
      </p:pic>
      <p:sp>
        <p:nvSpPr>
          <p:cNvPr id="5" name="TextBox 4">
            <a:extLst>
              <a:ext uri="{FF2B5EF4-FFF2-40B4-BE49-F238E27FC236}">
                <a16:creationId xmlns:a16="http://schemas.microsoft.com/office/drawing/2014/main" id="{05FE752E-FAC9-45A6-BA74-F5281CB18E51}"/>
              </a:ext>
            </a:extLst>
          </p:cNvPr>
          <p:cNvSpPr txBox="1"/>
          <p:nvPr/>
        </p:nvSpPr>
        <p:spPr>
          <a:xfrm>
            <a:off x="6619462" y="515385"/>
            <a:ext cx="4432851" cy="6063198"/>
          </a:xfrm>
          <a:prstGeom prst="rect">
            <a:avLst/>
          </a:prstGeom>
          <a:noFill/>
        </p:spPr>
        <p:txBody>
          <a:bodyPr wrap="square" rtlCol="0">
            <a:spAutoFit/>
          </a:bodyPr>
          <a:lstStyle/>
          <a:p>
            <a:r>
              <a:rPr lang="en-US" sz="3700" dirty="0"/>
              <a:t>“The show is so popular because it talks about stuff we all go through.</a:t>
            </a:r>
          </a:p>
          <a:p>
            <a:r>
              <a:rPr lang="en-US" sz="3700" dirty="0"/>
              <a:t>Instead of being an escape from the world – it brings deeper meaning to the world you are in.”</a:t>
            </a:r>
          </a:p>
          <a:p>
            <a:endParaRPr lang="en-US" dirty="0"/>
          </a:p>
        </p:txBody>
      </p:sp>
    </p:spTree>
    <p:extLst>
      <p:ext uri="{BB962C8B-B14F-4D97-AF65-F5344CB8AC3E}">
        <p14:creationId xmlns:p14="http://schemas.microsoft.com/office/powerpoint/2010/main" val="3755448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84" y="865180"/>
            <a:ext cx="10670253" cy="706964"/>
          </a:xfrm>
        </p:spPr>
        <p:txBody>
          <a:bodyPr/>
          <a:lstStyle/>
          <a:p>
            <a:r>
              <a:rPr lang="en-US" sz="5000" dirty="0"/>
              <a:t>So don’t fit! (Luke 6)</a:t>
            </a:r>
          </a:p>
        </p:txBody>
      </p:sp>
      <p:sp>
        <p:nvSpPr>
          <p:cNvPr id="3" name="Content Placeholder 2"/>
          <p:cNvSpPr>
            <a:spLocks noGrp="1"/>
          </p:cNvSpPr>
          <p:nvPr>
            <p:ph idx="1"/>
          </p:nvPr>
        </p:nvSpPr>
        <p:spPr>
          <a:xfrm>
            <a:off x="681926" y="2603499"/>
            <a:ext cx="10864312" cy="4029775"/>
          </a:xfrm>
        </p:spPr>
        <p:txBody>
          <a:bodyPr>
            <a:normAutofit/>
          </a:bodyPr>
          <a:lstStyle/>
          <a:p>
            <a:r>
              <a:rPr lang="en-US" sz="3700" dirty="0"/>
              <a:t> Don’t fit – “love your enemies”</a:t>
            </a:r>
          </a:p>
        </p:txBody>
      </p:sp>
    </p:spTree>
    <p:extLst>
      <p:ext uri="{BB962C8B-B14F-4D97-AF65-F5344CB8AC3E}">
        <p14:creationId xmlns:p14="http://schemas.microsoft.com/office/powerpoint/2010/main" val="242999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84" y="865180"/>
            <a:ext cx="10670253" cy="706964"/>
          </a:xfrm>
        </p:spPr>
        <p:txBody>
          <a:bodyPr/>
          <a:lstStyle/>
          <a:p>
            <a:r>
              <a:rPr lang="en-US" sz="5000" dirty="0"/>
              <a:t>So don’t fit! (Luke 6)</a:t>
            </a:r>
          </a:p>
        </p:txBody>
      </p:sp>
      <p:sp>
        <p:nvSpPr>
          <p:cNvPr id="3" name="Content Placeholder 2"/>
          <p:cNvSpPr>
            <a:spLocks noGrp="1"/>
          </p:cNvSpPr>
          <p:nvPr>
            <p:ph idx="1"/>
          </p:nvPr>
        </p:nvSpPr>
        <p:spPr>
          <a:xfrm>
            <a:off x="681926" y="2603499"/>
            <a:ext cx="10864312" cy="4029775"/>
          </a:xfrm>
        </p:spPr>
        <p:txBody>
          <a:bodyPr>
            <a:normAutofit/>
          </a:bodyPr>
          <a:lstStyle/>
          <a:p>
            <a:r>
              <a:rPr lang="en-US" sz="3700" dirty="0"/>
              <a:t> Don’t fit – “love your enemies”</a:t>
            </a:r>
          </a:p>
          <a:p>
            <a:r>
              <a:rPr lang="en-US" sz="3700" dirty="0"/>
              <a:t> Don’t fit – “do good to those who hate you”</a:t>
            </a:r>
          </a:p>
          <a:p>
            <a:pPr marL="0" indent="0">
              <a:buNone/>
            </a:pPr>
            <a:endParaRPr lang="en-US" sz="3700" dirty="0"/>
          </a:p>
        </p:txBody>
      </p:sp>
    </p:spTree>
    <p:extLst>
      <p:ext uri="{BB962C8B-B14F-4D97-AF65-F5344CB8AC3E}">
        <p14:creationId xmlns:p14="http://schemas.microsoft.com/office/powerpoint/2010/main" val="1997921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84" y="865180"/>
            <a:ext cx="10670253" cy="706964"/>
          </a:xfrm>
        </p:spPr>
        <p:txBody>
          <a:bodyPr/>
          <a:lstStyle/>
          <a:p>
            <a:r>
              <a:rPr lang="en-US" sz="5000" dirty="0"/>
              <a:t>So don’t fit! (Luke 6)</a:t>
            </a:r>
          </a:p>
        </p:txBody>
      </p:sp>
      <p:sp>
        <p:nvSpPr>
          <p:cNvPr id="3" name="Content Placeholder 2"/>
          <p:cNvSpPr>
            <a:spLocks noGrp="1"/>
          </p:cNvSpPr>
          <p:nvPr>
            <p:ph idx="1"/>
          </p:nvPr>
        </p:nvSpPr>
        <p:spPr>
          <a:xfrm>
            <a:off x="681926" y="2603499"/>
            <a:ext cx="10864312" cy="4029775"/>
          </a:xfrm>
        </p:spPr>
        <p:txBody>
          <a:bodyPr>
            <a:normAutofit/>
          </a:bodyPr>
          <a:lstStyle/>
          <a:p>
            <a:r>
              <a:rPr lang="en-US" sz="3700" dirty="0"/>
              <a:t> Don’t fit – “love your enemies”</a:t>
            </a:r>
          </a:p>
          <a:p>
            <a:r>
              <a:rPr lang="en-US" sz="3700" dirty="0"/>
              <a:t> Don’t fit – “do good to those who hate you”</a:t>
            </a:r>
          </a:p>
          <a:p>
            <a:r>
              <a:rPr lang="en-US" sz="3700" dirty="0"/>
              <a:t> Don’t fit – “bless those who curse you”</a:t>
            </a:r>
          </a:p>
          <a:p>
            <a:pPr marL="0" indent="0">
              <a:buNone/>
            </a:pPr>
            <a:endParaRPr lang="en-US" sz="3700" dirty="0"/>
          </a:p>
        </p:txBody>
      </p:sp>
    </p:spTree>
    <p:extLst>
      <p:ext uri="{BB962C8B-B14F-4D97-AF65-F5344CB8AC3E}">
        <p14:creationId xmlns:p14="http://schemas.microsoft.com/office/powerpoint/2010/main" val="847130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84" y="865180"/>
            <a:ext cx="10670253" cy="706964"/>
          </a:xfrm>
        </p:spPr>
        <p:txBody>
          <a:bodyPr/>
          <a:lstStyle/>
          <a:p>
            <a:r>
              <a:rPr lang="en-US" sz="5000" dirty="0"/>
              <a:t>So don’t fit! (Luke 6)</a:t>
            </a:r>
          </a:p>
        </p:txBody>
      </p:sp>
      <p:sp>
        <p:nvSpPr>
          <p:cNvPr id="3" name="Content Placeholder 2"/>
          <p:cNvSpPr>
            <a:spLocks noGrp="1"/>
          </p:cNvSpPr>
          <p:nvPr>
            <p:ph idx="1"/>
          </p:nvPr>
        </p:nvSpPr>
        <p:spPr>
          <a:xfrm>
            <a:off x="681926" y="2603499"/>
            <a:ext cx="10864312" cy="4029775"/>
          </a:xfrm>
        </p:spPr>
        <p:txBody>
          <a:bodyPr>
            <a:normAutofit lnSpcReduction="10000"/>
          </a:bodyPr>
          <a:lstStyle/>
          <a:p>
            <a:r>
              <a:rPr lang="en-US" sz="3700" dirty="0"/>
              <a:t> Don’t fit – “love your enemies”</a:t>
            </a:r>
          </a:p>
          <a:p>
            <a:r>
              <a:rPr lang="en-US" sz="3700" dirty="0"/>
              <a:t> Don’t fit – “do good to those who hate you”</a:t>
            </a:r>
          </a:p>
          <a:p>
            <a:r>
              <a:rPr lang="en-US" sz="3700" dirty="0"/>
              <a:t> Don’t fit – “bless those who curse you”</a:t>
            </a:r>
          </a:p>
          <a:p>
            <a:r>
              <a:rPr lang="en-US" sz="3700" dirty="0"/>
              <a:t> Don’t fit – “give and it will be given to you”</a:t>
            </a:r>
          </a:p>
          <a:p>
            <a:r>
              <a:rPr lang="en-US" sz="3700" dirty="0"/>
              <a:t>  Don’t fit – “do not condemn &amp; you won’t</a:t>
            </a:r>
          </a:p>
          <a:p>
            <a:pPr marL="0" indent="0">
              <a:buNone/>
            </a:pPr>
            <a:r>
              <a:rPr lang="en-US" sz="3700" dirty="0"/>
              <a:t>							 be condemned”</a:t>
            </a:r>
          </a:p>
          <a:p>
            <a:endParaRPr lang="en-US" sz="3700" dirty="0"/>
          </a:p>
        </p:txBody>
      </p:sp>
    </p:spTree>
    <p:extLst>
      <p:ext uri="{BB962C8B-B14F-4D97-AF65-F5344CB8AC3E}">
        <p14:creationId xmlns:p14="http://schemas.microsoft.com/office/powerpoint/2010/main" val="3851773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6" y="2603499"/>
            <a:ext cx="10864312" cy="4029775"/>
          </a:xfrm>
        </p:spPr>
        <p:txBody>
          <a:bodyPr>
            <a:normAutofit/>
          </a:bodyPr>
          <a:lstStyle/>
          <a:p>
            <a:pPr marL="0" indent="0">
              <a:buNone/>
            </a:pPr>
            <a:r>
              <a:rPr lang="en-US" sz="3700" dirty="0"/>
              <a:t>“The more I considered Christianity, the more I found that while it had established a rule and order, the chief aim of that order was </a:t>
            </a:r>
            <a:r>
              <a:rPr lang="en-US" sz="3700" b="1" dirty="0"/>
              <a:t>to give room for good things to run wild.”</a:t>
            </a:r>
          </a:p>
          <a:p>
            <a:pPr marL="0" indent="0">
              <a:buNone/>
            </a:pPr>
            <a:r>
              <a:rPr lang="en-US" sz="3700" dirty="0"/>
              <a:t>										(G.K. Chesterton)</a:t>
            </a:r>
          </a:p>
        </p:txBody>
      </p:sp>
      <p:sp>
        <p:nvSpPr>
          <p:cNvPr id="6" name="Title 1">
            <a:extLst>
              <a:ext uri="{FF2B5EF4-FFF2-40B4-BE49-F238E27FC236}">
                <a16:creationId xmlns:a16="http://schemas.microsoft.com/office/drawing/2014/main" id="{4DD2A544-1B3B-4160-9D0B-1A796D5707E8}"/>
              </a:ext>
            </a:extLst>
          </p:cNvPr>
          <p:cNvSpPr>
            <a:spLocks noGrp="1"/>
          </p:cNvSpPr>
          <p:nvPr>
            <p:ph type="title"/>
          </p:nvPr>
        </p:nvSpPr>
        <p:spPr>
          <a:xfrm>
            <a:off x="875984" y="865180"/>
            <a:ext cx="10670253" cy="706964"/>
          </a:xfrm>
        </p:spPr>
        <p:txBody>
          <a:bodyPr/>
          <a:lstStyle/>
          <a:p>
            <a:r>
              <a:rPr lang="en-US" dirty="0"/>
              <a:t>AND FIT INTO SOMETHING SO MUCH GREATER!</a:t>
            </a:r>
            <a:endParaRPr lang="en-US" sz="4000" b="1" dirty="0"/>
          </a:p>
        </p:txBody>
      </p:sp>
    </p:spTree>
    <p:extLst>
      <p:ext uri="{BB962C8B-B14F-4D97-AF65-F5344CB8AC3E}">
        <p14:creationId xmlns:p14="http://schemas.microsoft.com/office/powerpoint/2010/main" val="369710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2677648"/>
          </a:xfrm>
        </p:spPr>
        <p:txBody>
          <a:bodyPr/>
          <a:lstStyle/>
          <a:p>
            <a:r>
              <a:rPr lang="en-US" dirty="0"/>
              <a:t>You and I are looking for a bigger story that helps us make sense of our story</a:t>
            </a:r>
          </a:p>
        </p:txBody>
      </p:sp>
    </p:spTree>
    <p:extLst>
      <p:ext uri="{BB962C8B-B14F-4D97-AF65-F5344CB8AC3E}">
        <p14:creationId xmlns:p14="http://schemas.microsoft.com/office/powerpoint/2010/main" val="788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2642174"/>
            <a:ext cx="9554375" cy="2677648"/>
          </a:xfrm>
        </p:spPr>
        <p:txBody>
          <a:bodyPr/>
          <a:lstStyle/>
          <a:p>
            <a:r>
              <a:rPr lang="en-US" dirty="0"/>
              <a:t>We look for meaning outside ourselves because we were made by something outside ourselves</a:t>
            </a:r>
          </a:p>
        </p:txBody>
      </p:sp>
    </p:spTree>
    <p:extLst>
      <p:ext uri="{BB962C8B-B14F-4D97-AF65-F5344CB8AC3E}">
        <p14:creationId xmlns:p14="http://schemas.microsoft.com/office/powerpoint/2010/main" val="65402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FE9908-E280-4696-BC3C-3DF97AD4310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956172" y="837464"/>
            <a:ext cx="8825658" cy="2677648"/>
          </a:xfrm>
        </p:spPr>
        <p:txBody>
          <a:bodyPr anchor="t"/>
          <a:lstStyle/>
          <a:p>
            <a:r>
              <a:rPr lang="en-US" dirty="0"/>
              <a:t>Jesus = love</a:t>
            </a:r>
            <a:br>
              <a:rPr lang="en-US" dirty="0"/>
            </a:br>
            <a:r>
              <a:rPr lang="en-US" dirty="0"/>
              <a:t>Jesus       nice</a:t>
            </a:r>
          </a:p>
        </p:txBody>
      </p:sp>
      <p:pic>
        <p:nvPicPr>
          <p:cNvPr id="4" name="Picture 3">
            <a:extLst>
              <a:ext uri="{FF2B5EF4-FFF2-40B4-BE49-F238E27FC236}">
                <a16:creationId xmlns:a16="http://schemas.microsoft.com/office/drawing/2014/main" id="{C7C9E09A-E3D5-44FC-849D-387ABA2C75CE}"/>
              </a:ext>
            </a:extLst>
          </p:cNvPr>
          <p:cNvPicPr>
            <a:picLocks noChangeAspect="1"/>
          </p:cNvPicPr>
          <p:nvPr/>
        </p:nvPicPr>
        <p:blipFill>
          <a:blip r:embed="rId4"/>
          <a:stretch>
            <a:fillRect/>
          </a:stretch>
        </p:blipFill>
        <p:spPr>
          <a:xfrm>
            <a:off x="2981518" y="1728916"/>
            <a:ext cx="894743" cy="894743"/>
          </a:xfrm>
          <a:prstGeom prst="rect">
            <a:avLst/>
          </a:prstGeom>
          <a:solidFill>
            <a:schemeClr val="bg1"/>
          </a:solidFill>
        </p:spPr>
      </p:pic>
    </p:spTree>
    <p:extLst>
      <p:ext uri="{BB962C8B-B14F-4D97-AF65-F5344CB8AC3E}">
        <p14:creationId xmlns:p14="http://schemas.microsoft.com/office/powerpoint/2010/main" val="58653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D593D7-2827-4785-A1C0-7DDE1A98929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956172" y="837464"/>
            <a:ext cx="10140614" cy="2677648"/>
          </a:xfrm>
        </p:spPr>
        <p:txBody>
          <a:bodyPr anchor="t"/>
          <a:lstStyle/>
          <a:p>
            <a:r>
              <a:rPr lang="en-US" dirty="0"/>
              <a:t>Jesus = love</a:t>
            </a:r>
            <a:br>
              <a:rPr lang="en-US" dirty="0"/>
            </a:br>
            <a:r>
              <a:rPr lang="en-US" dirty="0"/>
              <a:t>Jesus       nice</a:t>
            </a:r>
            <a:br>
              <a:rPr lang="en-US" dirty="0"/>
            </a:br>
            <a:br>
              <a:rPr lang="en-US" dirty="0"/>
            </a:br>
            <a:r>
              <a:rPr lang="en-US" dirty="0"/>
              <a:t>Jesus changes the world</a:t>
            </a:r>
            <a:br>
              <a:rPr lang="en-US" dirty="0"/>
            </a:br>
            <a:r>
              <a:rPr lang="en-US" dirty="0"/>
              <a:t>He loves the world</a:t>
            </a:r>
            <a:br>
              <a:rPr lang="en-US" dirty="0"/>
            </a:br>
            <a:r>
              <a:rPr lang="en-US" dirty="0"/>
              <a:t>but He never fits in the world</a:t>
            </a:r>
          </a:p>
        </p:txBody>
      </p:sp>
      <p:pic>
        <p:nvPicPr>
          <p:cNvPr id="4" name="Picture 3">
            <a:extLst>
              <a:ext uri="{FF2B5EF4-FFF2-40B4-BE49-F238E27FC236}">
                <a16:creationId xmlns:a16="http://schemas.microsoft.com/office/drawing/2014/main" id="{C7C9E09A-E3D5-44FC-849D-387ABA2C75CE}"/>
              </a:ext>
            </a:extLst>
          </p:cNvPr>
          <p:cNvPicPr>
            <a:picLocks noChangeAspect="1"/>
          </p:cNvPicPr>
          <p:nvPr/>
        </p:nvPicPr>
        <p:blipFill>
          <a:blip r:embed="rId4"/>
          <a:stretch>
            <a:fillRect/>
          </a:stretch>
        </p:blipFill>
        <p:spPr>
          <a:xfrm>
            <a:off x="2981518" y="1728916"/>
            <a:ext cx="894743" cy="894743"/>
          </a:xfrm>
          <a:prstGeom prst="rect">
            <a:avLst/>
          </a:prstGeom>
          <a:solidFill>
            <a:schemeClr val="bg1"/>
          </a:solidFill>
        </p:spPr>
      </p:pic>
    </p:spTree>
    <p:extLst>
      <p:ext uri="{BB962C8B-B14F-4D97-AF65-F5344CB8AC3E}">
        <p14:creationId xmlns:p14="http://schemas.microsoft.com/office/powerpoint/2010/main" val="255898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6172" y="1860353"/>
            <a:ext cx="10140614" cy="2677648"/>
          </a:xfrm>
        </p:spPr>
        <p:txBody>
          <a:bodyPr anchor="t"/>
          <a:lstStyle/>
          <a:p>
            <a:r>
              <a:rPr lang="en-US" sz="5000" dirty="0"/>
              <a:t>Jesus never completely fits in the world because He is greater than the world &amp; anything in it!</a:t>
            </a:r>
          </a:p>
        </p:txBody>
      </p:sp>
    </p:spTree>
    <p:extLst>
      <p:ext uri="{BB962C8B-B14F-4D97-AF65-F5344CB8AC3E}">
        <p14:creationId xmlns:p14="http://schemas.microsoft.com/office/powerpoint/2010/main" val="174760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500"/>
            <a:ext cx="10391283" cy="3416300"/>
          </a:xfrm>
        </p:spPr>
        <p:txBody>
          <a:bodyPr>
            <a:normAutofit/>
          </a:bodyPr>
          <a:lstStyle/>
          <a:p>
            <a:r>
              <a:rPr lang="en-US" sz="4000" dirty="0"/>
              <a:t> The Beginning of His Life</a:t>
            </a:r>
          </a:p>
          <a:p>
            <a:pPr marL="0" indent="0">
              <a:buNone/>
            </a:pPr>
            <a:endParaRPr lang="en-US" sz="4000" dirty="0"/>
          </a:p>
          <a:p>
            <a:pPr marL="0" indent="0">
              <a:buNone/>
            </a:pPr>
            <a:r>
              <a:rPr lang="en-US" sz="3700" i="1" dirty="0"/>
              <a:t>“Today in the town of David [Bethlehem] a Savior has been born to you; </a:t>
            </a:r>
            <a:r>
              <a:rPr lang="en-US" sz="3700" b="1" i="1" dirty="0"/>
              <a:t>he is Christ </a:t>
            </a:r>
            <a:r>
              <a:rPr lang="en-US" sz="3700" i="1" dirty="0"/>
              <a:t>the Lord.” (2:11)</a:t>
            </a:r>
          </a:p>
        </p:txBody>
      </p:sp>
      <p:sp>
        <p:nvSpPr>
          <p:cNvPr id="5" name="Title 4">
            <a:extLst>
              <a:ext uri="{FF2B5EF4-FFF2-40B4-BE49-F238E27FC236}">
                <a16:creationId xmlns:a16="http://schemas.microsoft.com/office/drawing/2014/main" id="{5992A553-6DA6-432E-96FC-9282B8457C13}"/>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60397957-8936-46AB-A5C6-C2C9840DB824}"/>
              </a:ext>
            </a:extLst>
          </p:cNvPr>
          <p:cNvSpPr txBox="1">
            <a:spLocks/>
          </p:cNvSpPr>
          <p:nvPr/>
        </p:nvSpPr>
        <p:spPr bwMode="gray">
          <a:xfrm>
            <a:off x="875984" y="865180"/>
            <a:ext cx="1067025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500"/>
              <a:t>The Beginning of His Life (Luke 2)</a:t>
            </a:r>
            <a:endParaRPr lang="en-US" sz="4500" dirty="0"/>
          </a:p>
        </p:txBody>
      </p:sp>
    </p:spTree>
    <p:extLst>
      <p:ext uri="{BB962C8B-B14F-4D97-AF65-F5344CB8AC3E}">
        <p14:creationId xmlns:p14="http://schemas.microsoft.com/office/powerpoint/2010/main" val="1606693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256</TotalTime>
  <Words>1955</Words>
  <Application>Microsoft Office PowerPoint</Application>
  <PresentationFormat>Widescreen</PresentationFormat>
  <Paragraphs>241</Paragraphs>
  <Slides>34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 3</vt:lpstr>
      <vt:lpstr>Ion Boardroom</vt:lpstr>
      <vt:lpstr>PowerPoint Presentation</vt:lpstr>
      <vt:lpstr>PowerPoint Presentation</vt:lpstr>
      <vt:lpstr>PowerPoint Presentation</vt:lpstr>
      <vt:lpstr>You and I are looking for a bigger story that helps us make sense of our story</vt:lpstr>
      <vt:lpstr>We look for meaning outside ourselves because we were made by something outside ourselves</vt:lpstr>
      <vt:lpstr>Jesus = love Jesus       nice</vt:lpstr>
      <vt:lpstr>Jesus = love Jesus       nice  Jesus changes the world He loves the world but He never fits in the world</vt:lpstr>
      <vt:lpstr>Jesus never completely fits in the world because He is greater than the world &amp; anything in it!</vt:lpstr>
      <vt:lpstr>PowerPoint Presentation</vt:lpstr>
      <vt:lpstr>The Beginning of His Life (Luke 2)</vt:lpstr>
      <vt:lpstr>The Beginning of His Life (Luke 2)</vt:lpstr>
      <vt:lpstr>The Beginning of His Life (Luke 2)</vt:lpstr>
      <vt:lpstr>The Beginning of His Life (Luke 2)</vt:lpstr>
      <vt:lpstr>Jesus Doesn’t “Fit” (Luke 2)</vt:lpstr>
      <vt:lpstr>Isaiah 53:1-4 (GNB)</vt:lpstr>
      <vt:lpstr>Isaiah 53:13 (GNB) </vt:lpstr>
      <vt:lpstr>Matthew 4:12-16</vt:lpstr>
      <vt:lpstr>The Beginning Of His Ministry (Lk 3-6)</vt:lpstr>
      <vt:lpstr>PowerPoint Presentation</vt:lpstr>
      <vt:lpstr>The Beginning Of His Ministry (Lk 3-6)</vt:lpstr>
      <vt:lpstr>The Beginning Of His Ministry (Lk 3-6)</vt:lpstr>
      <vt:lpstr>His “Don’t Fit Gospel”</vt:lpstr>
      <vt:lpstr>His “Don’t Fit Gospel”</vt:lpstr>
      <vt:lpstr>His “Don’t Fit Gospel”</vt:lpstr>
      <vt:lpstr>His Call Of Faith  Jesus says  I don’t fit in the world And you shouldn’t either!</vt:lpstr>
      <vt:lpstr>To fit in a broken world is to live a broken life</vt:lpstr>
      <vt:lpstr>HIS CALL FOR FAITH TO US TODAY</vt:lpstr>
      <vt:lpstr>HIS CALL FOR FAITH TO US TODAY</vt:lpstr>
      <vt:lpstr>So don’t fit!!!</vt:lpstr>
      <vt:lpstr>So don’t fit! (Luke 6)</vt:lpstr>
      <vt:lpstr>So don’t fit! (Luke 6)</vt:lpstr>
      <vt:lpstr>So don’t fit! (Luke 6)</vt:lpstr>
      <vt:lpstr>So don’t fit! (Luke 6)</vt:lpstr>
      <vt:lpstr>AND FIT INTO SOMETHING SO MUCH GREATER!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VanSlyke</dc:creator>
  <cp:lastModifiedBy>Shawn Franco</cp:lastModifiedBy>
  <cp:revision>26</cp:revision>
  <dcterms:created xsi:type="dcterms:W3CDTF">2017-09-26T19:55:01Z</dcterms:created>
  <dcterms:modified xsi:type="dcterms:W3CDTF">2017-09-28T19:45:58Z</dcterms:modified>
</cp:coreProperties>
</file>